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7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8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9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theme/theme10.xml" ContentType="application/vnd.openxmlformats-officedocument.theme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2.xml" ContentType="application/vnd.openxmlformats-officedocument.drawingml.chart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notesSlides/notesSlide20.xml" ContentType="application/vnd.openxmlformats-officedocument.presentationml.notesSlide+xml"/>
  <Override PartName="/ppt/charts/chart5.xml" ContentType="application/vnd.openxmlformats-officedocument.drawingml.chart+xml"/>
  <Override PartName="/ppt/theme/themeOverride4.xml" ContentType="application/vnd.openxmlformats-officedocument.themeOverride+xml"/>
  <Override PartName="/ppt/charts/chart6.xml" ContentType="application/vnd.openxmlformats-officedocument.drawingml.chart+xml"/>
  <Override PartName="/ppt/theme/themeOverride5.xml" ContentType="application/vnd.openxmlformats-officedocument.themeOverr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7" r:id="rId1"/>
    <p:sldMasterId id="2147483955" r:id="rId2"/>
    <p:sldMasterId id="2147483980" r:id="rId3"/>
    <p:sldMasterId id="2147483993" r:id="rId4"/>
    <p:sldMasterId id="2147484237" r:id="rId5"/>
    <p:sldMasterId id="2147484955" r:id="rId6"/>
    <p:sldMasterId id="2147485494" r:id="rId7"/>
    <p:sldMasterId id="2147485506" r:id="rId8"/>
    <p:sldMasterId id="2147485531" r:id="rId9"/>
    <p:sldMasterId id="2147485593" r:id="rId10"/>
    <p:sldMasterId id="2147485619" r:id="rId11"/>
  </p:sldMasterIdLst>
  <p:notesMasterIdLst>
    <p:notesMasterId r:id="rId132"/>
  </p:notesMasterIdLst>
  <p:handoutMasterIdLst>
    <p:handoutMasterId r:id="rId133"/>
  </p:handoutMasterIdLst>
  <p:sldIdLst>
    <p:sldId id="722" r:id="rId12"/>
    <p:sldId id="5842" r:id="rId13"/>
    <p:sldId id="5843" r:id="rId14"/>
    <p:sldId id="5848" r:id="rId15"/>
    <p:sldId id="5079" r:id="rId16"/>
    <p:sldId id="5094" r:id="rId17"/>
    <p:sldId id="5895" r:id="rId18"/>
    <p:sldId id="5743" r:id="rId19"/>
    <p:sldId id="5157" r:id="rId20"/>
    <p:sldId id="6495" r:id="rId21"/>
    <p:sldId id="6838" r:id="rId22"/>
    <p:sldId id="6065" r:id="rId23"/>
    <p:sldId id="6764" r:id="rId24"/>
    <p:sldId id="6016" r:id="rId25"/>
    <p:sldId id="5918" r:id="rId26"/>
    <p:sldId id="5919" r:id="rId27"/>
    <p:sldId id="5920" r:id="rId28"/>
    <p:sldId id="6019" r:id="rId29"/>
    <p:sldId id="6804" r:id="rId30"/>
    <p:sldId id="5412" r:id="rId31"/>
    <p:sldId id="5095" r:id="rId32"/>
    <p:sldId id="5413" r:id="rId33"/>
    <p:sldId id="5834" r:id="rId34"/>
    <p:sldId id="5838" r:id="rId35"/>
    <p:sldId id="6805" r:id="rId36"/>
    <p:sldId id="6659" r:id="rId37"/>
    <p:sldId id="359" r:id="rId38"/>
    <p:sldId id="6081" r:id="rId39"/>
    <p:sldId id="4138" r:id="rId40"/>
    <p:sldId id="5845" r:id="rId41"/>
    <p:sldId id="5100" r:id="rId42"/>
    <p:sldId id="5490" r:id="rId43"/>
    <p:sldId id="6839" r:id="rId44"/>
    <p:sldId id="5844" r:id="rId45"/>
    <p:sldId id="5839" r:id="rId46"/>
    <p:sldId id="5846" r:id="rId47"/>
    <p:sldId id="7216" r:id="rId48"/>
    <p:sldId id="5851" r:id="rId49"/>
    <p:sldId id="3028" r:id="rId50"/>
    <p:sldId id="3029" r:id="rId51"/>
    <p:sldId id="3030" r:id="rId52"/>
    <p:sldId id="2886" r:id="rId53"/>
    <p:sldId id="3024" r:id="rId54"/>
    <p:sldId id="3845" r:id="rId55"/>
    <p:sldId id="3025" r:id="rId56"/>
    <p:sldId id="3847" r:id="rId57"/>
    <p:sldId id="3027" r:id="rId58"/>
    <p:sldId id="3026" r:id="rId59"/>
    <p:sldId id="3861" r:id="rId60"/>
    <p:sldId id="4158" r:id="rId61"/>
    <p:sldId id="3731" r:id="rId62"/>
    <p:sldId id="3732" r:id="rId63"/>
    <p:sldId id="4156" r:id="rId64"/>
    <p:sldId id="4157" r:id="rId65"/>
    <p:sldId id="4163" r:id="rId66"/>
    <p:sldId id="3737" r:id="rId67"/>
    <p:sldId id="3697" r:id="rId68"/>
    <p:sldId id="4695" r:id="rId69"/>
    <p:sldId id="4164" r:id="rId70"/>
    <p:sldId id="2927" r:id="rId71"/>
    <p:sldId id="3727" r:id="rId72"/>
    <p:sldId id="3621" r:id="rId73"/>
    <p:sldId id="3745" r:id="rId74"/>
    <p:sldId id="6837" r:id="rId75"/>
    <p:sldId id="6080" r:id="rId76"/>
    <p:sldId id="3746" r:id="rId77"/>
    <p:sldId id="7217" r:id="rId78"/>
    <p:sldId id="6052" r:id="rId79"/>
    <p:sldId id="3623" r:id="rId80"/>
    <p:sldId id="3624" r:id="rId81"/>
    <p:sldId id="3739" r:id="rId82"/>
    <p:sldId id="3625" r:id="rId83"/>
    <p:sldId id="3626" r:id="rId84"/>
    <p:sldId id="3627" r:id="rId85"/>
    <p:sldId id="3628" r:id="rId86"/>
    <p:sldId id="3629" r:id="rId87"/>
    <p:sldId id="3630" r:id="rId88"/>
    <p:sldId id="5196" r:id="rId89"/>
    <p:sldId id="3740" r:id="rId90"/>
    <p:sldId id="3632" r:id="rId91"/>
    <p:sldId id="3633" r:id="rId92"/>
    <p:sldId id="3634" r:id="rId93"/>
    <p:sldId id="3636" r:id="rId94"/>
    <p:sldId id="3637" r:id="rId95"/>
    <p:sldId id="3638" r:id="rId96"/>
    <p:sldId id="3639" r:id="rId97"/>
    <p:sldId id="3640" r:id="rId98"/>
    <p:sldId id="3641" r:id="rId99"/>
    <p:sldId id="3642" r:id="rId100"/>
    <p:sldId id="3644" r:id="rId101"/>
    <p:sldId id="6055" r:id="rId102"/>
    <p:sldId id="6835" r:id="rId103"/>
    <p:sldId id="3648" r:id="rId104"/>
    <p:sldId id="3701" r:id="rId105"/>
    <p:sldId id="3703" r:id="rId106"/>
    <p:sldId id="3742" r:id="rId107"/>
    <p:sldId id="3705" r:id="rId108"/>
    <p:sldId id="3706" r:id="rId109"/>
    <p:sldId id="3708" r:id="rId110"/>
    <p:sldId id="3709" r:id="rId111"/>
    <p:sldId id="3710" r:id="rId112"/>
    <p:sldId id="3721" r:id="rId113"/>
    <p:sldId id="3743" r:id="rId114"/>
    <p:sldId id="3711" r:id="rId115"/>
    <p:sldId id="3713" r:id="rId116"/>
    <p:sldId id="3714" r:id="rId117"/>
    <p:sldId id="3715" r:id="rId118"/>
    <p:sldId id="3716" r:id="rId119"/>
    <p:sldId id="3723" r:id="rId120"/>
    <p:sldId id="3717" r:id="rId121"/>
    <p:sldId id="3719" r:id="rId122"/>
    <p:sldId id="3722" r:id="rId123"/>
    <p:sldId id="6836" r:id="rId124"/>
    <p:sldId id="3325" r:id="rId125"/>
    <p:sldId id="5470" r:id="rId126"/>
    <p:sldId id="5471" r:id="rId127"/>
    <p:sldId id="5867" r:id="rId128"/>
    <p:sldId id="6369" r:id="rId129"/>
    <p:sldId id="6840" r:id="rId130"/>
    <p:sldId id="6841" r:id="rId13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D050"/>
    <a:srgbClr val="0432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8153"/>
    <p:restoredTop sz="95179" autoAdjust="0"/>
  </p:normalViewPr>
  <p:slideViewPr>
    <p:cSldViewPr>
      <p:cViewPr varScale="1">
        <p:scale>
          <a:sx n="120" d="100"/>
          <a:sy n="120" d="100"/>
        </p:scale>
        <p:origin x="1832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06.xml"/><Relationship Id="rId21" Type="http://schemas.openxmlformats.org/officeDocument/2006/relationships/slide" Target="slides/slide10.xml"/><Relationship Id="rId42" Type="http://schemas.openxmlformats.org/officeDocument/2006/relationships/slide" Target="slides/slide31.xml"/><Relationship Id="rId63" Type="http://schemas.openxmlformats.org/officeDocument/2006/relationships/slide" Target="slides/slide52.xml"/><Relationship Id="rId84" Type="http://schemas.openxmlformats.org/officeDocument/2006/relationships/slide" Target="slides/slide73.xml"/><Relationship Id="rId16" Type="http://schemas.openxmlformats.org/officeDocument/2006/relationships/slide" Target="slides/slide5.xml"/><Relationship Id="rId107" Type="http://schemas.openxmlformats.org/officeDocument/2006/relationships/slide" Target="slides/slide96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53" Type="http://schemas.openxmlformats.org/officeDocument/2006/relationships/slide" Target="slides/slide42.xml"/><Relationship Id="rId58" Type="http://schemas.openxmlformats.org/officeDocument/2006/relationships/slide" Target="slides/slide47.xml"/><Relationship Id="rId74" Type="http://schemas.openxmlformats.org/officeDocument/2006/relationships/slide" Target="slides/slide63.xml"/><Relationship Id="rId79" Type="http://schemas.openxmlformats.org/officeDocument/2006/relationships/slide" Target="slides/slide68.xml"/><Relationship Id="rId102" Type="http://schemas.openxmlformats.org/officeDocument/2006/relationships/slide" Target="slides/slide91.xml"/><Relationship Id="rId123" Type="http://schemas.openxmlformats.org/officeDocument/2006/relationships/slide" Target="slides/slide112.xml"/><Relationship Id="rId128" Type="http://schemas.openxmlformats.org/officeDocument/2006/relationships/slide" Target="slides/slide117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79.xml"/><Relationship Id="rId95" Type="http://schemas.openxmlformats.org/officeDocument/2006/relationships/slide" Target="slides/slide84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43" Type="http://schemas.openxmlformats.org/officeDocument/2006/relationships/slide" Target="slides/slide32.xml"/><Relationship Id="rId48" Type="http://schemas.openxmlformats.org/officeDocument/2006/relationships/slide" Target="slides/slide37.xml"/><Relationship Id="rId64" Type="http://schemas.openxmlformats.org/officeDocument/2006/relationships/slide" Target="slides/slide53.xml"/><Relationship Id="rId69" Type="http://schemas.openxmlformats.org/officeDocument/2006/relationships/slide" Target="slides/slide58.xml"/><Relationship Id="rId113" Type="http://schemas.openxmlformats.org/officeDocument/2006/relationships/slide" Target="slides/slide102.xml"/><Relationship Id="rId118" Type="http://schemas.openxmlformats.org/officeDocument/2006/relationships/slide" Target="slides/slide107.xml"/><Relationship Id="rId134" Type="http://schemas.openxmlformats.org/officeDocument/2006/relationships/presProps" Target="presProps.xml"/><Relationship Id="rId80" Type="http://schemas.openxmlformats.org/officeDocument/2006/relationships/slide" Target="slides/slide69.xml"/><Relationship Id="rId85" Type="http://schemas.openxmlformats.org/officeDocument/2006/relationships/slide" Target="slides/slide74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59" Type="http://schemas.openxmlformats.org/officeDocument/2006/relationships/slide" Target="slides/slide48.xml"/><Relationship Id="rId103" Type="http://schemas.openxmlformats.org/officeDocument/2006/relationships/slide" Target="slides/slide92.xml"/><Relationship Id="rId108" Type="http://schemas.openxmlformats.org/officeDocument/2006/relationships/slide" Target="slides/slide97.xml"/><Relationship Id="rId124" Type="http://schemas.openxmlformats.org/officeDocument/2006/relationships/slide" Target="slides/slide113.xml"/><Relationship Id="rId129" Type="http://schemas.openxmlformats.org/officeDocument/2006/relationships/slide" Target="slides/slide118.xml"/><Relationship Id="rId54" Type="http://schemas.openxmlformats.org/officeDocument/2006/relationships/slide" Target="slides/slide43.xml"/><Relationship Id="rId70" Type="http://schemas.openxmlformats.org/officeDocument/2006/relationships/slide" Target="slides/slide59.xml"/><Relationship Id="rId75" Type="http://schemas.openxmlformats.org/officeDocument/2006/relationships/slide" Target="slides/slide64.xml"/><Relationship Id="rId91" Type="http://schemas.openxmlformats.org/officeDocument/2006/relationships/slide" Target="slides/slide80.xml"/><Relationship Id="rId96" Type="http://schemas.openxmlformats.org/officeDocument/2006/relationships/slide" Target="slides/slide85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49" Type="http://schemas.openxmlformats.org/officeDocument/2006/relationships/slide" Target="slides/slide38.xml"/><Relationship Id="rId114" Type="http://schemas.openxmlformats.org/officeDocument/2006/relationships/slide" Target="slides/slide103.xml"/><Relationship Id="rId119" Type="http://schemas.openxmlformats.org/officeDocument/2006/relationships/slide" Target="slides/slide108.xml"/><Relationship Id="rId44" Type="http://schemas.openxmlformats.org/officeDocument/2006/relationships/slide" Target="slides/slide33.xml"/><Relationship Id="rId60" Type="http://schemas.openxmlformats.org/officeDocument/2006/relationships/slide" Target="slides/slide49.xml"/><Relationship Id="rId65" Type="http://schemas.openxmlformats.org/officeDocument/2006/relationships/slide" Target="slides/slide54.xml"/><Relationship Id="rId81" Type="http://schemas.openxmlformats.org/officeDocument/2006/relationships/slide" Target="slides/slide70.xml"/><Relationship Id="rId86" Type="http://schemas.openxmlformats.org/officeDocument/2006/relationships/slide" Target="slides/slide75.xml"/><Relationship Id="rId130" Type="http://schemas.openxmlformats.org/officeDocument/2006/relationships/slide" Target="slides/slide119.xml"/><Relationship Id="rId135" Type="http://schemas.openxmlformats.org/officeDocument/2006/relationships/viewProps" Target="viewProps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39" Type="http://schemas.openxmlformats.org/officeDocument/2006/relationships/slide" Target="slides/slide28.xml"/><Relationship Id="rId109" Type="http://schemas.openxmlformats.org/officeDocument/2006/relationships/slide" Target="slides/slide98.xml"/><Relationship Id="rId34" Type="http://schemas.openxmlformats.org/officeDocument/2006/relationships/slide" Target="slides/slide23.xml"/><Relationship Id="rId50" Type="http://schemas.openxmlformats.org/officeDocument/2006/relationships/slide" Target="slides/slide39.xml"/><Relationship Id="rId55" Type="http://schemas.openxmlformats.org/officeDocument/2006/relationships/slide" Target="slides/slide44.xml"/><Relationship Id="rId76" Type="http://schemas.openxmlformats.org/officeDocument/2006/relationships/slide" Target="slides/slide65.xml"/><Relationship Id="rId97" Type="http://schemas.openxmlformats.org/officeDocument/2006/relationships/slide" Target="slides/slide86.xml"/><Relationship Id="rId104" Type="http://schemas.openxmlformats.org/officeDocument/2006/relationships/slide" Target="slides/slide93.xml"/><Relationship Id="rId120" Type="http://schemas.openxmlformats.org/officeDocument/2006/relationships/slide" Target="slides/slide109.xml"/><Relationship Id="rId125" Type="http://schemas.openxmlformats.org/officeDocument/2006/relationships/slide" Target="slides/slide114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0.xml"/><Relationship Id="rId92" Type="http://schemas.openxmlformats.org/officeDocument/2006/relationships/slide" Target="slides/slide81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18.xml"/><Relationship Id="rId24" Type="http://schemas.openxmlformats.org/officeDocument/2006/relationships/slide" Target="slides/slide13.xml"/><Relationship Id="rId40" Type="http://schemas.openxmlformats.org/officeDocument/2006/relationships/slide" Target="slides/slide29.xml"/><Relationship Id="rId45" Type="http://schemas.openxmlformats.org/officeDocument/2006/relationships/slide" Target="slides/slide34.xml"/><Relationship Id="rId66" Type="http://schemas.openxmlformats.org/officeDocument/2006/relationships/slide" Target="slides/slide55.xml"/><Relationship Id="rId87" Type="http://schemas.openxmlformats.org/officeDocument/2006/relationships/slide" Target="slides/slide76.xml"/><Relationship Id="rId110" Type="http://schemas.openxmlformats.org/officeDocument/2006/relationships/slide" Target="slides/slide99.xml"/><Relationship Id="rId115" Type="http://schemas.openxmlformats.org/officeDocument/2006/relationships/slide" Target="slides/slide104.xml"/><Relationship Id="rId131" Type="http://schemas.openxmlformats.org/officeDocument/2006/relationships/slide" Target="slides/slide120.xml"/><Relationship Id="rId136" Type="http://schemas.openxmlformats.org/officeDocument/2006/relationships/theme" Target="theme/theme1.xml"/><Relationship Id="rId61" Type="http://schemas.openxmlformats.org/officeDocument/2006/relationships/slide" Target="slides/slide50.xml"/><Relationship Id="rId82" Type="http://schemas.openxmlformats.org/officeDocument/2006/relationships/slide" Target="slides/slide71.xml"/><Relationship Id="rId19" Type="http://schemas.openxmlformats.org/officeDocument/2006/relationships/slide" Target="slides/slide8.xml"/><Relationship Id="rId14" Type="http://schemas.openxmlformats.org/officeDocument/2006/relationships/slide" Target="slides/slide3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56" Type="http://schemas.openxmlformats.org/officeDocument/2006/relationships/slide" Target="slides/slide45.xml"/><Relationship Id="rId77" Type="http://schemas.openxmlformats.org/officeDocument/2006/relationships/slide" Target="slides/slide66.xml"/><Relationship Id="rId100" Type="http://schemas.openxmlformats.org/officeDocument/2006/relationships/slide" Target="slides/slide89.xml"/><Relationship Id="rId105" Type="http://schemas.openxmlformats.org/officeDocument/2006/relationships/slide" Target="slides/slide94.xml"/><Relationship Id="rId126" Type="http://schemas.openxmlformats.org/officeDocument/2006/relationships/slide" Target="slides/slide115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0.xml"/><Relationship Id="rId72" Type="http://schemas.openxmlformats.org/officeDocument/2006/relationships/slide" Target="slides/slide61.xml"/><Relationship Id="rId93" Type="http://schemas.openxmlformats.org/officeDocument/2006/relationships/slide" Target="slides/slide82.xml"/><Relationship Id="rId98" Type="http://schemas.openxmlformats.org/officeDocument/2006/relationships/slide" Target="slides/slide87.xml"/><Relationship Id="rId121" Type="http://schemas.openxmlformats.org/officeDocument/2006/relationships/slide" Target="slides/slide110.xml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14.xml"/><Relationship Id="rId46" Type="http://schemas.openxmlformats.org/officeDocument/2006/relationships/slide" Target="slides/slide35.xml"/><Relationship Id="rId67" Type="http://schemas.openxmlformats.org/officeDocument/2006/relationships/slide" Target="slides/slide56.xml"/><Relationship Id="rId116" Type="http://schemas.openxmlformats.org/officeDocument/2006/relationships/slide" Target="slides/slide105.xml"/><Relationship Id="rId137" Type="http://schemas.openxmlformats.org/officeDocument/2006/relationships/tableStyles" Target="tableStyles.xml"/><Relationship Id="rId20" Type="http://schemas.openxmlformats.org/officeDocument/2006/relationships/slide" Target="slides/slide9.xml"/><Relationship Id="rId41" Type="http://schemas.openxmlformats.org/officeDocument/2006/relationships/slide" Target="slides/slide30.xml"/><Relationship Id="rId62" Type="http://schemas.openxmlformats.org/officeDocument/2006/relationships/slide" Target="slides/slide51.xml"/><Relationship Id="rId83" Type="http://schemas.openxmlformats.org/officeDocument/2006/relationships/slide" Target="slides/slide72.xml"/><Relationship Id="rId88" Type="http://schemas.openxmlformats.org/officeDocument/2006/relationships/slide" Target="slides/slide77.xml"/><Relationship Id="rId111" Type="http://schemas.openxmlformats.org/officeDocument/2006/relationships/slide" Target="slides/slide100.xml"/><Relationship Id="rId132" Type="http://schemas.openxmlformats.org/officeDocument/2006/relationships/notesMaster" Target="notesMasters/notesMaster1.xml"/><Relationship Id="rId15" Type="http://schemas.openxmlformats.org/officeDocument/2006/relationships/slide" Target="slides/slide4.xml"/><Relationship Id="rId36" Type="http://schemas.openxmlformats.org/officeDocument/2006/relationships/slide" Target="slides/slide25.xml"/><Relationship Id="rId57" Type="http://schemas.openxmlformats.org/officeDocument/2006/relationships/slide" Target="slides/slide46.xml"/><Relationship Id="rId106" Type="http://schemas.openxmlformats.org/officeDocument/2006/relationships/slide" Target="slides/slide95.xml"/><Relationship Id="rId127" Type="http://schemas.openxmlformats.org/officeDocument/2006/relationships/slide" Target="slides/slide116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20.xml"/><Relationship Id="rId52" Type="http://schemas.openxmlformats.org/officeDocument/2006/relationships/slide" Target="slides/slide41.xml"/><Relationship Id="rId73" Type="http://schemas.openxmlformats.org/officeDocument/2006/relationships/slide" Target="slides/slide62.xml"/><Relationship Id="rId78" Type="http://schemas.openxmlformats.org/officeDocument/2006/relationships/slide" Target="slides/slide67.xml"/><Relationship Id="rId94" Type="http://schemas.openxmlformats.org/officeDocument/2006/relationships/slide" Target="slides/slide83.xml"/><Relationship Id="rId99" Type="http://schemas.openxmlformats.org/officeDocument/2006/relationships/slide" Target="slides/slide88.xml"/><Relationship Id="rId101" Type="http://schemas.openxmlformats.org/officeDocument/2006/relationships/slide" Target="slides/slide90.xml"/><Relationship Id="rId122" Type="http://schemas.openxmlformats.org/officeDocument/2006/relationships/slide" Target="slides/slide11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26" Type="http://schemas.openxmlformats.org/officeDocument/2006/relationships/slide" Target="slides/slide15.xml"/><Relationship Id="rId47" Type="http://schemas.openxmlformats.org/officeDocument/2006/relationships/slide" Target="slides/slide36.xml"/><Relationship Id="rId68" Type="http://schemas.openxmlformats.org/officeDocument/2006/relationships/slide" Target="slides/slide57.xml"/><Relationship Id="rId89" Type="http://schemas.openxmlformats.org/officeDocument/2006/relationships/slide" Target="slides/slide78.xml"/><Relationship Id="rId112" Type="http://schemas.openxmlformats.org/officeDocument/2006/relationships/slide" Target="slides/slide101.xml"/><Relationship Id="rId133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/Users\kevincha\projects\writeups\thesis\slides\latency_trend_talk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4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900506622718701"/>
          <c:y val="0.16071480580290401"/>
          <c:w val="0.82732323043042"/>
          <c:h val="0.66641303891524295"/>
        </c:manualLayout>
      </c:layout>
      <c:lineChart>
        <c:grouping val="standard"/>
        <c:varyColors val="0"/>
        <c:ser>
          <c:idx val="4"/>
          <c:order val="2"/>
          <c:tx>
            <c:strRef>
              <c:f>Trend!$N$56</c:f>
              <c:strCache>
                <c:ptCount val="1"/>
                <c:pt idx="0">
                  <c:v>Capacity</c:v>
                </c:pt>
              </c:strCache>
            </c:strRef>
          </c:tx>
          <c:spPr>
            <a:ln w="38100" cap="rnd">
              <a:solidFill>
                <a:schemeClr val="accent4">
                  <a:lumMod val="60000"/>
                </a:schemeClr>
              </a:solidFill>
              <a:round/>
            </a:ln>
            <a:effectLst/>
          </c:spPr>
          <c:marker>
            <c:symbol val="triangle"/>
            <c:size val="14"/>
            <c:spPr>
              <a:solidFill>
                <a:schemeClr val="accent4">
                  <a:lumMod val="60000"/>
                </a:schemeClr>
              </a:solidFill>
              <a:ln w="9525">
                <a:solidFill>
                  <a:schemeClr val="accent4">
                    <a:lumMod val="60000"/>
                  </a:schemeClr>
                </a:solidFill>
              </a:ln>
              <a:effectLst/>
            </c:spPr>
          </c:marker>
          <c:cat>
            <c:numRef>
              <c:f>Trend!$O$51:$X$51</c:f>
              <c:numCache>
                <c:formatCode>General</c:formatCode>
                <c:ptCount val="10"/>
                <c:pt idx="0">
                  <c:v>1999</c:v>
                </c:pt>
                <c:pt idx="1">
                  <c:v>2003</c:v>
                </c:pt>
                <c:pt idx="2">
                  <c:v>2006</c:v>
                </c:pt>
                <c:pt idx="3">
                  <c:v>2008</c:v>
                </c:pt>
                <c:pt idx="4">
                  <c:v>2011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</c:numCache>
            </c:numRef>
          </c:cat>
          <c:val>
            <c:numRef>
              <c:f>Trend!$O$56:$X$56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64</c:v>
                </c:pt>
                <c:pt idx="8">
                  <c:v>128</c:v>
                </c:pt>
                <c:pt idx="9">
                  <c:v>128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D52-D34B-B96A-DF029ACC32CD}"/>
            </c:ext>
          </c:extLst>
        </c:ser>
        <c:ser>
          <c:idx val="3"/>
          <c:order val="3"/>
          <c:tx>
            <c:strRef>
              <c:f>Trend!$N$55</c:f>
              <c:strCache>
                <c:ptCount val="1"/>
                <c:pt idx="0">
                  <c:v>Bandwidth</c:v>
                </c:pt>
              </c:strCache>
            </c:strRef>
          </c:tx>
          <c:spPr>
            <a:ln w="38100" cap="rnd">
              <a:solidFill>
                <a:schemeClr val="accent6"/>
              </a:solidFill>
              <a:round/>
            </a:ln>
            <a:effectLst/>
          </c:spPr>
          <c:marker>
            <c:symbol val="square"/>
            <c:size val="14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cat>
            <c:numRef>
              <c:f>Trend!$O$51:$X$51</c:f>
              <c:numCache>
                <c:formatCode>General</c:formatCode>
                <c:ptCount val="10"/>
                <c:pt idx="0">
                  <c:v>1999</c:v>
                </c:pt>
                <c:pt idx="1">
                  <c:v>2003</c:v>
                </c:pt>
                <c:pt idx="2">
                  <c:v>2006</c:v>
                </c:pt>
                <c:pt idx="3">
                  <c:v>2008</c:v>
                </c:pt>
                <c:pt idx="4">
                  <c:v>2011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</c:numCache>
            </c:numRef>
          </c:cat>
          <c:val>
            <c:numRef>
              <c:f>Trend!$O$55:$X$55</c:f>
              <c:numCache>
                <c:formatCode>General</c:formatCode>
                <c:ptCount val="10"/>
                <c:pt idx="0">
                  <c:v>1</c:v>
                </c:pt>
                <c:pt idx="1">
                  <c:v>3.007518796992481</c:v>
                </c:pt>
                <c:pt idx="2">
                  <c:v>6.0150375939849621</c:v>
                </c:pt>
                <c:pt idx="3">
                  <c:v>8.0150375939849603</c:v>
                </c:pt>
                <c:pt idx="4">
                  <c:v>10.02255639097744</c:v>
                </c:pt>
                <c:pt idx="5">
                  <c:v>12.030075187969921</c:v>
                </c:pt>
                <c:pt idx="6">
                  <c:v>14.030075187969921</c:v>
                </c:pt>
                <c:pt idx="7">
                  <c:v>16.03759398496241</c:v>
                </c:pt>
                <c:pt idx="8">
                  <c:v>18.045112781954881</c:v>
                </c:pt>
                <c:pt idx="9">
                  <c:v>19.548872180451131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D52-D34B-B96A-DF029ACC32CD}"/>
            </c:ext>
          </c:extLst>
        </c:ser>
        <c:ser>
          <c:idx val="2"/>
          <c:order val="4"/>
          <c:tx>
            <c:strRef>
              <c:f>Trend!$N$57</c:f>
              <c:strCache>
                <c:ptCount val="1"/>
                <c:pt idx="0">
                  <c:v>Latency</c:v>
                </c:pt>
              </c:strCache>
            </c:strRef>
          </c:tx>
          <c:spPr>
            <a:ln w="38100" cap="rnd">
              <a:solidFill>
                <a:srgbClr val="FF4136"/>
              </a:solidFill>
              <a:round/>
            </a:ln>
            <a:effectLst/>
          </c:spPr>
          <c:marker>
            <c:symbol val="circle"/>
            <c:size val="14"/>
            <c:spPr>
              <a:solidFill>
                <a:srgbClr val="FF4136"/>
              </a:solidFill>
              <a:ln w="9525">
                <a:solidFill>
                  <a:srgbClr val="FF4136"/>
                </a:solidFill>
              </a:ln>
              <a:effectLst/>
            </c:spPr>
          </c:marker>
          <c:cat>
            <c:numRef>
              <c:f>Trend!$O$51:$X$51</c:f>
              <c:numCache>
                <c:formatCode>General</c:formatCode>
                <c:ptCount val="10"/>
                <c:pt idx="0">
                  <c:v>1999</c:v>
                </c:pt>
                <c:pt idx="1">
                  <c:v>2003</c:v>
                </c:pt>
                <c:pt idx="2">
                  <c:v>2006</c:v>
                </c:pt>
                <c:pt idx="3">
                  <c:v>2008</c:v>
                </c:pt>
                <c:pt idx="4">
                  <c:v>2011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</c:numCache>
            </c:numRef>
          </c:cat>
          <c:val>
            <c:numRef>
              <c:f>Trend!$O$58:$X$58</c:f>
              <c:numCache>
                <c:formatCode>General</c:formatCode>
                <c:ptCount val="10"/>
                <c:pt idx="0">
                  <c:v>1</c:v>
                </c:pt>
                <c:pt idx="1">
                  <c:v>1</c:v>
                </c:pt>
                <c:pt idx="2">
                  <c:v>1.043478260869565</c:v>
                </c:pt>
                <c:pt idx="3">
                  <c:v>1.142857142857143</c:v>
                </c:pt>
                <c:pt idx="4">
                  <c:v>1.2121212121212119</c:v>
                </c:pt>
                <c:pt idx="5">
                  <c:v>1.263157894736842</c:v>
                </c:pt>
                <c:pt idx="6">
                  <c:v>1.2520868113522541</c:v>
                </c:pt>
                <c:pt idx="7">
                  <c:v>1.274968125796855</c:v>
                </c:pt>
                <c:pt idx="8">
                  <c:v>1.2998266897746971</c:v>
                </c:pt>
                <c:pt idx="9">
                  <c:v>1.31868131868132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D52-D34B-B96A-DF029ACC32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0636896"/>
        <c:axId val="-200643440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Trend!$N$52</c15:sqref>
                        </c15:formulaRef>
                      </c:ext>
                    </c:extLst>
                    <c:strCache>
                      <c:ptCount val="1"/>
                      <c:pt idx="0">
                        <c:v>Activation</c:v>
                      </c:pt>
                    </c:strCache>
                  </c:strRef>
                </c:tx>
                <c:spPr>
                  <a:ln w="28575" cap="rnd">
                    <a:solidFill>
                      <a:schemeClr val="accent2"/>
                    </a:solidFill>
                    <a:round/>
                  </a:ln>
                  <a:effectLst/>
                </c:spPr>
                <c:marker>
                  <c:symbol val="circle"/>
                  <c:size val="14"/>
                  <c:spPr>
                    <a:solidFill>
                      <a:schemeClr val="accent2"/>
                    </a:solidFill>
                    <a:ln w="9525">
                      <a:solidFill>
                        <a:schemeClr val="accent2"/>
                      </a:solidFill>
                    </a:ln>
                    <a:effectLst/>
                  </c:spPr>
                </c:marker>
                <c:cat>
                  <c:numRef>
                    <c:extLst>
                      <c:ext uri="{02D57815-91ED-43cb-92C2-25804820EDAC}">
                        <c15:formulaRef>
                          <c15:sqref>Trend!$O$51:$X$51</c15:sqref>
                        </c15:formulaRef>
                      </c:ext>
                    </c:extLst>
                    <c:numCache>
                      <c:formatCode>General</c:formatCode>
                      <c:ptCount val="10"/>
                      <c:pt idx="0">
                        <c:v>1999</c:v>
                      </c:pt>
                      <c:pt idx="1">
                        <c:v>2003</c:v>
                      </c:pt>
                      <c:pt idx="2">
                        <c:v>2006</c:v>
                      </c:pt>
                      <c:pt idx="3">
                        <c:v>2008</c:v>
                      </c:pt>
                      <c:pt idx="4">
                        <c:v>2011</c:v>
                      </c:pt>
                      <c:pt idx="5">
                        <c:v>2013</c:v>
                      </c:pt>
                      <c:pt idx="6">
                        <c:v>2014</c:v>
                      </c:pt>
                      <c:pt idx="7">
                        <c:v>2015</c:v>
                      </c:pt>
                      <c:pt idx="8">
                        <c:v>2016</c:v>
                      </c:pt>
                      <c:pt idx="9">
                        <c:v>2017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Trend!$O$52:$V$52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1</c:v>
                      </c:pt>
                      <c:pt idx="1">
                        <c:v>1</c:v>
                      </c:pt>
                      <c:pt idx="2">
                        <c:v>1</c:v>
                      </c:pt>
                      <c:pt idx="3">
                        <c:v>1</c:v>
                      </c:pt>
                      <c:pt idx="4">
                        <c:v>0.9</c:v>
                      </c:pt>
                      <c:pt idx="5">
                        <c:v>0.83333333333333304</c:v>
                      </c:pt>
                      <c:pt idx="6">
                        <c:v>0.92800000000000005</c:v>
                      </c:pt>
                      <c:pt idx="7">
                        <c:v>0.93733333333333302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3-9D52-D34B-B96A-DF029ACC32CD}"/>
                  </c:ext>
                </c:extLst>
              </c15:ser>
            </c15:filteredLineSeries>
            <c15:filteredLine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Trend!$N$53</c15:sqref>
                        </c15:formulaRef>
                      </c:ext>
                    </c:extLst>
                    <c:strCache>
                      <c:ptCount val="1"/>
                      <c:pt idx="0">
                        <c:v>Precharge</c:v>
                      </c:pt>
                    </c:strCache>
                  </c:strRef>
                </c:tx>
                <c:spPr>
                  <a:ln w="28575" cap="rnd">
                    <a:solidFill>
                      <a:schemeClr val="accent4"/>
                    </a:solidFill>
                    <a:round/>
                  </a:ln>
                  <a:effectLst/>
                </c:spPr>
                <c:marker>
                  <c:symbol val="x"/>
                  <c:size val="14"/>
                  <c:spPr>
                    <a:noFill/>
                    <a:ln w="9525">
                      <a:solidFill>
                        <a:schemeClr val="accent4"/>
                      </a:solidFill>
                    </a:ln>
                    <a:effectLst/>
                  </c:spPr>
                </c:marker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Trend!$O$51:$X$51</c15:sqref>
                        </c15:formulaRef>
                      </c:ext>
                    </c:extLst>
                    <c:numCache>
                      <c:formatCode>General</c:formatCode>
                      <c:ptCount val="10"/>
                      <c:pt idx="0">
                        <c:v>1999</c:v>
                      </c:pt>
                      <c:pt idx="1">
                        <c:v>2003</c:v>
                      </c:pt>
                      <c:pt idx="2">
                        <c:v>2006</c:v>
                      </c:pt>
                      <c:pt idx="3">
                        <c:v>2008</c:v>
                      </c:pt>
                      <c:pt idx="4">
                        <c:v>2011</c:v>
                      </c:pt>
                      <c:pt idx="5">
                        <c:v>2013</c:v>
                      </c:pt>
                      <c:pt idx="6">
                        <c:v>2014</c:v>
                      </c:pt>
                      <c:pt idx="7">
                        <c:v>2015</c:v>
                      </c:pt>
                      <c:pt idx="8">
                        <c:v>2016</c:v>
                      </c:pt>
                      <c:pt idx="9">
                        <c:v>2017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Trend!$O$53:$V$53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1</c:v>
                      </c:pt>
                      <c:pt idx="1">
                        <c:v>1</c:v>
                      </c:pt>
                      <c:pt idx="2">
                        <c:v>1</c:v>
                      </c:pt>
                      <c:pt idx="3">
                        <c:v>1</c:v>
                      </c:pt>
                      <c:pt idx="4">
                        <c:v>0.9</c:v>
                      </c:pt>
                      <c:pt idx="5">
                        <c:v>0.83333333333333304</c:v>
                      </c:pt>
                      <c:pt idx="6">
                        <c:v>0.92800000000000005</c:v>
                      </c:pt>
                      <c:pt idx="7">
                        <c:v>0.93733333333333302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9D52-D34B-B96A-DF029ACC32CD}"/>
                  </c:ext>
                </c:extLst>
              </c15:ser>
            </c15:filteredLineSeries>
          </c:ext>
        </c:extLst>
      </c:lineChart>
      <c:catAx>
        <c:axId val="-200636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pPr>
            <a:endParaRPr lang="en-CH"/>
          </a:p>
        </c:txPr>
        <c:crossAx val="-200643440"/>
        <c:crosses val="autoZero"/>
        <c:auto val="1"/>
        <c:lblAlgn val="ctr"/>
        <c:lblOffset val="100"/>
        <c:noMultiLvlLbl val="0"/>
      </c:catAx>
      <c:valAx>
        <c:axId val="-200643440"/>
        <c:scaling>
          <c:logBase val="10"/>
          <c:orientation val="minMax"/>
          <c:max val="150"/>
          <c:min val="1"/>
        </c:scaling>
        <c:delete val="0"/>
        <c:axPos val="l"/>
        <c:majorGridlines>
          <c:spPr>
            <a:ln w="19050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Gill Sans MT" panose="020B0502020104020203" pitchFamily="34" charset="0"/>
                    <a:ea typeface="+mn-ea"/>
                    <a:cs typeface="+mn-cs"/>
                  </a:defRPr>
                </a:pPr>
                <a:r>
                  <a:rPr lang="en-US"/>
                  <a:t>DRAM Improvement (log)</a:t>
                </a:r>
              </a:p>
            </c:rich>
          </c:tx>
          <c:layout>
            <c:manualLayout>
              <c:xMode val="edge"/>
              <c:yMode val="edge"/>
              <c:x val="3.91802270431953E-3"/>
              <c:y val="0.103654866919604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pPr>
            <a:endParaRPr lang="en-CH"/>
          </a:p>
        </c:txPr>
        <c:crossAx val="-200636896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29817285683346"/>
          <c:y val="1.4274251973468001E-3"/>
          <c:w val="0.66589575864953399"/>
          <c:h val="9.928233762076080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Gill Sans MT" panose="020B0502020104020203" pitchFamily="34" charset="0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400">
          <a:latin typeface="Gill Sans MT" panose="020B0502020104020203" pitchFamily="34" charset="0"/>
        </a:defRPr>
      </a:pPr>
      <a:endParaRPr lang="en-CH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3481578691552"/>
          <c:y val="7.03358448482896E-2"/>
          <c:w val="0.81172292699523696"/>
          <c:h val="0.5458429099001349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열3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accent1">
                  <a:lumMod val="50000"/>
                </a:schemeClr>
              </a:solidFill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ko-KR" dirty="0"/>
                      <a:t>+42%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CCA5-4FB4-A0EF-A3FC32F2E0F7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CA5-4FB4-A0EF-A3FC32F2E0F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128 Cores</c:v>
                </c:pt>
                <c:pt idx="1">
                  <c:v>32 Cores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1.420607344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CA5-4FB4-A0EF-A3FC32F2E0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-896381104"/>
        <c:axId val="-896378784"/>
      </c:barChart>
      <c:catAx>
        <c:axId val="-8963811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-896378784"/>
        <c:crosses val="autoZero"/>
        <c:auto val="1"/>
        <c:lblAlgn val="ctr"/>
        <c:lblOffset val="100"/>
        <c:noMultiLvlLbl val="0"/>
      </c:catAx>
      <c:valAx>
        <c:axId val="-896378784"/>
        <c:scaling>
          <c:orientation val="minMax"/>
          <c:max val="4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ko-KR" dirty="0"/>
                  <a:t>Speedup</a:t>
                </a:r>
                <a:endParaRPr lang="ko-KR" altLang="en-US" dirty="0"/>
              </a:p>
            </c:rich>
          </c:tx>
          <c:layout>
            <c:manualLayout>
              <c:xMode val="edge"/>
              <c:yMode val="edge"/>
              <c:x val="0.509829153300282"/>
              <c:y val="0.82470364039603605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-8963811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+mn-lt"/>
        </a:defRPr>
      </a:pPr>
      <a:endParaRPr lang="en-CH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accent1">
                    <a:lumMod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9E6-4F67-BA6B-8DEEF8A997E2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accent1">
                    <a:lumMod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9E6-4F67-BA6B-8DEEF8A997E2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accent1">
                    <a:lumMod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9E6-4F67-BA6B-8DEEF8A997E2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3"/>
              </a:solidFill>
              <a:ln>
                <a:solidFill>
                  <a:schemeClr val="accent3">
                    <a:lumMod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A9E6-4F67-BA6B-8DEEF8A997E2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3"/>
              </a:solidFill>
              <a:ln>
                <a:solidFill>
                  <a:schemeClr val="accent3">
                    <a:lumMod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A9E6-4F67-BA6B-8DEEF8A997E2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3"/>
              </a:solidFill>
              <a:ln>
                <a:solidFill>
                  <a:schemeClr val="accent3">
                    <a:lumMod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A9E6-4F67-BA6B-8DEEF8A997E2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9E6-4F67-BA6B-8DEEF8A997E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ko-KR"/>
                      <a:t>+56%</a:t>
                    </a:r>
                    <a:endParaRPr lang="en-US" altLang="ko-KR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9E6-4F67-BA6B-8DEEF8A997E2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ko-KR"/>
                      <a:t>+25%</a:t>
                    </a:r>
                    <a:endParaRPr lang="en-US" altLang="ko-KR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9E6-4F67-BA6B-8DEEF8A997E2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ko-KR"/>
                      <a:t>9.0x</a:t>
                    </a:r>
                    <a:endParaRPr lang="en-US" altLang="ko-KR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9E6-4F67-BA6B-8DEEF8A997E2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ko-KR"/>
                      <a:t>11.6x</a:t>
                    </a:r>
                    <a:endParaRPr lang="en-US" altLang="ko-KR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9E6-4F67-BA6B-8DEEF8A997E2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ko-KR"/>
                      <a:t>13.8x</a:t>
                    </a:r>
                    <a:endParaRPr lang="en-US" altLang="ko-KR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9E6-4F67-BA6B-8DEEF8A997E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C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DDR3-OoO</c:v>
                </c:pt>
                <c:pt idx="1">
                  <c:v>HMC-OoO</c:v>
                </c:pt>
                <c:pt idx="2">
                  <c:v>HMC-MC</c:v>
                </c:pt>
                <c:pt idx="3">
                  <c:v>Tesseract</c:v>
                </c:pt>
                <c:pt idx="4">
                  <c:v>Tesseract-
LP</c:v>
                </c:pt>
                <c:pt idx="5">
                  <c:v>Tesseract-
LP-MTP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</c:v>
                </c:pt>
                <c:pt idx="1">
                  <c:v>1.559151435</c:v>
                </c:pt>
                <c:pt idx="2">
                  <c:v>1.252544595</c:v>
                </c:pt>
                <c:pt idx="3">
                  <c:v>9.0241128310000001</c:v>
                </c:pt>
                <c:pt idx="4">
                  <c:v>11.6257351</c:v>
                </c:pt>
                <c:pt idx="5">
                  <c:v>13.781443319999999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A9E6-4F67-BA6B-8DEEF8A997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-27"/>
        <c:axId val="-896108784"/>
        <c:axId val="-896106464"/>
      </c:barChart>
      <c:catAx>
        <c:axId val="-896108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-896106464"/>
        <c:crosses val="autoZero"/>
        <c:auto val="1"/>
        <c:lblAlgn val="ctr"/>
        <c:lblOffset val="100"/>
        <c:noMultiLvlLbl val="0"/>
      </c:catAx>
      <c:valAx>
        <c:axId val="-8961064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ko-KR"/>
                  <a:t>Speedup</a:t>
                </a:r>
                <a:endParaRPr lang="ko-KR" altLang="en-US" dirty="0"/>
              </a:p>
            </c:rich>
          </c:tx>
          <c:layout>
            <c:manualLayout>
              <c:xMode val="edge"/>
              <c:yMode val="edge"/>
              <c:x val="4.6296296296296302E-3"/>
              <c:y val="0.336434154096592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-8961087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</a:defRPr>
      </a:pPr>
      <a:endParaRPr lang="en-CH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Memory Layers</c:v>
                </c:pt>
              </c:strCache>
            </c:strRef>
          </c:tx>
          <c:spPr>
            <a:solidFill>
              <a:schemeClr val="accent1">
                <a:shade val="65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HMC-OoO</c:v>
                </c:pt>
                <c:pt idx="1">
                  <c:v>Tesseract with Prefetching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6.3750664600000007E-2</c:v>
                </c:pt>
                <c:pt idx="1">
                  <c:v>2.4336080491188499E-2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C70-4FA7-93AF-6636998D681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Logic Layers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accent1">
                  <a:lumMod val="50000"/>
                </a:schemeClr>
              </a:solidFill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HMC-OoO</c:v>
                </c:pt>
                <c:pt idx="1">
                  <c:v>Tesseract with Prefetching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0.93624933539999999</c:v>
                </c:pt>
                <c:pt idx="1">
                  <c:v>8.9919873647840196E-2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C70-4FA7-93AF-6636998D681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Cores</c:v>
                </c:pt>
              </c:strCache>
            </c:strRef>
          </c:tx>
          <c:spPr>
            <a:solidFill>
              <a:schemeClr val="accent1">
                <a:tint val="65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HMC-OoO</c:v>
                </c:pt>
                <c:pt idx="1">
                  <c:v>Tesseract with Prefetching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0</c:v>
                </c:pt>
                <c:pt idx="1">
                  <c:v>2.0218882855307301E-2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C70-4FA7-93AF-6636998D68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-1106268896"/>
        <c:axId val="-1106267120"/>
      </c:barChart>
      <c:catAx>
        <c:axId val="-1106268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-1106267120"/>
        <c:crosses val="autoZero"/>
        <c:auto val="1"/>
        <c:lblAlgn val="ctr"/>
        <c:lblOffset val="100"/>
        <c:noMultiLvlLbl val="0"/>
      </c:catAx>
      <c:valAx>
        <c:axId val="-11062671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-1106268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</a:defRPr>
      </a:pPr>
      <a:endParaRPr lang="en-CH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PIM-Only</c:v>
                </c:pt>
              </c:strCache>
            </c:strRef>
          </c:tx>
          <c:spPr>
            <a:solidFill>
              <a:srgbClr val="35742A"/>
            </a:solidFill>
            <a:ln>
              <a:solidFill>
                <a:schemeClr val="accent1">
                  <a:lumMod val="50000"/>
                </a:schemeClr>
              </a:solidFill>
            </a:ln>
            <a:effectLst/>
          </c:spPr>
          <c:invertIfNegative val="0"/>
          <c:cat>
            <c:strRef>
              <c:f>Sheet1!$A$2:$A$12</c:f>
              <c:strCache>
                <c:ptCount val="11"/>
                <c:pt idx="0">
                  <c:v>ATF</c:v>
                </c:pt>
                <c:pt idx="1">
                  <c:v>BFS</c:v>
                </c:pt>
                <c:pt idx="2">
                  <c:v>PR</c:v>
                </c:pt>
                <c:pt idx="3">
                  <c:v>SP</c:v>
                </c:pt>
                <c:pt idx="4">
                  <c:v>WCC</c:v>
                </c:pt>
                <c:pt idx="5">
                  <c:v>HJ</c:v>
                </c:pt>
                <c:pt idx="6">
                  <c:v>HG</c:v>
                </c:pt>
                <c:pt idx="7">
                  <c:v>RP</c:v>
                </c:pt>
                <c:pt idx="8">
                  <c:v>SC</c:v>
                </c:pt>
                <c:pt idx="9">
                  <c:v>SVM</c:v>
                </c:pt>
                <c:pt idx="10">
                  <c:v>GM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0.53917908820107796</c:v>
                </c:pt>
                <c:pt idx="1">
                  <c:v>0.31004082135740701</c:v>
                </c:pt>
                <c:pt idx="2">
                  <c:v>0.50415861825445196</c:v>
                </c:pt>
                <c:pt idx="3">
                  <c:v>0.45844593545984702</c:v>
                </c:pt>
                <c:pt idx="4">
                  <c:v>0.47598068849566499</c:v>
                </c:pt>
                <c:pt idx="5">
                  <c:v>0.66307418757390502</c:v>
                </c:pt>
                <c:pt idx="6">
                  <c:v>0.63139736591355899</c:v>
                </c:pt>
                <c:pt idx="7">
                  <c:v>0.44904368526636101</c:v>
                </c:pt>
                <c:pt idx="8">
                  <c:v>0.153583126709744</c:v>
                </c:pt>
                <c:pt idx="9">
                  <c:v>0.33670586072204101</c:v>
                </c:pt>
                <c:pt idx="10">
                  <c:v>0.44460004260239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AB0-47D5-B4C3-B9993225231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Locality-Aware</c:v>
                </c:pt>
              </c:strCache>
            </c:strRef>
          </c:tx>
          <c:spPr>
            <a:solidFill>
              <a:srgbClr val="35742A">
                <a:lumMod val="20000"/>
                <a:lumOff val="80000"/>
              </a:srgbClr>
            </a:solidFill>
            <a:ln>
              <a:solidFill>
                <a:schemeClr val="accent1">
                  <a:lumMod val="50000"/>
                </a:schemeClr>
              </a:solidFill>
            </a:ln>
            <a:effectLst/>
          </c:spPr>
          <c:invertIfNegative val="0"/>
          <c:cat>
            <c:strRef>
              <c:f>Sheet1!$A$2:$A$12</c:f>
              <c:strCache>
                <c:ptCount val="11"/>
                <c:pt idx="0">
                  <c:v>ATF</c:v>
                </c:pt>
                <c:pt idx="1">
                  <c:v>BFS</c:v>
                </c:pt>
                <c:pt idx="2">
                  <c:v>PR</c:v>
                </c:pt>
                <c:pt idx="3">
                  <c:v>SP</c:v>
                </c:pt>
                <c:pt idx="4">
                  <c:v>WCC</c:v>
                </c:pt>
                <c:pt idx="5">
                  <c:v>HJ</c:v>
                </c:pt>
                <c:pt idx="6">
                  <c:v>HG</c:v>
                </c:pt>
                <c:pt idx="7">
                  <c:v>RP</c:v>
                </c:pt>
                <c:pt idx="8">
                  <c:v>SC</c:v>
                </c:pt>
                <c:pt idx="9">
                  <c:v>SVM</c:v>
                </c:pt>
                <c:pt idx="10">
                  <c:v>GM</c:v>
                </c:pt>
              </c:strCache>
            </c:strRef>
          </c:cat>
          <c:val>
            <c:numRef>
              <c:f>Sheet1!$C$2:$C$12</c:f>
              <c:numCache>
                <c:formatCode>General</c:formatCode>
                <c:ptCount val="11"/>
                <c:pt idx="0">
                  <c:v>0.60066932108489701</c:v>
                </c:pt>
                <c:pt idx="1">
                  <c:v>0.34622071824782302</c:v>
                </c:pt>
                <c:pt idx="2">
                  <c:v>0.55933937160596903</c:v>
                </c:pt>
                <c:pt idx="3">
                  <c:v>0.51064456465275498</c:v>
                </c:pt>
                <c:pt idx="4">
                  <c:v>0.52860223666237705</c:v>
                </c:pt>
                <c:pt idx="5">
                  <c:v>0.65697884906802595</c:v>
                </c:pt>
                <c:pt idx="6">
                  <c:v>0.60315728560368498</c:v>
                </c:pt>
                <c:pt idx="7">
                  <c:v>0.44327113552480102</c:v>
                </c:pt>
                <c:pt idx="8">
                  <c:v>0.21490376143572701</c:v>
                </c:pt>
                <c:pt idx="9">
                  <c:v>0.34380068799325197</c:v>
                </c:pt>
                <c:pt idx="10">
                  <c:v>0.47446106066649102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AB0-47D5-B4C3-B999322523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-1145427904"/>
        <c:axId val="-1145426128"/>
      </c:barChart>
      <c:catAx>
        <c:axId val="-1145427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-1145426128"/>
        <c:crosses val="autoZero"/>
        <c:auto val="1"/>
        <c:lblAlgn val="ctr"/>
        <c:lblOffset val="100"/>
        <c:noMultiLvlLbl val="0"/>
      </c:catAx>
      <c:valAx>
        <c:axId val="-11454261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-11454279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</a:defRPr>
      </a:pPr>
      <a:endParaRPr lang="en-CH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0545470010693101E-2"/>
          <c:y val="3.14606343462739E-2"/>
          <c:w val="0.93247922134733097"/>
          <c:h val="0.6922529340462909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Cache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  <a:effectLst/>
          </c:spPr>
          <c:invertIfNegative val="0"/>
          <c:cat>
            <c:strRef>
              <c:f>Sheet1!$A$2:$A$14</c:f>
              <c:strCache>
                <c:ptCount val="11"/>
                <c:pt idx="2">
                  <c:v>Small</c:v>
                </c:pt>
                <c:pt idx="6">
                  <c:v>Medium</c:v>
                </c:pt>
                <c:pt idx="10">
                  <c:v>Large</c:v>
                </c:pt>
              </c:strCache>
            </c:strRef>
          </c:cat>
          <c:val>
            <c:numRef>
              <c:f>Sheet1!$B$2:$B$14</c:f>
              <c:numCache>
                <c:formatCode>General</c:formatCode>
                <c:ptCount val="13"/>
                <c:pt idx="1">
                  <c:v>0.27612920499999999</c:v>
                </c:pt>
                <c:pt idx="5">
                  <c:v>0.22974204500000001</c:v>
                </c:pt>
                <c:pt idx="9">
                  <c:v>0.21380359500000001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986-49C4-8FF6-25B7313699C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HMC Link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  <a:effectLst/>
          </c:spPr>
          <c:invertIfNegative val="0"/>
          <c:cat>
            <c:strRef>
              <c:f>Sheet1!$A$2:$A$14</c:f>
              <c:strCache>
                <c:ptCount val="11"/>
                <c:pt idx="2">
                  <c:v>Small</c:v>
                </c:pt>
                <c:pt idx="6">
                  <c:v>Medium</c:v>
                </c:pt>
                <c:pt idx="10">
                  <c:v>Large</c:v>
                </c:pt>
              </c:strCache>
            </c:strRef>
          </c:cat>
          <c:val>
            <c:numRef>
              <c:f>Sheet1!$C$2:$C$14</c:f>
              <c:numCache>
                <c:formatCode>General</c:formatCode>
                <c:ptCount val="13"/>
                <c:pt idx="1">
                  <c:v>0.50415019900000002</c:v>
                </c:pt>
                <c:pt idx="5">
                  <c:v>0.51296859699999997</c:v>
                </c:pt>
                <c:pt idx="9">
                  <c:v>0.513968325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986-49C4-8FF6-25B7313699C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DRAM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  <a:effectLst/>
          </c:spPr>
          <c:invertIfNegative val="0"/>
          <c:cat>
            <c:strRef>
              <c:f>Sheet1!$A$2:$A$14</c:f>
              <c:strCache>
                <c:ptCount val="11"/>
                <c:pt idx="2">
                  <c:v>Small</c:v>
                </c:pt>
                <c:pt idx="6">
                  <c:v>Medium</c:v>
                </c:pt>
                <c:pt idx="10">
                  <c:v>Large</c:v>
                </c:pt>
              </c:strCache>
            </c:strRef>
          </c:cat>
          <c:val>
            <c:numRef>
              <c:f>Sheet1!$D$2:$D$14</c:f>
              <c:numCache>
                <c:formatCode>General</c:formatCode>
                <c:ptCount val="13"/>
                <c:pt idx="1">
                  <c:v>0.21457203699999999</c:v>
                </c:pt>
                <c:pt idx="5">
                  <c:v>0.25452649100000002</c:v>
                </c:pt>
                <c:pt idx="9">
                  <c:v>0.26887156600000001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986-49C4-8FF6-25B7313699C2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Host-side PCU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  <a:effectLst/>
          </c:spPr>
          <c:invertIfNegative val="0"/>
          <c:cat>
            <c:strRef>
              <c:f>Sheet1!$A$2:$A$14</c:f>
              <c:strCache>
                <c:ptCount val="11"/>
                <c:pt idx="2">
                  <c:v>Small</c:v>
                </c:pt>
                <c:pt idx="6">
                  <c:v>Medium</c:v>
                </c:pt>
                <c:pt idx="10">
                  <c:v>Large</c:v>
                </c:pt>
              </c:strCache>
            </c:strRef>
          </c:cat>
          <c:val>
            <c:numRef>
              <c:f>Sheet1!$E$2:$E$14</c:f>
              <c:numCache>
                <c:formatCode>General</c:formatCode>
                <c:ptCount val="13"/>
                <c:pt idx="1">
                  <c:v>4.3662429999999997E-3</c:v>
                </c:pt>
                <c:pt idx="5">
                  <c:v>3.6966659999999999E-3</c:v>
                </c:pt>
                <c:pt idx="9">
                  <c:v>3.0358239999999999E-3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986-49C4-8FF6-25B7313699C2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Memory-side PCU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  <a:effectLst/>
          </c:spPr>
          <c:invertIfNegative val="0"/>
          <c:cat>
            <c:strRef>
              <c:f>Sheet1!$A$2:$A$14</c:f>
              <c:strCache>
                <c:ptCount val="11"/>
                <c:pt idx="2">
                  <c:v>Small</c:v>
                </c:pt>
                <c:pt idx="6">
                  <c:v>Medium</c:v>
                </c:pt>
                <c:pt idx="10">
                  <c:v>Large</c:v>
                </c:pt>
              </c:strCache>
            </c:strRef>
          </c:cat>
          <c:val>
            <c:numRef>
              <c:f>Sheet1!$F$2:$F$14</c:f>
              <c:numCache>
                <c:formatCode>General</c:formatCode>
                <c:ptCount val="13"/>
                <c:pt idx="1">
                  <c:v>0</c:v>
                </c:pt>
                <c:pt idx="5">
                  <c:v>0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986-49C4-8FF6-25B7313699C2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PMU</c:v>
                </c:pt>
              </c:strCache>
            </c:strRef>
          </c:tx>
          <c:spPr>
            <a:solidFill>
              <a:schemeClr val="bg2"/>
            </a:solidFill>
            <a:ln>
              <a:solidFill>
                <a:schemeClr val="accent1">
                  <a:lumMod val="50000"/>
                </a:schemeClr>
              </a:solidFill>
            </a:ln>
            <a:effectLst/>
          </c:spPr>
          <c:invertIfNegative val="0"/>
          <c:cat>
            <c:strRef>
              <c:f>Sheet1!$A$2:$A$14</c:f>
              <c:strCache>
                <c:ptCount val="11"/>
                <c:pt idx="2">
                  <c:v>Small</c:v>
                </c:pt>
                <c:pt idx="6">
                  <c:v>Medium</c:v>
                </c:pt>
                <c:pt idx="10">
                  <c:v>Large</c:v>
                </c:pt>
              </c:strCache>
            </c:strRef>
          </c:cat>
          <c:val>
            <c:numRef>
              <c:f>Sheet1!$G$2:$G$14</c:f>
              <c:numCache>
                <c:formatCode>0.00E+00</c:formatCode>
                <c:ptCount val="13"/>
                <c:pt idx="1">
                  <c:v>7.7323400000000006E-5</c:v>
                </c:pt>
                <c:pt idx="5">
                  <c:v>6.4146000000000006E-5</c:v>
                </c:pt>
                <c:pt idx="9">
                  <c:v>5.4225399999999998E-5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986-49C4-8FF6-25B7313699C2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계열 7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  <a:effectLst/>
          </c:spPr>
          <c:invertIfNegative val="0"/>
          <c:cat>
            <c:strRef>
              <c:f>Sheet1!$A$2:$A$14</c:f>
              <c:strCache>
                <c:ptCount val="11"/>
                <c:pt idx="2">
                  <c:v>Small</c:v>
                </c:pt>
                <c:pt idx="6">
                  <c:v>Medium</c:v>
                </c:pt>
                <c:pt idx="10">
                  <c:v>Large</c:v>
                </c:pt>
              </c:strCache>
            </c:strRef>
          </c:cat>
          <c:val>
            <c:numRef>
              <c:f>Sheet1!$H$2:$H$14</c:f>
              <c:numCache>
                <c:formatCode>General</c:formatCode>
                <c:ptCount val="13"/>
                <c:pt idx="2">
                  <c:v>0.29322203600000002</c:v>
                </c:pt>
                <c:pt idx="6">
                  <c:v>0.18896870700000001</c:v>
                </c:pt>
                <c:pt idx="10">
                  <c:v>0.141068164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5986-49C4-8FF6-25B7313699C2}"/>
            </c:ext>
          </c:extLst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계열 8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  <a:effectLst/>
          </c:spPr>
          <c:invertIfNegative val="0"/>
          <c:cat>
            <c:strRef>
              <c:f>Sheet1!$A$2:$A$14</c:f>
              <c:strCache>
                <c:ptCount val="11"/>
                <c:pt idx="2">
                  <c:v>Small</c:v>
                </c:pt>
                <c:pt idx="6">
                  <c:v>Medium</c:v>
                </c:pt>
                <c:pt idx="10">
                  <c:v>Large</c:v>
                </c:pt>
              </c:strCache>
            </c:strRef>
          </c:cat>
          <c:val>
            <c:numRef>
              <c:f>Sheet1!$I$2:$I$14</c:f>
              <c:numCache>
                <c:formatCode>General</c:formatCode>
                <c:ptCount val="13"/>
                <c:pt idx="2">
                  <c:v>0.68427908800000004</c:v>
                </c:pt>
                <c:pt idx="6">
                  <c:v>0.483400051</c:v>
                </c:pt>
                <c:pt idx="10">
                  <c:v>0.36147355799999997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5986-49C4-8FF6-25B7313699C2}"/>
            </c:ext>
          </c:extLst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계열 9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  <a:effectLst/>
          </c:spPr>
          <c:invertIfNegative val="0"/>
          <c:cat>
            <c:strRef>
              <c:f>Sheet1!$A$2:$A$14</c:f>
              <c:strCache>
                <c:ptCount val="11"/>
                <c:pt idx="2">
                  <c:v>Small</c:v>
                </c:pt>
                <c:pt idx="6">
                  <c:v>Medium</c:v>
                </c:pt>
                <c:pt idx="10">
                  <c:v>Large</c:v>
                </c:pt>
              </c:strCache>
            </c:strRef>
          </c:cat>
          <c:val>
            <c:numRef>
              <c:f>Sheet1!$J$2:$J$14</c:f>
              <c:numCache>
                <c:formatCode>General</c:formatCode>
                <c:ptCount val="13"/>
                <c:pt idx="2">
                  <c:v>0.46390881499999997</c:v>
                </c:pt>
                <c:pt idx="6">
                  <c:v>0.35056454799999998</c:v>
                </c:pt>
                <c:pt idx="10">
                  <c:v>0.262036822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986-49C4-8FF6-25B7313699C2}"/>
            </c:ext>
          </c:extLst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계열 10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Sheet1!$A$2:$A$14</c:f>
              <c:strCache>
                <c:ptCount val="11"/>
                <c:pt idx="2">
                  <c:v>Small</c:v>
                </c:pt>
                <c:pt idx="6">
                  <c:v>Medium</c:v>
                </c:pt>
                <c:pt idx="10">
                  <c:v>Large</c:v>
                </c:pt>
              </c:strCache>
            </c:strRef>
          </c:cat>
          <c:val>
            <c:numRef>
              <c:f>Sheet1!$K$2:$K$14</c:f>
              <c:numCache>
                <c:formatCode>General</c:formatCode>
                <c:ptCount val="13"/>
                <c:pt idx="2">
                  <c:v>0</c:v>
                </c:pt>
                <c:pt idx="6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5986-49C4-8FF6-25B7313699C2}"/>
            </c:ext>
          </c:extLst>
        </c:ser>
        <c:ser>
          <c:idx val="10"/>
          <c:order val="10"/>
          <c:tx>
            <c:strRef>
              <c:f>Sheet1!$L$1</c:f>
              <c:strCache>
                <c:ptCount val="1"/>
                <c:pt idx="0">
                  <c:v>계열 11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  <a:effectLst/>
          </c:spPr>
          <c:invertIfNegative val="0"/>
          <c:cat>
            <c:strRef>
              <c:f>Sheet1!$A$2:$A$14</c:f>
              <c:strCache>
                <c:ptCount val="11"/>
                <c:pt idx="2">
                  <c:v>Small</c:v>
                </c:pt>
                <c:pt idx="6">
                  <c:v>Medium</c:v>
                </c:pt>
                <c:pt idx="10">
                  <c:v>Large</c:v>
                </c:pt>
              </c:strCache>
            </c:strRef>
          </c:cat>
          <c:val>
            <c:numRef>
              <c:f>Sheet1!$L$2:$L$14</c:f>
              <c:numCache>
                <c:formatCode>General</c:formatCode>
                <c:ptCount val="13"/>
                <c:pt idx="2">
                  <c:v>1.5794799000000002E-2</c:v>
                </c:pt>
                <c:pt idx="6">
                  <c:v>1.1518435E-2</c:v>
                </c:pt>
                <c:pt idx="10">
                  <c:v>8.5371160000000008E-3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986-49C4-8FF6-25B7313699C2}"/>
            </c:ext>
          </c:extLst>
        </c:ser>
        <c:ser>
          <c:idx val="11"/>
          <c:order val="11"/>
          <c:tx>
            <c:strRef>
              <c:f>Sheet1!$M$1</c:f>
              <c:strCache>
                <c:ptCount val="1"/>
                <c:pt idx="0">
                  <c:v>계열 12</c:v>
                </c:pt>
              </c:strCache>
            </c:strRef>
          </c:tx>
          <c:spPr>
            <a:solidFill>
              <a:schemeClr val="bg2"/>
            </a:solidFill>
            <a:ln>
              <a:solidFill>
                <a:schemeClr val="accent1">
                  <a:lumMod val="50000"/>
                </a:schemeClr>
              </a:solidFill>
            </a:ln>
            <a:effectLst/>
          </c:spPr>
          <c:invertIfNegative val="0"/>
          <c:cat>
            <c:strRef>
              <c:f>Sheet1!$A$2:$A$14</c:f>
              <c:strCache>
                <c:ptCount val="11"/>
                <c:pt idx="2">
                  <c:v>Small</c:v>
                </c:pt>
                <c:pt idx="6">
                  <c:v>Medium</c:v>
                </c:pt>
                <c:pt idx="10">
                  <c:v>Large</c:v>
                </c:pt>
              </c:strCache>
            </c:strRef>
          </c:cat>
          <c:val>
            <c:numRef>
              <c:f>Sheet1!$M$2:$M$14</c:f>
              <c:numCache>
                <c:formatCode>General</c:formatCode>
                <c:ptCount val="13"/>
                <c:pt idx="2">
                  <c:v>5.3636500000000002E-3</c:v>
                </c:pt>
                <c:pt idx="6">
                  <c:v>3.6920759999999999E-3</c:v>
                </c:pt>
                <c:pt idx="10">
                  <c:v>2.7686310000000001E-3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5986-49C4-8FF6-25B7313699C2}"/>
            </c:ext>
          </c:extLst>
        </c:ser>
        <c:ser>
          <c:idx val="12"/>
          <c:order val="12"/>
          <c:tx>
            <c:strRef>
              <c:f>Sheet1!$N$1</c:f>
              <c:strCache>
                <c:ptCount val="1"/>
                <c:pt idx="0">
                  <c:v>계열 13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  <a:effectLst/>
          </c:spPr>
          <c:invertIfNegative val="0"/>
          <c:cat>
            <c:strRef>
              <c:f>Sheet1!$A$2:$A$14</c:f>
              <c:strCache>
                <c:ptCount val="11"/>
                <c:pt idx="2">
                  <c:v>Small</c:v>
                </c:pt>
                <c:pt idx="6">
                  <c:v>Medium</c:v>
                </c:pt>
                <c:pt idx="10">
                  <c:v>Large</c:v>
                </c:pt>
              </c:strCache>
            </c:strRef>
          </c:cat>
          <c:val>
            <c:numRef>
              <c:f>Sheet1!$N$2:$N$14</c:f>
              <c:numCache>
                <c:formatCode>General</c:formatCode>
                <c:ptCount val="13"/>
                <c:pt idx="3">
                  <c:v>0.263845408</c:v>
                </c:pt>
                <c:pt idx="7">
                  <c:v>0.192789455</c:v>
                </c:pt>
                <c:pt idx="11">
                  <c:v>0.14311433600000001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5986-49C4-8FF6-25B7313699C2}"/>
            </c:ext>
          </c:extLst>
        </c:ser>
        <c:ser>
          <c:idx val="13"/>
          <c:order val="13"/>
          <c:tx>
            <c:strRef>
              <c:f>Sheet1!$O$1</c:f>
              <c:strCache>
                <c:ptCount val="1"/>
                <c:pt idx="0">
                  <c:v>계열 14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  <a:effectLst/>
          </c:spPr>
          <c:invertIfNegative val="0"/>
          <c:cat>
            <c:strRef>
              <c:f>Sheet1!$A$2:$A$14</c:f>
              <c:strCache>
                <c:ptCount val="11"/>
                <c:pt idx="2">
                  <c:v>Small</c:v>
                </c:pt>
                <c:pt idx="6">
                  <c:v>Medium</c:v>
                </c:pt>
                <c:pt idx="10">
                  <c:v>Large</c:v>
                </c:pt>
              </c:strCache>
            </c:strRef>
          </c:cat>
          <c:val>
            <c:numRef>
              <c:f>Sheet1!$O$2:$O$14</c:f>
              <c:numCache>
                <c:formatCode>General</c:formatCode>
                <c:ptCount val="13"/>
                <c:pt idx="3">
                  <c:v>0.48251685900000002</c:v>
                </c:pt>
                <c:pt idx="7">
                  <c:v>0.44254321400000002</c:v>
                </c:pt>
                <c:pt idx="11">
                  <c:v>0.35122196100000003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5986-49C4-8FF6-25B7313699C2}"/>
            </c:ext>
          </c:extLst>
        </c:ser>
        <c:ser>
          <c:idx val="14"/>
          <c:order val="14"/>
          <c:tx>
            <c:strRef>
              <c:f>Sheet1!$P$1</c:f>
              <c:strCache>
                <c:ptCount val="1"/>
                <c:pt idx="0">
                  <c:v>계열 15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  <a:effectLst/>
          </c:spPr>
          <c:invertIfNegative val="0"/>
          <c:cat>
            <c:strRef>
              <c:f>Sheet1!$A$2:$A$14</c:f>
              <c:strCache>
                <c:ptCount val="11"/>
                <c:pt idx="2">
                  <c:v>Small</c:v>
                </c:pt>
                <c:pt idx="6">
                  <c:v>Medium</c:v>
                </c:pt>
                <c:pt idx="10">
                  <c:v>Large</c:v>
                </c:pt>
              </c:strCache>
            </c:strRef>
          </c:cat>
          <c:val>
            <c:numRef>
              <c:f>Sheet1!$P$2:$P$14</c:f>
              <c:numCache>
                <c:formatCode>General</c:formatCode>
                <c:ptCount val="13"/>
                <c:pt idx="3">
                  <c:v>0.216678076</c:v>
                </c:pt>
                <c:pt idx="7">
                  <c:v>0.24752395599999999</c:v>
                </c:pt>
                <c:pt idx="11">
                  <c:v>0.228971745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5986-49C4-8FF6-25B7313699C2}"/>
            </c:ext>
          </c:extLst>
        </c:ser>
        <c:ser>
          <c:idx val="15"/>
          <c:order val="15"/>
          <c:tx>
            <c:strRef>
              <c:f>Sheet1!$Q$1</c:f>
              <c:strCache>
                <c:ptCount val="1"/>
                <c:pt idx="0">
                  <c:v>계열 16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  <a:effectLst/>
          </c:spPr>
          <c:invertIfNegative val="0"/>
          <c:cat>
            <c:strRef>
              <c:f>Sheet1!$A$2:$A$14</c:f>
              <c:strCache>
                <c:ptCount val="11"/>
                <c:pt idx="2">
                  <c:v>Small</c:v>
                </c:pt>
                <c:pt idx="6">
                  <c:v>Medium</c:v>
                </c:pt>
                <c:pt idx="10">
                  <c:v>Large</c:v>
                </c:pt>
              </c:strCache>
            </c:strRef>
          </c:cat>
          <c:val>
            <c:numRef>
              <c:f>Sheet1!$Q$2:$Q$14</c:f>
              <c:numCache>
                <c:formatCode>General</c:formatCode>
                <c:ptCount val="13"/>
                <c:pt idx="3">
                  <c:v>4.1151160000000003E-3</c:v>
                </c:pt>
                <c:pt idx="7">
                  <c:v>1.678272E-3</c:v>
                </c:pt>
                <c:pt idx="11">
                  <c:v>1.018992E-3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5986-49C4-8FF6-25B7313699C2}"/>
            </c:ext>
          </c:extLst>
        </c:ser>
        <c:ser>
          <c:idx val="16"/>
          <c:order val="16"/>
          <c:tx>
            <c:strRef>
              <c:f>Sheet1!$R$1</c:f>
              <c:strCache>
                <c:ptCount val="1"/>
                <c:pt idx="0">
                  <c:v>계열 17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  <a:effectLst/>
          </c:spPr>
          <c:invertIfNegative val="0"/>
          <c:cat>
            <c:strRef>
              <c:f>Sheet1!$A$2:$A$14</c:f>
              <c:strCache>
                <c:ptCount val="11"/>
                <c:pt idx="2">
                  <c:v>Small</c:v>
                </c:pt>
                <c:pt idx="6">
                  <c:v>Medium</c:v>
                </c:pt>
                <c:pt idx="10">
                  <c:v>Large</c:v>
                </c:pt>
              </c:strCache>
            </c:strRef>
          </c:cat>
          <c:val>
            <c:numRef>
              <c:f>Sheet1!$R$2:$R$14</c:f>
              <c:numCache>
                <c:formatCode>General</c:formatCode>
                <c:ptCount val="13"/>
                <c:pt idx="3">
                  <c:v>0</c:v>
                </c:pt>
                <c:pt idx="7">
                  <c:v>1.0239438E-2</c:v>
                </c:pt>
                <c:pt idx="11">
                  <c:v>8.1679019999999995E-3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5986-49C4-8FF6-25B7313699C2}"/>
            </c:ext>
          </c:extLst>
        </c:ser>
        <c:ser>
          <c:idx val="17"/>
          <c:order val="17"/>
          <c:tx>
            <c:strRef>
              <c:f>Sheet1!$S$1</c:f>
              <c:strCache>
                <c:ptCount val="1"/>
                <c:pt idx="0">
                  <c:v>계열 18</c:v>
                </c:pt>
              </c:strCache>
            </c:strRef>
          </c:tx>
          <c:spPr>
            <a:solidFill>
              <a:schemeClr val="bg2"/>
            </a:solidFill>
            <a:ln>
              <a:solidFill>
                <a:schemeClr val="accent1">
                  <a:lumMod val="50000"/>
                </a:schemeClr>
              </a:solidFill>
            </a:ln>
            <a:effectLst/>
          </c:spPr>
          <c:invertIfNegative val="0"/>
          <c:cat>
            <c:strRef>
              <c:f>Sheet1!$A$2:$A$14</c:f>
              <c:strCache>
                <c:ptCount val="11"/>
                <c:pt idx="2">
                  <c:v>Small</c:v>
                </c:pt>
                <c:pt idx="6">
                  <c:v>Medium</c:v>
                </c:pt>
                <c:pt idx="10">
                  <c:v>Large</c:v>
                </c:pt>
              </c:strCache>
            </c:strRef>
          </c:cat>
          <c:val>
            <c:numRef>
              <c:f>Sheet1!$S$2:$S$14</c:f>
              <c:numCache>
                <c:formatCode>General</c:formatCode>
                <c:ptCount val="13"/>
                <c:pt idx="3" formatCode="0.00E+00">
                  <c:v>5.4225399999999998E-5</c:v>
                </c:pt>
                <c:pt idx="7">
                  <c:v>3.7522609999999998E-3</c:v>
                </c:pt>
                <c:pt idx="11">
                  <c:v>2.9163380000000001E-3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5986-49C4-8FF6-25B7313699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"/>
        <c:overlap val="100"/>
        <c:axId val="-1357842224"/>
        <c:axId val="-1357198336"/>
      </c:barChart>
      <c:catAx>
        <c:axId val="-1357842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-1357198336"/>
        <c:crosses val="autoZero"/>
        <c:auto val="1"/>
        <c:lblAlgn val="ctr"/>
        <c:lblOffset val="100"/>
        <c:noMultiLvlLbl val="0"/>
      </c:catAx>
      <c:valAx>
        <c:axId val="-1357198336"/>
        <c:scaling>
          <c:orientation val="minMax"/>
          <c:max val="1.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CH"/>
          </a:p>
        </c:txPr>
        <c:crossAx val="-13578422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6"/>
        <c:delete val="1"/>
      </c:legendEntry>
      <c:layout>
        <c:manualLayout>
          <c:xMode val="edge"/>
          <c:yMode val="edge"/>
          <c:x val="7.2957616409059997E-2"/>
          <c:y val="0.85591370098003206"/>
          <c:w val="0.87260316418781003"/>
          <c:h val="0.12874593314217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CH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</a:defRPr>
      </a:pPr>
      <a:endParaRPr lang="en-CH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0EF95D2-65B3-BC4E-8994-D9482C31473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480074-238B-C845-9DF1-E3B87369389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D9B9FAA0-F3AA-164C-A8BD-BFC7CCCEAE52}" type="datetimeFigureOut">
              <a:rPr lang="en-US"/>
              <a:pPr>
                <a:defRPr/>
              </a:pPr>
              <a:t>10/5/22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D1350C-FD2B-E248-96CE-E06DB4CA70A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C9C76E-AF9C-0049-9FFB-63472F0B4A6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6CEAE43-671A-134F-A694-642B51FC36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90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6C4613C-2A39-F64E-84B3-3F6A11D93F5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1BAA2B-7F55-B545-81D8-BC58BCB6AAC8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7F6B843C-A49F-BB4F-9599-3D41488860B0}" type="datetime1">
              <a:rPr lang="en-US" altLang="en-US"/>
              <a:pPr>
                <a:defRPr/>
              </a:pPr>
              <a:t>10/5/22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3987A64C-9D1C-0947-8690-7A7364BA5D2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2047D10F-1509-E044-9AEB-E169ACB278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7BEBF0-B94A-A74D-8C8F-7CA6F41590C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BBA436-1CB7-B144-9089-6AE4863D9D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87973AD7-D932-2641-9FAC-D90A34A34A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67190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5" name="Rectangle 7">
            <a:extLst>
              <a:ext uri="{FF2B5EF4-FFF2-40B4-BE49-F238E27FC236}">
                <a16:creationId xmlns:a16="http://schemas.microsoft.com/office/drawing/2014/main" id="{4970873D-26C9-4F4E-BB94-4E1EC127E8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4E82DFE-E98A-254F-BFEC-3824591F846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46146" name="Rectangle 2">
            <a:extLst>
              <a:ext uri="{FF2B5EF4-FFF2-40B4-BE49-F238E27FC236}">
                <a16:creationId xmlns:a16="http://schemas.microsoft.com/office/drawing/2014/main" id="{C2A0FF1F-825F-734E-90D6-E0ED72CA90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6147" name="Rectangle 3">
            <a:extLst>
              <a:ext uri="{FF2B5EF4-FFF2-40B4-BE49-F238E27FC236}">
                <a16:creationId xmlns:a16="http://schemas.microsoft.com/office/drawing/2014/main" id="{9CF49887-C12A-984F-8FC8-8B47E5DE79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472198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259C2D-02FE-4C64-AD33-18B082577A5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32990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259C2D-02FE-4C64-AD33-18B082577A5F}" type="slidenum">
              <a:rPr lang="en-US" smtClean="0">
                <a:solidFill>
                  <a:prstClr val="black"/>
                </a:solidFill>
              </a:rPr>
              <a:pPr/>
              <a:t>46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43030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59945-7217-484B-8E74-88DC87A74BB0}" type="slidenum">
              <a:rPr lang="en-US" smtClean="0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50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F704-0392-374E-9548-FE28CBDE16B0}" type="slidenum">
              <a:rPr lang="en-US" smtClean="0"/>
              <a:t>63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87303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F704-0392-374E-9548-FE28CBDE16B0}" type="slidenum">
              <a:rPr lang="en-US" smtClean="0"/>
              <a:t>66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3280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59945-7217-484B-8E74-88DC87A74BB0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71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622530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1040" y="4415790"/>
            <a:ext cx="5608320" cy="418338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  <p:txBody>
          <a:bodyPr/>
          <a:lstStyle/>
          <a:p>
            <a:r>
              <a:rPr lang="en-US" sz="3100">
                <a:latin typeface="Lucida Grande" charset="0"/>
                <a:cs typeface="Lucida Grande" charset="0"/>
                <a:sym typeface="Lucida Grande" charset="0"/>
              </a:rPr>
              <a:t>copy</a:t>
            </a:r>
          </a:p>
        </p:txBody>
      </p:sp>
    </p:spTree>
    <p:extLst>
      <p:ext uri="{BB962C8B-B14F-4D97-AF65-F5344CB8AC3E}">
        <p14:creationId xmlns:p14="http://schemas.microsoft.com/office/powerpoint/2010/main" val="33133177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59945-7217-484B-8E74-88DC87A74BB0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79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76346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59945-7217-484B-8E74-88DC87A74BB0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97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644978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F704-0392-374E-9548-FE28CBDE16B0}" type="slidenum">
              <a:rPr lang="en-US" smtClean="0"/>
              <a:t>99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1311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018024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59945-7217-484B-8E74-88DC87A74BB0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104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4051858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5" name="Rectangle 7">
            <a:extLst>
              <a:ext uri="{FF2B5EF4-FFF2-40B4-BE49-F238E27FC236}">
                <a16:creationId xmlns:a16="http://schemas.microsoft.com/office/drawing/2014/main" id="{4970873D-26C9-4F4E-BB94-4E1EC127E8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4E82DFE-E98A-254F-BFEC-3824591F846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120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46146" name="Rectangle 2">
            <a:extLst>
              <a:ext uri="{FF2B5EF4-FFF2-40B4-BE49-F238E27FC236}">
                <a16:creationId xmlns:a16="http://schemas.microsoft.com/office/drawing/2014/main" id="{C2A0FF1F-825F-734E-90D6-E0ED72CA90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6147" name="Rectangle 3">
            <a:extLst>
              <a:ext uri="{FF2B5EF4-FFF2-40B4-BE49-F238E27FC236}">
                <a16:creationId xmlns:a16="http://schemas.microsoft.com/office/drawing/2014/main" id="{9CF49887-C12A-984F-8FC8-8B47E5DE79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827431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3981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37044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18715E5-0E3B-1B4F-BB79-1C4B57B473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98966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264968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5225" y="676275"/>
            <a:ext cx="4713288" cy="3533775"/>
          </a:xfrm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7994" y="4434208"/>
            <a:ext cx="5166647" cy="4135091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99010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31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39722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259C2D-02FE-4C64-AD33-18B082577A5F}" type="slidenum">
              <a:rPr lang="en-US" smtClean="0">
                <a:solidFill>
                  <a:prstClr val="black"/>
                </a:solidFill>
              </a:rPr>
              <a:pPr/>
              <a:t>44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3634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>
            <a:extLst>
              <a:ext uri="{FF2B5EF4-FFF2-40B4-BE49-F238E27FC236}">
                <a16:creationId xmlns:a16="http://schemas.microsoft.com/office/drawing/2014/main" id="{F49D761E-079B-3A43-A0C1-56738B9002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28C7A81-0A0B-D244-889C-5A3877A984F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E461A3A-19C1-6742-B33C-E82599843E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802AA-8BB7-3742-A18E-53EE2E571A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4290394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38F5F6B-4812-ED46-9852-1A1D2FDF555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C66C216-AE14-164E-889E-205F940AC27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FDF842-8045-BE40-A628-838F16121C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1204730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246064"/>
      </p:ext>
    </p:extLst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121040"/>
      </p:ext>
    </p:extLst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241621"/>
      </p:ext>
    </p:extLst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CE054-F1E5-374D-A24E-887477C0532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285756"/>
      </p:ext>
    </p:extLst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2004D-7284-C244-B275-AB956C66515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610530"/>
      </p:ext>
    </p:extLst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9817D1-13B0-D341-B1C4-34616D3933B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647661"/>
      </p:ext>
    </p:extLst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67096-FD7F-A949-B565-8298951E6B8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318931"/>
      </p:ext>
    </p:extLst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077C3-3C60-8640-A1DD-3718D4D0D74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029831"/>
      </p:ext>
    </p:extLst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D41FDD-73B6-EC4A-BB35-BA0C8CCC36C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093231"/>
      </p:ext>
    </p:extLst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8D2B92-4EF8-0940-9F90-1D39CCADBD7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964418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5178386-4527-D04C-A145-D5B3D2603FF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F9D8ABF-6230-094A-9EDE-56A9D686A9E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8E305C-B8FF-454A-9CA8-EE0240EF54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5980287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4B1A2-EC3E-4448-972E-E198354A3E4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162736"/>
      </p:ext>
    </p:extLst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B71B7-33A4-004A-B24D-5E8A20C1D7A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885878"/>
      </p:ext>
    </p:extLst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5EE445-AD48-2049-A03E-4C865681EA4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410180"/>
      </p:ext>
    </p:extLst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603A9-60B6-0741-B15F-17172804C1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044154"/>
      </p:ext>
    </p:extLst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66D58A-9B40-E846-A790-9B6CD5A585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791403"/>
      </p:ext>
    </p:extLst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689856"/>
      </p:ext>
    </p:extLst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662061"/>
      </p:ext>
    </p:extLst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285920"/>
      </p:ext>
    </p:extLst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323461"/>
      </p:ext>
    </p:extLst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977068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F6D0A8C-43A2-0846-A293-684F4F41347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7CB41D5-9472-8642-97A1-14D9CEAC7E9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07CB61-AAE3-8045-AE06-1A684E2F2F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5653447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599072"/>
      </p:ext>
    </p:extLst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169297"/>
      </p:ext>
    </p:extLst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465364"/>
      </p:ext>
    </p:extLst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5184504"/>
      </p:ext>
    </p:extLst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323237"/>
      </p:ext>
    </p:extLst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02273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9D4990C3-AFD6-714F-9B03-BC4195478F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5E7FB765-34D1-DF41-8747-11911A693F16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4B110D5-34A8-9B4C-BDB5-1EB7B2FE1E4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BBE6A7F-C792-7D49-BE9F-D64860B6D1B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E2D44EE-9CAA-254F-8FE6-8F96AE6ECC7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6FACBA1-D57B-B34E-ACFE-02435ADE91A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FC0F87B4-4192-F646-81F8-2C0C7A260D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9201365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2D45177-2B41-9444-90E4-C2791D94B0D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10195A5-F3C2-4344-8977-0F2E9531C2B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C6311B-B26C-1843-8F22-1D34BAB78C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1733088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34E7E05-FA4E-BD44-9157-DED716661F5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401F7CF-5DCE-214C-9FA5-2C32D5D021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BB808-EEB4-FC44-8F4F-57765C4617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7067140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8AB8189-9772-5A48-BB64-467914A6E3F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1BB8798-0F73-F747-A8B5-AF2F7E5E597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F28AE-7D1E-BE4E-86DC-06E8116516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5753797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A276BE32-1F40-2F4E-B395-BF76BF71EDB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A64503EE-C424-EF40-B233-E3ABF2AFC1C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35D18-7AB3-D940-8828-F8281319B3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078123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59078F4-87DD-E64E-ABEA-71B20813ACC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7288BEBE-33A5-7D45-B41C-69AB0A7B66B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FF28B-D01D-C149-B550-EA6BEA78AD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7170593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0A5223D-518D-EE43-8DC6-24C43958C58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F9742B4B-02A6-B24E-9663-9E2F1432A55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161BF-1539-0F4D-A952-AF1C695384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395761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E620C32-CEC5-7E4C-AD46-21272E5C1BC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0B0AD9D-0CD8-6542-9483-38DC6A45F94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C1CF28-5D0E-E44A-89D4-BF041E9AC6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02518832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680F4A4-9DBD-6148-8085-1E7FA6B07E7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9D569E9-7671-8845-9950-BD96A927580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A8015-CC4B-4A4B-AE94-736E9EFB2E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93486669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E194FBD-CBF2-CC4C-9E7F-7238D611A1E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6646953-367C-254B-A75B-5F851C4818B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EE5B3-F084-714B-A7C0-B4B44CC190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2685827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91857EE-B184-034E-AF43-4E3BDF93296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078EB12-998C-BB49-9975-DD36DE6E7B4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A6312-4DA5-5F41-A5C2-D8D38D5DB2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7423994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D5B1037-11B1-C240-8627-BEB0C353C3B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B0B88AB-80FC-A648-BAEC-75AB5C417C9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47AF12-3046-494D-922E-3FF329FD6B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7863612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9AB1779-B1F7-0E41-B706-7B363575992C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770467"/>
            <a:ext cx="8086725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000" spc="-12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4198409"/>
            <a:ext cx="6921151" cy="164592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id="{3BA025A2-4B27-0448-A0E8-F26FB24D20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9892E-F2B4-2C49-AE9A-35018767CEF9}" type="datetime1">
              <a:rPr lang="en-US" altLang="en-US"/>
              <a:pPr>
                <a:defRPr/>
              </a:pPr>
              <a:t>10/5/22</a:t>
            </a:fld>
            <a:endParaRPr lang="en-US" altLang="en-US"/>
          </a:p>
        </p:txBody>
      </p:sp>
      <p:sp>
        <p:nvSpPr>
          <p:cNvPr id="6" name="Footer Placeholder 9">
            <a:extLst>
              <a:ext uri="{FF2B5EF4-FFF2-40B4-BE49-F238E27FC236}">
                <a16:creationId xmlns:a16="http://schemas.microsoft.com/office/drawing/2014/main" id="{6CDB1ACD-4239-5441-8DCE-52B366DC4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0">
            <a:extLst>
              <a:ext uri="{FF2B5EF4-FFF2-40B4-BE49-F238E27FC236}">
                <a16:creationId xmlns:a16="http://schemas.microsoft.com/office/drawing/2014/main" id="{47EC090D-C02D-D044-83D0-1FFC337230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50D9B-087F-7C49-AFE5-F9AD5097BC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6777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8637" y="712594"/>
            <a:ext cx="8086725" cy="2898708"/>
          </a:xfrm>
          <a:noFill/>
        </p:spPr>
        <p:txBody>
          <a:bodyPr anchor="b">
            <a:noAutofit/>
          </a:bodyPr>
          <a:lstStyle>
            <a:lvl1pPr algn="ctr">
              <a:lnSpc>
                <a:spcPct val="80000"/>
              </a:lnSpc>
              <a:defRPr sz="8000" spc="-12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8638" y="3897565"/>
            <a:ext cx="8086724" cy="164592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725BEEEA-2170-9F43-8EC9-F3136F23D4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F93FF-3D34-7244-B36E-5204F826A5CD}" type="datetime1">
              <a:rPr lang="en-US" altLang="en-US"/>
              <a:pPr>
                <a:defRPr/>
              </a:pPr>
              <a:t>10/5/22</a:t>
            </a:fld>
            <a:endParaRPr lang="en-US" alt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A59EF40C-2A11-3B48-BFB0-16AAB49F0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9">
            <a:extLst>
              <a:ext uri="{FF2B5EF4-FFF2-40B4-BE49-F238E27FC236}">
                <a16:creationId xmlns:a16="http://schemas.microsoft.com/office/drawing/2014/main" id="{C5DA0092-B270-AF40-B9EC-F4CF501CE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498E1-670D-D040-BAA6-886384A3A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75892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</p:spPr>
        <p:txBody>
          <a:bodyPr/>
          <a:lstStyle>
            <a:lvl1pPr marL="0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4" name="Content Placeholder 22"/>
          <p:cNvSpPr>
            <a:spLocks noGrp="1"/>
          </p:cNvSpPr>
          <p:nvPr>
            <p:ph sz="quarter" idx="11"/>
          </p:nvPr>
        </p:nvSpPr>
        <p:spPr>
          <a:xfrm>
            <a:off x="123825" y="1241652"/>
            <a:ext cx="8897938" cy="52244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6AA4A58B-252F-624B-9360-749295F02267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9F3E-A361-C346-85D5-979F2CC237CE}" type="datetime1">
              <a:rPr lang="en-US" altLang="en-US"/>
              <a:pPr>
                <a:defRPr/>
              </a:pPr>
              <a:t>10/5/22</a:t>
            </a:fld>
            <a:endParaRPr lang="en-US" alt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33EF87B2-B80E-AF49-BACB-1920B29D6D9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13BF056A-8374-BC42-BC30-5004950A6C7B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5AAE7-C243-D34C-97D6-0313C4DE4A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57404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767419"/>
            <a:ext cx="8085582" cy="3355848"/>
          </a:xfrm>
          <a:solidFill>
            <a:schemeClr val="bg1"/>
          </a:solidFill>
        </p:spPr>
        <p:txBody>
          <a:bodyPr anchor="b"/>
          <a:lstStyle>
            <a:lvl1pPr>
              <a:lnSpc>
                <a:spcPct val="80000"/>
              </a:lnSpc>
              <a:defRPr sz="8000" b="0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4187275"/>
            <a:ext cx="6919722" cy="1645920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A27F00-3FAD-DB4B-B009-BA21688A2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E8C979-17E9-BC44-934C-C5EDB0878512}" type="datetime1">
              <a:rPr lang="en-US" altLang="en-US"/>
              <a:pPr>
                <a:defRPr/>
              </a:pPr>
              <a:t>10/5/22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988BD8-69A8-1D42-8EDD-534567095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346320DF-7E22-1744-865C-C4D45C082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5AC11-0F23-F642-8099-14F66C1D0E7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679461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8798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603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C2D106-B44B-A649-A69D-D18A070414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8EEE20-C875-624B-AF0A-6E9AE1BBD7B0}" type="datetime1">
              <a:rPr lang="en-US" altLang="en-US"/>
              <a:pPr>
                <a:defRPr/>
              </a:pPr>
              <a:t>10/5/22</a:t>
            </a:fld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0991D5-BC99-9646-A299-07DB91E28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F16DF255-6384-3442-9D80-769A1096C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65FCA-DA27-DF47-A5E6-DFAFFE432FD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15696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798" y="1197209"/>
            <a:ext cx="4271962" cy="7234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8798" y="2029968"/>
            <a:ext cx="4271962" cy="4231057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51603" y="1194345"/>
            <a:ext cx="4271962" cy="72237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1603" y="2025216"/>
            <a:ext cx="4271962" cy="4235809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55F50695-07A8-7745-8ED2-FA2D7ACC1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A7627-6B44-6447-9F49-4DE1F8B2FA06}" type="datetime1">
              <a:rPr lang="en-US" altLang="en-US"/>
              <a:pPr>
                <a:defRPr/>
              </a:pPr>
              <a:t>10/5/22</a:t>
            </a:fld>
            <a:endParaRPr lang="en-US" altLang="en-US"/>
          </a:p>
        </p:txBody>
      </p:sp>
      <p:sp>
        <p:nvSpPr>
          <p:cNvPr id="8" name="Footer Placeholder 6">
            <a:extLst>
              <a:ext uri="{FF2B5EF4-FFF2-40B4-BE49-F238E27FC236}">
                <a16:creationId xmlns:a16="http://schemas.microsoft.com/office/drawing/2014/main" id="{675FBDC9-F372-A149-B662-F0A155A02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7">
            <a:extLst>
              <a:ext uri="{FF2B5EF4-FFF2-40B4-BE49-F238E27FC236}">
                <a16:creationId xmlns:a16="http://schemas.microsoft.com/office/drawing/2014/main" id="{E7D58A7A-56F8-BE4A-B5E2-489BED10F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1E75C-9A02-5847-902D-2A47F953138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300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19C1037-69BF-CB45-A1E1-A351E496DCB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C97218F-5A30-C249-A8A5-2ECAB45AD0B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74ABED-3E16-E84E-9604-A4A8FA7BA7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044817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1">
            <a:extLst>
              <a:ext uri="{FF2B5EF4-FFF2-40B4-BE49-F238E27FC236}">
                <a16:creationId xmlns:a16="http://schemas.microsoft.com/office/drawing/2014/main" id="{6A26B00A-232B-C747-8274-70D0BDF22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CD87C-C64A-1D4B-84A1-51A208D403AF}" type="datetime1">
              <a:rPr lang="en-US" altLang="en-US"/>
              <a:pPr>
                <a:defRPr/>
              </a:pPr>
              <a:t>10/5/22</a:t>
            </a:fld>
            <a:endParaRPr lang="en-US" altLang="en-US"/>
          </a:p>
        </p:txBody>
      </p:sp>
      <p:sp>
        <p:nvSpPr>
          <p:cNvPr id="4" name="Footer Placeholder 6">
            <a:extLst>
              <a:ext uri="{FF2B5EF4-FFF2-40B4-BE49-F238E27FC236}">
                <a16:creationId xmlns:a16="http://schemas.microsoft.com/office/drawing/2014/main" id="{CD268113-5D9A-594C-9431-399E35F29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7">
            <a:extLst>
              <a:ext uri="{FF2B5EF4-FFF2-40B4-BE49-F238E27FC236}">
                <a16:creationId xmlns:a16="http://schemas.microsoft.com/office/drawing/2014/main" id="{CDE35D5F-6F77-6B49-BB46-BD2165F55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E3623-C154-BA49-83B6-5140FD361B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1791026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4">
            <a:extLst>
              <a:ext uri="{FF2B5EF4-FFF2-40B4-BE49-F238E27FC236}">
                <a16:creationId xmlns:a16="http://schemas.microsoft.com/office/drawing/2014/main" id="{05D5508C-5E14-0049-8573-70F136DE5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39FC7-43DD-1E41-8B59-A1EF3005D51D}" type="datetime1">
              <a:rPr lang="en-US" altLang="en-US"/>
              <a:pPr>
                <a:defRPr/>
              </a:pPr>
              <a:t>10/5/22</a:t>
            </a:fld>
            <a:endParaRPr lang="en-US" altLang="en-US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3DCFB623-1965-B64E-BD0C-02369443D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6">
            <a:extLst>
              <a:ext uri="{FF2B5EF4-FFF2-40B4-BE49-F238E27FC236}">
                <a16:creationId xmlns:a16="http://schemas.microsoft.com/office/drawing/2014/main" id="{DC04BD00-0E6F-9C47-B0ED-839AFCD51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43A6F-C7DA-5E44-B3AF-6733FED425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48262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CB3B5A3-5768-B647-ADBF-28B4A06E4CA1}"/>
              </a:ext>
            </a:extLst>
          </p:cNvPr>
          <p:cNvSpPr/>
          <p:nvPr/>
        </p:nvSpPr>
        <p:spPr>
          <a:xfrm>
            <a:off x="5715000" y="0"/>
            <a:ext cx="342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542282"/>
            <a:ext cx="253746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36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762000"/>
            <a:ext cx="4572000" cy="4572000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2511813"/>
            <a:ext cx="254889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>
                <a:solidFill>
                  <a:srgbClr val="40404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7">
            <a:extLst>
              <a:ext uri="{FF2B5EF4-FFF2-40B4-BE49-F238E27FC236}">
                <a16:creationId xmlns:a16="http://schemas.microsoft.com/office/drawing/2014/main" id="{CD840152-C64A-D144-AE7A-41E475DE6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DD66A-510D-144F-B22B-751965B3F964}" type="datetime1">
              <a:rPr lang="en-US" altLang="en-US"/>
              <a:pPr>
                <a:defRPr/>
              </a:pPr>
              <a:t>10/5/22</a:t>
            </a:fld>
            <a:endParaRPr lang="en-US" altLang="en-US"/>
          </a:p>
        </p:txBody>
      </p:sp>
      <p:sp>
        <p:nvSpPr>
          <p:cNvPr id="7" name="Footer Placeholder 9">
            <a:extLst>
              <a:ext uri="{FF2B5EF4-FFF2-40B4-BE49-F238E27FC236}">
                <a16:creationId xmlns:a16="http://schemas.microsoft.com/office/drawing/2014/main" id="{43E30E6A-3009-BE49-B194-680E32FDDF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10">
            <a:extLst>
              <a:ext uri="{FF2B5EF4-FFF2-40B4-BE49-F238E27FC236}">
                <a16:creationId xmlns:a16="http://schemas.microsoft.com/office/drawing/2014/main" id="{3CD39DF1-55AC-0F4E-887C-960C4D163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9DE0D-8130-5A45-8A70-376CA98479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506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5418668"/>
            <a:ext cx="8085582" cy="613283"/>
          </a:xfrm>
        </p:spPr>
        <p:txBody>
          <a:bodyPr anchor="b"/>
          <a:lstStyle>
            <a:lvl1pPr>
              <a:lnSpc>
                <a:spcPct val="85000"/>
              </a:lnSpc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rtlCol="0">
            <a:normAutofit/>
          </a:bodyPr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rgbClr val="4D4D4D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6031951"/>
            <a:ext cx="6922008" cy="411184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7">
            <a:extLst>
              <a:ext uri="{FF2B5EF4-FFF2-40B4-BE49-F238E27FC236}">
                <a16:creationId xmlns:a16="http://schemas.microsoft.com/office/drawing/2014/main" id="{539A4703-5BA2-EB46-948C-BD93A3564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33E997C-DFEB-304C-B432-A70CAFAB83FD}" type="datetime1">
              <a:rPr lang="en-US" altLang="en-US"/>
              <a:pPr>
                <a:defRPr/>
              </a:pPr>
              <a:t>10/5/22</a:t>
            </a:fld>
            <a:endParaRPr lang="en-US" altLang="en-US"/>
          </a:p>
        </p:txBody>
      </p:sp>
      <p:sp>
        <p:nvSpPr>
          <p:cNvPr id="6" name="Footer Placeholder 8">
            <a:extLst>
              <a:ext uri="{FF2B5EF4-FFF2-40B4-BE49-F238E27FC236}">
                <a16:creationId xmlns:a16="http://schemas.microsoft.com/office/drawing/2014/main" id="{6EB2D700-1CA1-2144-822D-110241EC6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>
                    <a:alpha val="75000"/>
                  </a:prstClr>
                </a:solidFill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EE6F440F-CEFA-514B-86B0-6C51F0818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F68D1CE-FC8E-194F-BA06-5C6B63C377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43076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07201BC7-BED0-D843-93DB-22A8617BD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920F0-FEB1-2541-A059-C3FC5BE0A1E7}" type="datetime1">
              <a:rPr lang="en-US" altLang="en-US"/>
              <a:pPr>
                <a:defRPr/>
              </a:pPr>
              <a:t>10/5/22</a:t>
            </a:fld>
            <a:endParaRPr lang="en-US" alt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C49B5DAE-E24D-F744-8BAC-3CD662463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90CCC806-E2E1-C24D-A9B1-8C59BEADB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49200-EF1F-A641-8E2C-0A41573C35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132473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695325"/>
            <a:ext cx="1971675" cy="4800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714376"/>
            <a:ext cx="5800725" cy="54006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45A432FC-B1FC-3743-A6E8-67271640A7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BBAF8-A45C-F042-8FF1-CB0E04081067}" type="datetime1">
              <a:rPr lang="en-US" altLang="en-US"/>
              <a:pPr>
                <a:defRPr/>
              </a:pPr>
              <a:t>10/5/22</a:t>
            </a:fld>
            <a:endParaRPr lang="en-US" alt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1E44A229-6EF5-AB47-ADF0-812C9506B1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5FDE0C0A-82C9-934C-AB08-5FC4E93A2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7CBC5-1D32-1A4F-8557-6B88EE5700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060204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B8C0AEDB-AE72-1C4B-98C5-DD8A57B0F7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3D172127-04AB-F14E-8A77-E25FA91BEEEF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239F5AA2-2F81-DE4D-857B-D03D37DA78D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9F099C6E-3884-6249-A62E-9F695C70B31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90B983E7-8083-6541-91E7-371C364A38E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7EE0FBDF-FEFA-9C4C-B8C1-AA83F67044B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DD28897F-2C7E-7F46-B69F-DE95DCD1C7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3521412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79652B2-5BA2-814B-9197-80813B25BC1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72B4512-5C9F-F24B-ACE5-FEA941FA37B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264BD-5CF8-8847-9120-583B5D924A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3210076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C503F49-5E0A-6C4C-8707-2CDE1C016BB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D7EAE19-43CD-0149-9535-D4749EB0524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B4427A-0234-FF4A-B617-45AD81C0316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9871914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C81874D-6987-554F-A2A7-E1C4E088795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6FDB72E-FF27-D348-8419-B96CBBA6934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12D68-2B8E-0F43-9524-393EB5278A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667962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86B3CF1-52B7-1B4E-AE7A-0549C7D0B2A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E095FFB-C259-2E43-9A62-A1D62518E03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D471CD-8D2F-4F45-9D79-5AC74AB2E2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7877878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EFF74D33-B557-2D4A-8CA7-6C068BEA77E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02B7CEDD-20B8-6243-B7DF-B621408F7A2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7057D-8804-B74F-813A-684A2729AF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6699946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6D416F44-F624-5048-899C-99A0F4C7AEA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24B80B40-48F5-3949-AFFD-6910D6AD593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867CE6-8CAF-1443-BB87-1F9BBECD8B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3781786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4F10A0E4-55E1-E344-A9A7-514DF6DE64A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5CA045D6-205E-8C4F-BF45-111FB3A7725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F0CEF-1A2E-4B4E-94B7-F9B11A1657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1885149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245C159-7A18-D446-8CE9-9D889808189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53843B3-C745-6747-AEDF-DB017023B88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B418C-E36B-F240-8932-8FB0F5F595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0084090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F161BD4-BE84-8F4C-9366-F61686248C2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1811B5C-E6B4-E142-A3B6-D8C754CE31B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0E76B-E272-4B47-B40C-ABE8AA31BA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0905351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A125170-765C-1843-9206-97B56AC2920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C4D52BE-7BDA-3943-867D-4DCAC5A7CE1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E7DE28-7A66-164E-95E7-450898FA5D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1523695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C3415BA-4F86-7645-B96B-6D52B81FB16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95352D9-45D6-C143-B112-7757F6ECFD5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576C8-4CB5-EB47-A907-7F94696BF5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2874128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3AD25134-EA78-B244-BD5E-7B5D1163FC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1C4557B9-6B1E-2F4D-B6C2-B2A1DA603A4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4F4B93D-BF22-A149-BABA-90115B5D13E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0DF3E3D-46D9-DB43-8730-C0994CEC1A8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21A4F04-3E3C-1847-A6F0-DE424E4F54A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AFBFE3F-2108-1444-A8AF-58789E512E9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6930F04B-11B6-5640-A1E4-882842C3BE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700212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4E2F54E-60B9-2F4F-89E6-30CBFA1ABAB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67796C9-FBA3-3942-A3B6-53B40D25BA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3CF7A15-8D90-1445-BE37-F18227DCF4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6483160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3FA9C44-8B01-8249-93D9-1383E87490C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CEF2B4A-BAB8-3D4F-9B4C-D6A6221B395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DB02DC1-0A42-4A43-BE99-F4D1DC9EAA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793429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DF7DD1FF-752F-CF4C-8945-3B4238296D0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7513F226-2EB8-7844-A867-B8F2BD7B39A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DC317A-7115-1447-A3EA-179600B564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8406497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627C71B-EDC2-1445-BBA8-64078224918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B958A16-5E9C-B445-AF57-EF5CDEBF3E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AB06FE8-1E6A-3342-8236-C414132BF5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8696261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02AFDBD5-081C-2C49-9625-F770FCBA5E4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15294AE6-4DF2-EC4B-9344-697D8BAF10C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1B1B105-BE8E-8842-8E6D-0757A98AA25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5814230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AC96CBF-A6DE-D046-A601-59A502E0642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3FDE946E-95D0-5A4C-B651-F48795EF13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4D70267-3EB3-DF44-AB1B-3C13678813A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9322701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E562540-E7C4-BB43-B566-144491F47A4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F05215AC-8F39-1E47-9F14-BF461372771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E15B707F-67A4-DA42-816E-5DF13A099C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1278699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BDF044A-9556-3740-9960-C2B708761B6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D75F002-2226-814E-A0B5-493B26014BE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29815857-AD7B-954C-A805-6C77805197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2353617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B8C2278-83B5-F34A-A426-482F7D9975E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53745FE-DDF7-2949-AE24-A78FFF7D0B3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05385B63-ABF2-1946-97AC-B4A44E920B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7262565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5C9978C-3A26-2240-85BB-98C2D44E24D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D6271E4-1979-1F4C-9E16-9D4FA0DB173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4871C2D-B2AE-A446-B995-D8BF8ACD8C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4596388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CACDB55-BD39-6349-B6F6-E9BA947B984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0A13895-9246-964F-A123-DC4E8E000A6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1131645-0551-0E43-AA4A-B37F3BEF45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0264244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BB22F3D8-372A-7E4F-BAF0-2B62E16D72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2538D10A-B20C-1F4A-A69F-0F0B507B6CBC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323C0A52-D6B6-4A4D-BD73-5955293DBD0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03D96CF-D2B5-284A-8A3B-88E2B14F16C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CE92EBB-E8F1-BB42-9972-9FC2F1E39DD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D815D7EE-6875-8949-837F-2AE3A4F79FD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800691C5-9FA5-3F46-90A7-ED5D0D102B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2763628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0D4116A-1656-924F-8339-968CDC00B50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92E4BB7-CF8F-934D-88CB-2C51D02F649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E33320-76E4-0249-8CA9-3902D97168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019081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A978A423-3D9F-894F-B5AD-E1A2D46BB97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97848F5F-7FA1-4047-92D1-DE982BEA3E2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4479A0-53FE-6846-9177-9D957D5DB5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1124980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D009077-10AD-0947-8806-7D3C25918E6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A347429-32EA-F843-AE5C-FC1A699EBC2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AB052-3664-BF4F-993F-29369860E1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3723010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4642810-0270-CB48-A1CA-24DCF4455E9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31DA97B-4E00-DC4F-B7DB-18E15C43442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6EB4A5-7404-294B-999D-175F606D62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5956067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24BD8FCD-1BEB-6A42-B8B1-C39ED5BE279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91A21973-5A9E-154E-A49A-033DD08EB7E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A13A1E-7D24-2943-AA19-843CF9E699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589785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DB659D62-F008-694B-A107-310AB43E4CD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866F093A-DC6C-3444-8F25-CDFB50F79E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D812E9-CA0A-8244-A046-0571FC5453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2224249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96B94DE-149A-A84D-858F-4D5B428FA7A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24B1C692-591D-3346-8E1A-A19CC1BBF0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4001C4-BF5C-F640-BD99-70162C2025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4865588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690CA2F-7EF4-4D4B-B05E-9CD06D97C0C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EF9E563-85B6-884B-A069-BAB01B87B7D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D0717-7499-9E44-845B-E851FCB169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1896401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562426B-A5A0-F944-991E-0F589442A93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EBECD59-3F6D-0145-A9B5-5EE2DF859F8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E9139E-1132-E74D-AAEB-A81F8150B1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2245188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B00FC4D-28B2-774A-BDF5-CB3A5D1E70E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BDB0E60-2A7B-1B44-BB6D-97BF3A139C9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5C9412-F662-064D-BEDC-D33A60B08A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1760168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0E3EA30-DFF3-9C4B-9691-5C9AAB88EB4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B2EE262-3A13-4443-80B8-614C7A4B25F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970A1F-36EE-AC4A-B790-1CFE7EECDE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5264658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A476F68-C964-6F4C-B323-CADD64DDE3D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4A41114-0EC5-4244-A8AE-388F27C4901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11C9BF-9555-1749-A87B-CA7C52D013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375484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5FE7A5D5-3B98-3B4A-91BA-CD8ED2A5A91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6EFE7942-9EC5-AF40-968B-2407967B19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E9CDE0-5DCD-7B46-AA26-4594E19FFC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536520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3207847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2136295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7259404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2378915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3631975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7343161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1799603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0208442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3668476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6321201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36AB2A2-A4A5-5347-AAE3-FADA1FF8F55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6606DB9-E3E9-1843-B9B4-2362ED0179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9B7584-59C6-714F-BE89-0E36189F28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2012300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180403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2334251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2404959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1348404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6358040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6274157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4173438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7797085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1697845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8201720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F4482DE-19EA-F743-8B0C-AF1B284B229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03AB263-31E2-B64E-A81F-2C5639871A7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325E77-4C52-7848-99F4-1877F0C588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9223231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3910160"/>
      </p:ext>
    </p:extLst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5655577"/>
      </p:ext>
    </p:extLst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731018"/>
      </p:ext>
    </p:extLst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865251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905521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948639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126672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078194"/>
      </p:ext>
    </p:extLst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448424"/>
      </p:ext>
    </p:extLst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20196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slideLayout" Target="../slideLayouts/slideLayout114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0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Relationship Id="rId14" Type="http://schemas.openxmlformats.org/officeDocument/2006/relationships/image" Target="../media/image1.pn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2.xml"/><Relationship Id="rId3" Type="http://schemas.openxmlformats.org/officeDocument/2006/relationships/slideLayout" Target="../slideLayouts/slideLayout117.xml"/><Relationship Id="rId7" Type="http://schemas.openxmlformats.org/officeDocument/2006/relationships/slideLayout" Target="../slideLayouts/slideLayout121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20.xml"/><Relationship Id="rId11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19.xml"/><Relationship Id="rId10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18.xml"/><Relationship Id="rId9" Type="http://schemas.openxmlformats.org/officeDocument/2006/relationships/slideLayout" Target="../slideLayouts/slideLayout12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9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>
            <a:extLst>
              <a:ext uri="{FF2B5EF4-FFF2-40B4-BE49-F238E27FC236}">
                <a16:creationId xmlns:a16="http://schemas.microsoft.com/office/drawing/2014/main" id="{92C6B81F-42E3-BA45-9AF8-76399543A6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339" name="Rectangle 1027">
            <a:extLst>
              <a:ext uri="{FF2B5EF4-FFF2-40B4-BE49-F238E27FC236}">
                <a16:creationId xmlns:a16="http://schemas.microsoft.com/office/drawing/2014/main" id="{493C66BC-7CB9-274E-A6C9-B92762DA9C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A501E58F-3A9C-DD48-B289-923861D1A91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71BD1387-A05D-394B-B8F4-FF02837F724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8D774979-90F4-4840-9857-53A7B1F74F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4342" name="Line 1032">
            <a:extLst>
              <a:ext uri="{FF2B5EF4-FFF2-40B4-BE49-F238E27FC236}">
                <a16:creationId xmlns:a16="http://schemas.microsoft.com/office/drawing/2014/main" id="{6F68501F-FFFE-D945-94C6-E836699281F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3" name="Line 1033">
            <a:extLst>
              <a:ext uri="{FF2B5EF4-FFF2-40B4-BE49-F238E27FC236}">
                <a16:creationId xmlns:a16="http://schemas.microsoft.com/office/drawing/2014/main" id="{22DE2E1B-F139-C24D-B148-F753FB6E468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4344" name="Picture 7" descr="safari.png">
            <a:extLst>
              <a:ext uri="{FF2B5EF4-FFF2-40B4-BE49-F238E27FC236}">
                <a16:creationId xmlns:a16="http://schemas.microsoft.com/office/drawing/2014/main" id="{BC64FB04-0B55-5F44-8D26-EFDD28FAA228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02" r:id="rId1"/>
    <p:sldLayoutId id="2147485224" r:id="rId2"/>
    <p:sldLayoutId id="2147485225" r:id="rId3"/>
    <p:sldLayoutId id="2147485226" r:id="rId4"/>
    <p:sldLayoutId id="2147485227" r:id="rId5"/>
    <p:sldLayoutId id="2147485228" r:id="rId6"/>
    <p:sldLayoutId id="2147485229" r:id="rId7"/>
    <p:sldLayoutId id="2147485230" r:id="rId8"/>
    <p:sldLayoutId id="2147485231" r:id="rId9"/>
    <p:sldLayoutId id="2147485232" r:id="rId10"/>
    <p:sldLayoutId id="2147485233" r:id="rId11"/>
    <p:sldLayoutId id="2147485234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5C1105-7C02-0A4A-BBB4-558A73CD3ACF}" type="slidenum">
              <a:rPr lang="en-US">
                <a:solidFill>
                  <a:srgbClr val="000000"/>
                </a:solidFill>
                <a:ea typeface="ＭＳ Ｐゴシック" charset="0"/>
                <a:cs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30" name="Line 1032"/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31" name="Line 1033"/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032" name="Picture 7" descr="safari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4398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94" r:id="rId1"/>
    <p:sldLayoutId id="2147485595" r:id="rId2"/>
    <p:sldLayoutId id="2147485596" r:id="rId3"/>
    <p:sldLayoutId id="2147485597" r:id="rId4"/>
    <p:sldLayoutId id="2147485598" r:id="rId5"/>
    <p:sldLayoutId id="2147485599" r:id="rId6"/>
    <p:sldLayoutId id="2147485600" r:id="rId7"/>
    <p:sldLayoutId id="2147485601" r:id="rId8"/>
    <p:sldLayoutId id="2147485602" r:id="rId9"/>
    <p:sldLayoutId id="2147485603" r:id="rId10"/>
    <p:sldLayoutId id="2147485604" r:id="rId11"/>
    <p:sldLayoutId id="2147485605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458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20" r:id="rId1"/>
    <p:sldLayoutId id="2147485621" r:id="rId2"/>
    <p:sldLayoutId id="2147485622" r:id="rId3"/>
    <p:sldLayoutId id="2147485623" r:id="rId4"/>
    <p:sldLayoutId id="2147485624" r:id="rId5"/>
    <p:sldLayoutId id="2147485625" r:id="rId6"/>
    <p:sldLayoutId id="2147485626" r:id="rId7"/>
    <p:sldLayoutId id="2147485627" r:id="rId8"/>
    <p:sldLayoutId id="2147485628" r:id="rId9"/>
    <p:sldLayoutId id="2147485629" r:id="rId10"/>
    <p:sldLayoutId id="2147485630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026">
            <a:extLst>
              <a:ext uri="{FF2B5EF4-FFF2-40B4-BE49-F238E27FC236}">
                <a16:creationId xmlns:a16="http://schemas.microsoft.com/office/drawing/2014/main" id="{0A0E6827-15C8-D447-A4FE-6DDF088FB8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7651" name="Rectangle 1027">
            <a:extLst>
              <a:ext uri="{FF2B5EF4-FFF2-40B4-BE49-F238E27FC236}">
                <a16:creationId xmlns:a16="http://schemas.microsoft.com/office/drawing/2014/main" id="{F4E6558B-D79E-0043-98F6-220664313A0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DE46EEF-442F-5D41-8A5E-30A426FA3E1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D8ED9886-DC67-CA49-8DA9-4C7214252D8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40979D66-0FA0-8E40-92EB-4AE393C5BE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7654" name="Line 1032">
            <a:extLst>
              <a:ext uri="{FF2B5EF4-FFF2-40B4-BE49-F238E27FC236}">
                <a16:creationId xmlns:a16="http://schemas.microsoft.com/office/drawing/2014/main" id="{73CEE983-44B3-8348-BF71-4537AAB420E3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55" name="Line 1033">
            <a:extLst>
              <a:ext uri="{FF2B5EF4-FFF2-40B4-BE49-F238E27FC236}">
                <a16:creationId xmlns:a16="http://schemas.microsoft.com/office/drawing/2014/main" id="{A12130F7-CF5E-0143-A9C0-6A7DC811CC02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7656" name="Picture 7" descr="safari.png">
            <a:extLst>
              <a:ext uri="{FF2B5EF4-FFF2-40B4-BE49-F238E27FC236}">
                <a16:creationId xmlns:a16="http://schemas.microsoft.com/office/drawing/2014/main" id="{7D612E43-C5EE-5048-9650-6137A6E4146C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4" r:id="rId2"/>
    <p:sldLayoutId id="2147485305" r:id="rId3"/>
    <p:sldLayoutId id="2147485306" r:id="rId4"/>
    <p:sldLayoutId id="2147485307" r:id="rId5"/>
    <p:sldLayoutId id="2147485308" r:id="rId6"/>
    <p:sldLayoutId id="2147485309" r:id="rId7"/>
    <p:sldLayoutId id="2147485310" r:id="rId8"/>
    <p:sldLayoutId id="2147485311" r:id="rId9"/>
    <p:sldLayoutId id="2147485312" r:id="rId10"/>
    <p:sldLayoutId id="2147485313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36FF5B-B817-3248-B1BE-89B242E8F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9939" name="Text Placeholder 2">
            <a:extLst>
              <a:ext uri="{FF2B5EF4-FFF2-40B4-BE49-F238E27FC236}">
                <a16:creationId xmlns:a16="http://schemas.microsoft.com/office/drawing/2014/main" id="{530DFD7F-D03B-304F-B9A4-66B484C0572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123825" y="1250950"/>
            <a:ext cx="8897938" cy="522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038DA1-3AC9-7848-8F3D-625425CFCA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3825" y="6543675"/>
            <a:ext cx="1820863" cy="2286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900">
                <a:solidFill>
                  <a:srgbClr val="000000"/>
                </a:solidFill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035F1374-CFE1-074A-AFD7-2680A2544200}" type="datetime1">
              <a:rPr lang="en-US" altLang="en-US"/>
              <a:pPr>
                <a:defRPr/>
              </a:pPr>
              <a:t>10/5/22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6E0C30-0DC0-8140-9A88-68520FBA32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49525" y="6543675"/>
            <a:ext cx="37719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50" cap="all" baseline="0">
                <a:solidFill>
                  <a:prstClr val="black">
                    <a:alpha val="75000"/>
                  </a:prstClr>
                </a:solidFill>
                <a:latin typeface="Calibri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89A7BE4-AC87-1643-A287-B8425B91E4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24675" y="6456363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94547778-4309-4A4E-AFF8-827346471F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14" r:id="rId1"/>
    <p:sldLayoutId id="2147485315" r:id="rId2"/>
    <p:sldLayoutId id="2147485316" r:id="rId3"/>
    <p:sldLayoutId id="2147485317" r:id="rId4"/>
    <p:sldLayoutId id="2147485318" r:id="rId5"/>
    <p:sldLayoutId id="2147485319" r:id="rId6"/>
    <p:sldLayoutId id="2147485320" r:id="rId7"/>
    <p:sldLayoutId id="2147485321" r:id="rId8"/>
    <p:sldLayoutId id="2147485322" r:id="rId9"/>
    <p:sldLayoutId id="2147485323" r:id="rId10"/>
    <p:sldLayoutId id="2147485324" r:id="rId11"/>
    <p:sldLayoutId id="2147485325" r:id="rId12"/>
  </p:sldLayoutIdLst>
  <p:hf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kern="1200" spc="-120">
          <a:solidFill>
            <a:schemeClr val="bg1"/>
          </a:solidFill>
          <a:latin typeface="+mj-lt"/>
          <a:ea typeface="ＭＳ Ｐゴシック" charset="-128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9pPr>
    </p:titleStyle>
    <p:bodyStyle>
      <a:lvl1pPr marL="182563" indent="-182563" algn="l" rtl="0" eaLnBrk="0" fontAlgn="base" hangingPunct="0">
        <a:lnSpc>
          <a:spcPct val="85000"/>
        </a:lnSpc>
        <a:spcBef>
          <a:spcPts val="1300"/>
        </a:spcBef>
        <a:spcAft>
          <a:spcPct val="0"/>
        </a:spcAft>
        <a:buFont typeface="Arial" panose="020B0604020202020204" pitchFamily="34" charset="0"/>
        <a:buChar char="•"/>
        <a:defRPr sz="2800" i="1" kern="12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365125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Calibri" panose="020F0502020204030204" pitchFamily="34" charset="0"/>
        <a:buChar char="‐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547688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2000" i="1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730250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914400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026">
            <a:extLst>
              <a:ext uri="{FF2B5EF4-FFF2-40B4-BE49-F238E27FC236}">
                <a16:creationId xmlns:a16="http://schemas.microsoft.com/office/drawing/2014/main" id="{50B0808F-49E2-AB42-ACBA-4E35ED922A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3251" name="Rectangle 1027">
            <a:extLst>
              <a:ext uri="{FF2B5EF4-FFF2-40B4-BE49-F238E27FC236}">
                <a16:creationId xmlns:a16="http://schemas.microsoft.com/office/drawing/2014/main" id="{562AC510-B8DF-A441-B35B-899DA7A9617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CC8208DC-5F6B-E449-AF5F-DA8F53B610F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32CFAF1D-3E13-B549-BCE4-645402069D9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CF8A26E8-21FA-874A-BBD9-7AB3F548D1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3254" name="Line 1032">
            <a:extLst>
              <a:ext uri="{FF2B5EF4-FFF2-40B4-BE49-F238E27FC236}">
                <a16:creationId xmlns:a16="http://schemas.microsoft.com/office/drawing/2014/main" id="{79714397-DDB8-1D40-B2A0-37E6CD834448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5" name="Line 1033">
            <a:extLst>
              <a:ext uri="{FF2B5EF4-FFF2-40B4-BE49-F238E27FC236}">
                <a16:creationId xmlns:a16="http://schemas.microsoft.com/office/drawing/2014/main" id="{17505EFF-7EB4-CD41-8710-71671FCD9C5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53256" name="Picture 7" descr="safari.png">
            <a:extLst>
              <a:ext uri="{FF2B5EF4-FFF2-40B4-BE49-F238E27FC236}">
                <a16:creationId xmlns:a16="http://schemas.microsoft.com/office/drawing/2014/main" id="{4B855D20-735A-E147-9633-5EF53191A250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26" r:id="rId1"/>
    <p:sldLayoutId id="2147485327" r:id="rId2"/>
    <p:sldLayoutId id="2147485328" r:id="rId3"/>
    <p:sldLayoutId id="2147485329" r:id="rId4"/>
    <p:sldLayoutId id="2147485330" r:id="rId5"/>
    <p:sldLayoutId id="2147485331" r:id="rId6"/>
    <p:sldLayoutId id="2147485332" r:id="rId7"/>
    <p:sldLayoutId id="2147485333" r:id="rId8"/>
    <p:sldLayoutId id="2147485334" r:id="rId9"/>
    <p:sldLayoutId id="2147485335" r:id="rId10"/>
    <p:sldLayoutId id="2147485336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1026">
            <a:extLst>
              <a:ext uri="{FF2B5EF4-FFF2-40B4-BE49-F238E27FC236}">
                <a16:creationId xmlns:a16="http://schemas.microsoft.com/office/drawing/2014/main" id="{AAAA2B8E-1380-824A-B8DB-CB75F194009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8851" name="Rectangle 1027">
            <a:extLst>
              <a:ext uri="{FF2B5EF4-FFF2-40B4-BE49-F238E27FC236}">
                <a16:creationId xmlns:a16="http://schemas.microsoft.com/office/drawing/2014/main" id="{E388CACB-9070-D241-AEB3-F5601B9684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F3334574-36A6-D841-9BF1-505C85F84C3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B81B7CC0-EA57-B64A-A380-FEE9D4D6634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42786A5A-CF13-CB4F-9A96-305D1DC0C7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8854" name="Line 1032">
            <a:extLst>
              <a:ext uri="{FF2B5EF4-FFF2-40B4-BE49-F238E27FC236}">
                <a16:creationId xmlns:a16="http://schemas.microsoft.com/office/drawing/2014/main" id="{B3D8C9C5-A709-DE4A-A600-A884A00AD5E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8855" name="Line 1033">
            <a:extLst>
              <a:ext uri="{FF2B5EF4-FFF2-40B4-BE49-F238E27FC236}">
                <a16:creationId xmlns:a16="http://schemas.microsoft.com/office/drawing/2014/main" id="{4CF90C62-F606-754B-AB94-6F167773B0B1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38" r:id="rId1"/>
    <p:sldLayoutId id="2147485339" r:id="rId2"/>
    <p:sldLayoutId id="2147485340" r:id="rId3"/>
    <p:sldLayoutId id="2147485341" r:id="rId4"/>
    <p:sldLayoutId id="2147485342" r:id="rId5"/>
    <p:sldLayoutId id="2147485343" r:id="rId6"/>
    <p:sldLayoutId id="2147485344" r:id="rId7"/>
    <p:sldLayoutId id="2147485345" r:id="rId8"/>
    <p:sldLayoutId id="2147485346" r:id="rId9"/>
    <p:sldLayoutId id="2147485347" r:id="rId10"/>
    <p:sldLayoutId id="2147485348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666" name="Rectangle 1026">
            <a:extLst>
              <a:ext uri="{FF2B5EF4-FFF2-40B4-BE49-F238E27FC236}">
                <a16:creationId xmlns:a16="http://schemas.microsoft.com/office/drawing/2014/main" id="{767842EF-2E87-9649-8E4C-4EF07515E6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625667" name="Rectangle 1027">
            <a:extLst>
              <a:ext uri="{FF2B5EF4-FFF2-40B4-BE49-F238E27FC236}">
                <a16:creationId xmlns:a16="http://schemas.microsoft.com/office/drawing/2014/main" id="{7F46E882-405C-294F-A176-5EB4B6E5E8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3955FDDD-00C5-1D4C-912E-1BDB0E3BD33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2C1267A1-BE40-C34F-A587-D92B7D4A5D5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</a:defRPr>
            </a:lvl1pPr>
          </a:lstStyle>
          <a:p>
            <a:pPr>
              <a:defRPr/>
            </a:pPr>
            <a:fld id="{B1C60925-3F6D-0244-A63C-8428EA4EFD0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25670" name="Line 1032">
            <a:extLst>
              <a:ext uri="{FF2B5EF4-FFF2-40B4-BE49-F238E27FC236}">
                <a16:creationId xmlns:a16="http://schemas.microsoft.com/office/drawing/2014/main" id="{BEFE2080-76AE-4B40-AEAD-392FD767B104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5671" name="Line 1033">
            <a:extLst>
              <a:ext uri="{FF2B5EF4-FFF2-40B4-BE49-F238E27FC236}">
                <a16:creationId xmlns:a16="http://schemas.microsoft.com/office/drawing/2014/main" id="{23A53299-EA82-2047-A09E-6BA50065689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28" r:id="rId1"/>
    <p:sldLayoutId id="2147485257" r:id="rId2"/>
    <p:sldLayoutId id="2147485258" r:id="rId3"/>
    <p:sldLayoutId id="2147485259" r:id="rId4"/>
    <p:sldLayoutId id="2147485260" r:id="rId5"/>
    <p:sldLayoutId id="2147485261" r:id="rId6"/>
    <p:sldLayoutId id="2147485262" r:id="rId7"/>
    <p:sldLayoutId id="2147485263" r:id="rId8"/>
    <p:sldLayoutId id="2147485264" r:id="rId9"/>
    <p:sldLayoutId id="2147485265" r:id="rId10"/>
    <p:sldLayoutId id="2147485266" r:id="rId11"/>
    <p:sldLayoutId id="2147485267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33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132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95" r:id="rId1"/>
    <p:sldLayoutId id="2147485496" r:id="rId2"/>
    <p:sldLayoutId id="2147485497" r:id="rId3"/>
    <p:sldLayoutId id="2147485498" r:id="rId4"/>
    <p:sldLayoutId id="2147485499" r:id="rId5"/>
    <p:sldLayoutId id="2147485500" r:id="rId6"/>
    <p:sldLayoutId id="2147485501" r:id="rId7"/>
    <p:sldLayoutId id="2147485502" r:id="rId8"/>
    <p:sldLayoutId id="2147485503" r:id="rId9"/>
    <p:sldLayoutId id="2147485504" r:id="rId10"/>
    <p:sldLayoutId id="2147485505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069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07" r:id="rId1"/>
    <p:sldLayoutId id="2147485508" r:id="rId2"/>
    <p:sldLayoutId id="2147485509" r:id="rId3"/>
    <p:sldLayoutId id="2147485510" r:id="rId4"/>
    <p:sldLayoutId id="2147485511" r:id="rId5"/>
    <p:sldLayoutId id="2147485512" r:id="rId6"/>
    <p:sldLayoutId id="2147485513" r:id="rId7"/>
    <p:sldLayoutId id="2147485514" r:id="rId8"/>
    <p:sldLayoutId id="2147485515" r:id="rId9"/>
    <p:sldLayoutId id="2147485516" r:id="rId10"/>
    <p:sldLayoutId id="214748551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914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32" r:id="rId1"/>
    <p:sldLayoutId id="2147485533" r:id="rId2"/>
    <p:sldLayoutId id="2147485534" r:id="rId3"/>
    <p:sldLayoutId id="2147485535" r:id="rId4"/>
    <p:sldLayoutId id="2147485536" r:id="rId5"/>
    <p:sldLayoutId id="2147485537" r:id="rId6"/>
    <p:sldLayoutId id="2147485538" r:id="rId7"/>
    <p:sldLayoutId id="2147485539" r:id="rId8"/>
    <p:sldLayoutId id="2147485540" r:id="rId9"/>
    <p:sldLayoutId id="2147485541" r:id="rId10"/>
    <p:sldLayoutId id="2147485542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8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13" Type="http://schemas.openxmlformats.org/officeDocument/2006/relationships/hyperlink" Target="https://arxiv.org/pdf/2105.03814.pdf" TargetMode="External"/><Relationship Id="rId3" Type="http://schemas.openxmlformats.org/officeDocument/2006/relationships/image" Target="../media/image11.emf"/><Relationship Id="rId7" Type="http://schemas.openxmlformats.org/officeDocument/2006/relationships/image" Target="../media/image15.emf"/><Relationship Id="rId12" Type="http://schemas.openxmlformats.org/officeDocument/2006/relationships/image" Target="../media/image20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14.emf"/><Relationship Id="rId11" Type="http://schemas.openxmlformats.org/officeDocument/2006/relationships/image" Target="../media/image19.emf"/><Relationship Id="rId5" Type="http://schemas.openxmlformats.org/officeDocument/2006/relationships/image" Target="../media/image13.emf"/><Relationship Id="rId10" Type="http://schemas.openxmlformats.org/officeDocument/2006/relationships/image" Target="../media/image18.emf"/><Relationship Id="rId4" Type="http://schemas.openxmlformats.org/officeDocument/2006/relationships/image" Target="../media/image12.emf"/><Relationship Id="rId9" Type="http://schemas.openxmlformats.org/officeDocument/2006/relationships/image" Target="../media/image17.emf"/><Relationship Id="rId14" Type="http://schemas.openxmlformats.org/officeDocument/2006/relationships/image" Target="../media/image21.png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59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59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ce.cmu.edu/calcm/isca2015/" TargetMode="External"/><Relationship Id="rId2" Type="http://schemas.openxmlformats.org/officeDocument/2006/relationships/hyperlink" Target="http://users.ece.cmu.edu/~omutlu/pub/tesseract-pim-architecture-for-graph-processing_isca15.pdf" TargetMode="External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100.png"/><Relationship Id="rId5" Type="http://schemas.openxmlformats.org/officeDocument/2006/relationships/hyperlink" Target="http://users.ece.cmu.edu/~omutlu/pub/tesseract-pim-architecture-for-graph-processing_isca15-lightning-talk.pdf" TargetMode="External"/><Relationship Id="rId4" Type="http://schemas.openxmlformats.org/officeDocument/2006/relationships/hyperlink" Target="http://users.ece.cmu.edu/~omutlu/pub/tesseract-pim-architecture-for-graph-processing_isca15-talk.pdf" TargetMode="Externa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83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gif"/><Relationship Id="rId1" Type="http://schemas.openxmlformats.org/officeDocument/2006/relationships/slideLayout" Target="../slideLayouts/slideLayout59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gif"/><Relationship Id="rId1" Type="http://schemas.openxmlformats.org/officeDocument/2006/relationships/slideLayout" Target="../slideLayouts/slideLayout59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59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ethz.ch/en/industry/industry/news/data/2022/03/mehr-daten-schneller-und-energiesparender-verarbeiten.html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22.png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59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59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ce.cmu.edu/calcm/isca2015/" TargetMode="External"/><Relationship Id="rId2" Type="http://schemas.openxmlformats.org/officeDocument/2006/relationships/hyperlink" Target="http://users.ece.cmu.edu/~omutlu/pub/pim-enabled-instructons-for-low-overhead-pim_isca15.pdf" TargetMode="External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104.png"/><Relationship Id="rId5" Type="http://schemas.openxmlformats.org/officeDocument/2006/relationships/hyperlink" Target="http://users.ece.cmu.edu/~omutlu/pub/pim-enabled-instructons-for-low-overhead-pim_isca15-lightning-talk.pdf" TargetMode="External"/><Relationship Id="rId4" Type="http://schemas.openxmlformats.org/officeDocument/2006/relationships/hyperlink" Target="http://users.ece.cmu.edu/~omutlu/pub/pim-enabled-instructons-for-low-overhead-pim_isca15-talk.pdf" TargetMode="Externa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hyperlink" Target="https://people.inf.ethz.ch/omutlu/projects.htm" TargetMode="External"/><Relationship Id="rId2" Type="http://schemas.openxmlformats.org/officeDocument/2006/relationships/hyperlink" Target="https://people.inf.ethz.ch/omutlu/pub/ModernPrimerOnPIM_springer-emerging-computing-bookchapter21.pdf" TargetMode="External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105.png"/><Relationship Id="rId4" Type="http://schemas.openxmlformats.org/officeDocument/2006/relationships/hyperlink" Target="https://arxiv.org/pdf/1903.03988.pdf" TargetMode="Externa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59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5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arxiv.org/pdf/2105.03814.pdf" TargetMode="External"/><Relationship Id="rId1" Type="http://schemas.openxmlformats.org/officeDocument/2006/relationships/slideLayout" Target="../slideLayouts/slideLayout59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nphV36SrysA&amp;list=PL5Q2soXY2Zi8D_5MGV6EnXEJHnV2YFBJl&amp;index=65" TargetMode="External"/><Relationship Id="rId3" Type="http://schemas.openxmlformats.org/officeDocument/2006/relationships/hyperlink" Target="https://sites.google.com/umn.edu/cut-2021/home" TargetMode="External"/><Relationship Id="rId7" Type="http://schemas.openxmlformats.org/officeDocument/2006/relationships/hyperlink" Target="https://people.inf.ethz.ch/omutlu/pub/Benchmarking-Memory-Centric-Computing-Systems_cut21-talk.pdf" TargetMode="External"/><Relationship Id="rId2" Type="http://schemas.openxmlformats.org/officeDocument/2006/relationships/hyperlink" Target="https://people.inf.ethz.ch/omutlu/pub/Benchmarking-Memory-Centric-Computing-Systems_cut21.pdf" TargetMode="External"/><Relationship Id="rId1" Type="http://schemas.openxmlformats.org/officeDocument/2006/relationships/slideLayout" Target="../slideLayouts/slideLayout59.xml"/><Relationship Id="rId6" Type="http://schemas.openxmlformats.org/officeDocument/2006/relationships/hyperlink" Target="https://people.inf.ethz.ch/omutlu/pub/Benchmarking-Memory-Centric-Computing-Systems_cut21-talk.pptx" TargetMode="External"/><Relationship Id="rId5" Type="http://schemas.openxmlformats.org/officeDocument/2006/relationships/hyperlink" Target="https://github.com/CMU-SAFARI/prim-benchmarks" TargetMode="External"/><Relationship Id="rId10" Type="http://schemas.openxmlformats.org/officeDocument/2006/relationships/image" Target="../media/image23.png"/><Relationship Id="rId4" Type="http://schemas.openxmlformats.org/officeDocument/2006/relationships/hyperlink" Target="https://arxiv.org/abs/2110.01709" TargetMode="External"/><Relationship Id="rId9" Type="http://schemas.openxmlformats.org/officeDocument/2006/relationships/hyperlink" Target="https://www.youtube.com/watch?v=SrFD_u46EDA&amp;list=PL5Q2soXY2Zi8_VVChACnON4sfh2bJ5IrD&amp;index=152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D8Hjy2iU9l4&amp;list=PL5Q2soXY2Zi_tOTAYm--dYByNPL7JhwR9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news.samsung.com/global/samsung-develops-industrys-first-high-bandwidth-memory-with-ai-processing-power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32.tiff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news.skhynix.com/sk-hynix-develops-pim-next-generation-ai-accelerator/" TargetMode="Externa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vz.ethz.ch/Vorlesungsverzeichnis/lerneinheit.view?semkez=2022W&amp;ansicht=KATALOGDATEN&amp;lerneinheitId=164152&amp;lang=en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safari.ethz.ch/digitaltechnik/spring2022/doku.php?id=schedule" TargetMode="External"/><Relationship Id="rId2" Type="http://schemas.openxmlformats.org/officeDocument/2006/relationships/hyperlink" Target="https://safari.ethz.ch/digitaltechnik/spring2021/doku.php?id=schedule" TargetMode="External"/><Relationship Id="rId1" Type="http://schemas.openxmlformats.org/officeDocument/2006/relationships/slideLayout" Target="../slideLayouts/slideLayout5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mailto:omutlu@gmail.com" TargetMode="External"/><Relationship Id="rId2" Type="http://schemas.openxmlformats.org/officeDocument/2006/relationships/hyperlink" Target="https://people.inf.ethz.ch/omutlu/" TargetMode="External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36.png"/><Relationship Id="rId4" Type="http://schemas.openxmlformats.org/officeDocument/2006/relationships/hyperlink" Target="https://people.inf.ethz.ch/omutlu/projects.htm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hyperlink" Target="https://safari.ethz.ch/safari-group/" TargetMode="External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9.xml"/><Relationship Id="rId6" Type="http://schemas.openxmlformats.org/officeDocument/2006/relationships/hyperlink" Target="https://safari.ethz.ch/" TargetMode="External"/><Relationship Id="rId5" Type="http://schemas.openxmlformats.org/officeDocument/2006/relationships/hyperlink" Target="https://safari.ethz.ch/safari-newsletter-january-2021/" TargetMode="External"/><Relationship Id="rId4" Type="http://schemas.openxmlformats.org/officeDocument/2006/relationships/image" Target="../media/image4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hyperlink" Target="https://safari.ethz.ch/safari-newsletter-december-2021/" TargetMode="External"/><Relationship Id="rId1" Type="http://schemas.openxmlformats.org/officeDocument/2006/relationships/slideLayout" Target="../slideLayouts/slideLayout59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tiff"/><Relationship Id="rId3" Type="http://schemas.openxmlformats.org/officeDocument/2006/relationships/image" Target="../media/image46.tiff"/><Relationship Id="rId7" Type="http://schemas.openxmlformats.org/officeDocument/2006/relationships/hyperlink" Target="https://safari.ethz.ch/safari-seminar-series/" TargetMode="External"/><Relationship Id="rId2" Type="http://schemas.openxmlformats.org/officeDocument/2006/relationships/image" Target="../media/image45.tiff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49.tiff"/><Relationship Id="rId11" Type="http://schemas.openxmlformats.org/officeDocument/2006/relationships/image" Target="../media/image53.png"/><Relationship Id="rId5" Type="http://schemas.openxmlformats.org/officeDocument/2006/relationships/image" Target="../media/image48.tiff"/><Relationship Id="rId10" Type="http://schemas.openxmlformats.org/officeDocument/2006/relationships/image" Target="../media/image52.tiff"/><Relationship Id="rId4" Type="http://schemas.openxmlformats.org/officeDocument/2006/relationships/image" Target="../media/image47.tiff"/><Relationship Id="rId9" Type="http://schemas.openxmlformats.org/officeDocument/2006/relationships/image" Target="../media/image51.tif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hyperlink" Target="https://safari.ethz.ch/safari-live-seminar-sean-lie-28-feb-2022/" TargetMode="External"/><Relationship Id="rId1" Type="http://schemas.openxmlformats.org/officeDocument/2006/relationships/slideLayout" Target="../slideLayouts/slideLayout59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55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57.png"/><Relationship Id="rId5" Type="http://schemas.openxmlformats.org/officeDocument/2006/relationships/image" Target="../media/image56.jpeg"/><Relationship Id="rId10" Type="http://schemas.openxmlformats.org/officeDocument/2006/relationships/image" Target="../media/image61.png"/><Relationship Id="rId4" Type="http://schemas.microsoft.com/office/2007/relationships/hdphoto" Target="../media/hdphoto2.wdp"/><Relationship Id="rId9" Type="http://schemas.openxmlformats.org/officeDocument/2006/relationships/image" Target="../media/image6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9.xml"/><Relationship Id="rId4" Type="http://schemas.openxmlformats.org/officeDocument/2006/relationships/hyperlink" Target="http://www.vvz.ethz.ch/Vorlesungsverzeichnis/lerneinheit.view?semkez=2022W&amp;ansicht=KATALOGDATEN&amp;lerneinheitId=164152&amp;lang=en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s://safari.ethz.ch/projects_and_seminars/doku.php?id=processing_in_memory" TargetMode="External"/><Relationship Id="rId1" Type="http://schemas.openxmlformats.org/officeDocument/2006/relationships/slideLayout" Target="../slideLayouts/slideLayout5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safari.ethz.ch/projects_and_seminars/spring2022/doku.php?id=processing_in_memory" TargetMode="External"/><Relationship Id="rId7" Type="http://schemas.openxmlformats.org/officeDocument/2006/relationships/image" Target="../media/image62.png"/><Relationship Id="rId2" Type="http://schemas.openxmlformats.org/officeDocument/2006/relationships/hyperlink" Target="https://safari.ethz.ch/architecture/fall2021/doku.php?id=schedule" TargetMode="External"/><Relationship Id="rId1" Type="http://schemas.openxmlformats.org/officeDocument/2006/relationships/slideLayout" Target="../slideLayouts/slideLayout59.xml"/><Relationship Id="rId6" Type="http://schemas.openxmlformats.org/officeDocument/2006/relationships/hyperlink" Target="https://youtube.com/playlist?list=PL5Q2soXY2Zi8KzG2CQYRNQOVD0GOBrnKy" TargetMode="External"/><Relationship Id="rId5" Type="http://schemas.openxmlformats.org/officeDocument/2006/relationships/hyperlink" Target="https://www.youtube.com/watch?v=4yfkM_5EFgo&amp;list=PL5Q2soXY2Zi-Mnk1PxjEIG32HAGILkTOF" TargetMode="External"/><Relationship Id="rId4" Type="http://schemas.openxmlformats.org/officeDocument/2006/relationships/hyperlink" Target="https://www.youtube.com/watch?v=9e4Chnwdovo&amp;list=PL5Q2soXY2Zi-841fUYYUK9EsXKhQKRPyX" TargetMode="Externa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N1Ac1ov1JOM&amp;list=PL5Q2soXY2Zi8D_5MGV6EnXEJHnV2YFBJl&amp;index=64" TargetMode="External"/><Relationship Id="rId13" Type="http://schemas.openxmlformats.org/officeDocument/2006/relationships/hyperlink" Target="https://safari.ethz.ch/architecture/fall2020/lib/exe/fetch.php?media=onur-comparch-fall2020-lecture6-computation-in-memory-afterlecture.pdf" TargetMode="External"/><Relationship Id="rId18" Type="http://schemas.openxmlformats.org/officeDocument/2006/relationships/hyperlink" Target="http://www.youtube.com/watch?v=j2GIigqn1Qw" TargetMode="External"/><Relationship Id="rId26" Type="http://schemas.openxmlformats.org/officeDocument/2006/relationships/hyperlink" Target="https://people.inf.ethz.ch/omutlu/pub/PrIM-UPMEM-Tutorial-Analysis-Benchmarking-3min-2021-07-04-talk.pptx" TargetMode="External"/><Relationship Id="rId3" Type="http://schemas.openxmlformats.org/officeDocument/2006/relationships/hyperlink" Target="https://www.youtube.com/watch?v=H3sEaINPBOE" TargetMode="External"/><Relationship Id="rId21" Type="http://schemas.openxmlformats.org/officeDocument/2006/relationships/hyperlink" Target="https://github.com/CMU-SAFARI/prim-benchmarks" TargetMode="External"/><Relationship Id="rId7" Type="http://schemas.openxmlformats.org/officeDocument/2006/relationships/hyperlink" Target="https://people.inf.ethz.ch/omutlu/pub/OnurMutlu-Memory-Centric-Computing-ESWEEK21.pdf" TargetMode="External"/><Relationship Id="rId12" Type="http://schemas.openxmlformats.org/officeDocument/2006/relationships/hyperlink" Target="https://arxiv.org/pdf/1907.12947.pdf" TargetMode="External"/><Relationship Id="rId17" Type="http://schemas.openxmlformats.org/officeDocument/2006/relationships/hyperlink" Target="https://safari.ethz.ch/architecture/fall2020/lib/exe/fetch.php?media=onur-comparch-fall2020-lecture7-near-data-processing-afterlecture.pptx" TargetMode="External"/><Relationship Id="rId25" Type="http://schemas.openxmlformats.org/officeDocument/2006/relationships/hyperlink" Target="https://people.inf.ethz.ch/omutlu/pub/PrIM-UPMEM-Tutorial-Analysis-Benchmarking-1hour-2021-07-04-talk.pdf" TargetMode="External"/><Relationship Id="rId2" Type="http://schemas.openxmlformats.org/officeDocument/2006/relationships/hyperlink" Target="https://people.inf.ethz.ch/omutlu/pub/ModernPrimerOnPIM_springer-emerging-computing-bookchapter21.pdf" TargetMode="External"/><Relationship Id="rId16" Type="http://schemas.openxmlformats.org/officeDocument/2006/relationships/hyperlink" Target="https://safari.ethz.ch/architecture/fall2020/lib/exe/fetch.php?media=onur-comparch-fall2020-lecture7-near-data-processing-afterlecture.pdf" TargetMode="External"/><Relationship Id="rId20" Type="http://schemas.openxmlformats.org/officeDocument/2006/relationships/hyperlink" Target="https://arxiv.org/abs/2105.03814" TargetMode="External"/><Relationship Id="rId29" Type="http://schemas.openxmlformats.org/officeDocument/2006/relationships/hyperlink" Target="https://people.inf.ethz.ch/omutlu/pub/PrIM-UPMEM-Tutorial-Analysis-Benchmarking-SAFARI-Live-Seminar-2021-07-12-talk.pdf" TargetMode="External"/><Relationship Id="rId1" Type="http://schemas.openxmlformats.org/officeDocument/2006/relationships/slideLayout" Target="../slideLayouts/slideLayout59.xml"/><Relationship Id="rId6" Type="http://schemas.openxmlformats.org/officeDocument/2006/relationships/hyperlink" Target="https://people.inf.ethz.ch/omutlu/pub/onur-ESWEEK-Lecture-MemoryCentricComputingSystems-October-9-2021.pdf" TargetMode="External"/><Relationship Id="rId11" Type="http://schemas.openxmlformats.org/officeDocument/2006/relationships/hyperlink" Target="https://www.research.ibm.com/journal/" TargetMode="External"/><Relationship Id="rId24" Type="http://schemas.openxmlformats.org/officeDocument/2006/relationships/hyperlink" Target="https://people.inf.ethz.ch/omutlu/pub/PrIM-UPMEM-Tutorial-Analysis-Benchmarking-1hour-2021-07-04-talk.pptx" TargetMode="External"/><Relationship Id="rId5" Type="http://schemas.openxmlformats.org/officeDocument/2006/relationships/hyperlink" Target="https://esweek.org/education-a2-memory-centric-computing/" TargetMode="External"/><Relationship Id="rId15" Type="http://schemas.openxmlformats.org/officeDocument/2006/relationships/hyperlink" Target="http://www.youtube.com/watch?v=oGcZAGwfEUE" TargetMode="External"/><Relationship Id="rId23" Type="http://schemas.openxmlformats.org/officeDocument/2006/relationships/hyperlink" Target="https://people.inf.ethz.ch/omutlu/pub/PrIM-UPMEM-Tutorial-Analysis-Benchmarking-20min-2021-07-04-talk.pdf" TargetMode="External"/><Relationship Id="rId28" Type="http://schemas.openxmlformats.org/officeDocument/2006/relationships/hyperlink" Target="https://people.inf.ethz.ch/omutlu/pub/PrIM-UPMEM-Tutorial-Analysis-Benchmarking-SAFARI-Live-Seminar-2021-07-12-talk.pptx" TargetMode="External"/><Relationship Id="rId10" Type="http://schemas.openxmlformats.org/officeDocument/2006/relationships/hyperlink" Target="https://people.inf.ethz.ch/omutlu/pub/processing-in-memory_workload-driven-perspective_IBMjrd19.pdf" TargetMode="External"/><Relationship Id="rId19" Type="http://schemas.openxmlformats.org/officeDocument/2006/relationships/hyperlink" Target="https://arxiv.org/pdf/2105.03814.pdf" TargetMode="External"/><Relationship Id="rId31" Type="http://schemas.openxmlformats.org/officeDocument/2006/relationships/hyperlink" Target="https://www.youtube.com/watch?v=SrFD_u46EDA&amp;list=PL5Q2soXY2Zi8_VVChACnON4sfh2bJ5IrD&amp;index=152" TargetMode="External"/><Relationship Id="rId4" Type="http://schemas.openxmlformats.org/officeDocument/2006/relationships/hyperlink" Target="https://people.inf.ethz.ch/omutlu/pub/onur-ESWEEK-Lecture-MemoryCentricComputingSystems-October-9-2021.pptx" TargetMode="External"/><Relationship Id="rId9" Type="http://schemas.openxmlformats.org/officeDocument/2006/relationships/hyperlink" Target="https://people.inf.ethz.ch/omutlu/pub/intelligent-architectures-for-intelligent-computingsystems-invited_paper_DATE21.pdf" TargetMode="External"/><Relationship Id="rId14" Type="http://schemas.openxmlformats.org/officeDocument/2006/relationships/hyperlink" Target="https://safari.ethz.ch/architecture/fall2020/lib/exe/fetch.php?media=onur-comparch-fall2020-lecture6-computation-in-memory-afterlecture.pptx" TargetMode="External"/><Relationship Id="rId22" Type="http://schemas.openxmlformats.org/officeDocument/2006/relationships/hyperlink" Target="https://people.inf.ethz.ch/omutlu/pub/PrIM-UPMEM-Tutorial-Analysis-Benchmarking-20min-2021-07-04-talk.pptx" TargetMode="External"/><Relationship Id="rId27" Type="http://schemas.openxmlformats.org/officeDocument/2006/relationships/hyperlink" Target="https://people.inf.ethz.ch/omutlu/pub/PrIM-UPMEM-Tutorial-Analysis-Benchmarking-3min-2021-07-04-talk.pdf" TargetMode="External"/><Relationship Id="rId30" Type="http://schemas.openxmlformats.org/officeDocument/2006/relationships/hyperlink" Target="https://www.youtube.com/watch?v=D8Hjy2iU9l4&amp;list=PL5Q2soXY2Zi_tOTAYm--dYByNPL7JhwR9" TargetMode="Externa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safari.ethz.ch/projects_and_seminars/spring2022/doku.php?id=processing_in_memory" TargetMode="External"/><Relationship Id="rId7" Type="http://schemas.openxmlformats.org/officeDocument/2006/relationships/hyperlink" Target="https://www.youtube.com/onurmutlulectures" TargetMode="External"/><Relationship Id="rId2" Type="http://schemas.openxmlformats.org/officeDocument/2006/relationships/hyperlink" Target="https://safari.ethz.ch/architecture/fall2021/doku.php?id=schedule" TargetMode="External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63.png"/><Relationship Id="rId5" Type="http://schemas.openxmlformats.org/officeDocument/2006/relationships/hyperlink" Target="https://www.youtube.com/watch?v=4yfkM_5EFgo&amp;list=PL5Q2soXY2Zi-Mnk1PxjEIG32HAGILkTOF" TargetMode="External"/><Relationship Id="rId4" Type="http://schemas.openxmlformats.org/officeDocument/2006/relationships/hyperlink" Target="https://www.youtube.com/watch?v=9e4Chnwdovo&amp;list=PL5Q2soXY2Zi-841fUYYUK9EsXKhQKRPyX" TargetMode="Externa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6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6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6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59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9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5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tiff"/><Relationship Id="rId1" Type="http://schemas.openxmlformats.org/officeDocument/2006/relationships/slideLayout" Target="../slideLayouts/slideLayout59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tiff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59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74.tiff"/><Relationship Id="rId5" Type="http://schemas.openxmlformats.org/officeDocument/2006/relationships/image" Target="../media/image56.jpeg"/><Relationship Id="rId4" Type="http://schemas.openxmlformats.org/officeDocument/2006/relationships/image" Target="../media/image60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59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9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splos2018.org/" TargetMode="External"/><Relationship Id="rId2" Type="http://schemas.openxmlformats.org/officeDocument/2006/relationships/hyperlink" Target="https://people.inf.ethz.ch/omutlu/pub/Google-consumer-workloads-data-movement-and-PIM_asplos18.pdf" TargetMode="Externa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75.tiff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9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59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80.emf"/><Relationship Id="rId4" Type="http://schemas.openxmlformats.org/officeDocument/2006/relationships/image" Target="../media/image79.em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nandtech.com/show/14750/hot-chips-31-analysis-inmemory-processing-by-upmem" TargetMode="External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10.tiff"/><Relationship Id="rId4" Type="http://schemas.openxmlformats.org/officeDocument/2006/relationships/hyperlink" Target="https://www.upmem.com/video-upmem-presenting-its-true-processing-in-memory-solution-hot-chips-2019/" TargetMode="Externa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32.tiff"/><Relationship Id="rId4" Type="http://schemas.openxmlformats.org/officeDocument/2006/relationships/image" Target="../media/image31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9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hyperlink" Target="https://people.inf.ethz.ch/omutlu/projects.htm" TargetMode="External"/><Relationship Id="rId2" Type="http://schemas.openxmlformats.org/officeDocument/2006/relationships/hyperlink" Target="https://people.inf.ethz.ch/omutlu/pub/ModernPrimerOnPIM_springer-emerging-computing-bookchapter21.pdf" TargetMode="External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hyperlink" Target="https://www.youtube.com/watch?v=H3sEaINPBOE" TargetMode="Externa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doi.org/10.1109/T-C.1969.222754" TargetMode="External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hyperlink" Target="http://users.ece.cmu.edu/~omutlu/pub/in-DRAM-bulk-AND-OR-ieee_cal15.pdf" TargetMode="External"/><Relationship Id="rId2" Type="http://schemas.openxmlformats.org/officeDocument/2006/relationships/hyperlink" Target="http://users.ece.cmu.edu/~omutlu/pub/rowclone_micro13.pdf" TargetMode="External"/><Relationship Id="rId1" Type="http://schemas.openxmlformats.org/officeDocument/2006/relationships/slideLayout" Target="../slideLayouts/slideLayout59.xml"/><Relationship Id="rId6" Type="http://schemas.openxmlformats.org/officeDocument/2006/relationships/hyperlink" Target="https://people.inf.ethz.ch/omutlu/pub/SIMDRAM_asplos21.pdf" TargetMode="External"/><Relationship Id="rId5" Type="http://schemas.openxmlformats.org/officeDocument/2006/relationships/hyperlink" Target="https://people.inf.ethz.ch/omutlu/pub/ambit-bulk-bitwise-dram_micro17.pdf" TargetMode="External"/><Relationship Id="rId4" Type="http://schemas.openxmlformats.org/officeDocument/2006/relationships/hyperlink" Target="https://users.ece.cmu.edu/~omutlu/pub/GSDRAM-gather-scatter-dram_micro15.pdf" TargetMode="Externa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83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59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9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emf"/><Relationship Id="rId1" Type="http://schemas.openxmlformats.org/officeDocument/2006/relationships/slideLayout" Target="../slideLayouts/slideLayout59.xml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hyperlink" Target="http://users.ece.cmu.edu/~omutlu/pub/rowclone_seshadri_micro13-poster.pptx" TargetMode="External"/><Relationship Id="rId3" Type="http://schemas.openxmlformats.org/officeDocument/2006/relationships/hyperlink" Target="http://www.microarch.org/micro46/" TargetMode="External"/><Relationship Id="rId7" Type="http://schemas.openxmlformats.org/officeDocument/2006/relationships/hyperlink" Target="http://users.ece.cmu.edu/~omutlu/pub/rowclone_seshadri_micro13_lightning-talk.pdf" TargetMode="External"/><Relationship Id="rId2" Type="http://schemas.openxmlformats.org/officeDocument/2006/relationships/hyperlink" Target="http://users.ece.cmu.edu/~omutlu/pub/rowclone_micro13.pdf" TargetMode="External"/><Relationship Id="rId1" Type="http://schemas.openxmlformats.org/officeDocument/2006/relationships/slideLayout" Target="../slideLayouts/slideLayout59.xml"/><Relationship Id="rId6" Type="http://schemas.openxmlformats.org/officeDocument/2006/relationships/hyperlink" Target="http://users.ece.cmu.edu/~omutlu/pub/rowclone_seshadri_micro13_lightning-talk.pptx" TargetMode="External"/><Relationship Id="rId5" Type="http://schemas.openxmlformats.org/officeDocument/2006/relationships/hyperlink" Target="http://users.ece.cmu.edu/~omutlu/pub/rowclone_seshadri_micro13-talk.pdf" TargetMode="External"/><Relationship Id="rId10" Type="http://schemas.openxmlformats.org/officeDocument/2006/relationships/image" Target="../media/image86.png"/><Relationship Id="rId4" Type="http://schemas.openxmlformats.org/officeDocument/2006/relationships/hyperlink" Target="http://users.ece.cmu.edu/~omutlu/pub/rowclone_seshadri_micro13-talk.pptx" TargetMode="External"/><Relationship Id="rId9" Type="http://schemas.openxmlformats.org/officeDocument/2006/relationships/hyperlink" Target="http://users.ece.cmu.edu/~omutlu/pub/rowclone_seshadri_micro13-poster.pdf" TargetMode="Externa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hyperlink" Target="https://parallel.princeton.edu/papers/micro19-gao.pdf" TargetMode="External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59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8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109/TC.1970.5008902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9.xml"/><Relationship Id="rId4" Type="http://schemas.openxmlformats.org/officeDocument/2006/relationships/hyperlink" Target="https://people.inf.ethz.ch/omutlu/pub/onur-MiM-Talk-IntelligentArchitecturesForIntelligentMachines-May-3-2021.pptx" TargetMode="Externa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mputer.org/web/cal" TargetMode="External"/><Relationship Id="rId2" Type="http://schemas.openxmlformats.org/officeDocument/2006/relationships/hyperlink" Target="http://users.ece.cmu.edu/~omutlu/pub/in-DRAM-bulk-AND-OR-ieee_cal15.pdf" TargetMode="Externa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88.pn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59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tiff"/><Relationship Id="rId1" Type="http://schemas.openxmlformats.org/officeDocument/2006/relationships/slideLayout" Target="../slideLayouts/slideLayout59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tiff"/><Relationship Id="rId1" Type="http://schemas.openxmlformats.org/officeDocument/2006/relationships/slideLayout" Target="../slideLayouts/slideLayout59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tiff"/><Relationship Id="rId1" Type="http://schemas.openxmlformats.org/officeDocument/2006/relationships/slideLayout" Target="../slideLayouts/slideLayout59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tiff"/><Relationship Id="rId1" Type="http://schemas.openxmlformats.org/officeDocument/2006/relationships/slideLayout" Target="../slideLayouts/slideLayout5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nandtech.com/show/14750/hot-chips-31-analysis-inmemory-processing-by-upmem" TargetMode="External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10.tiff"/><Relationship Id="rId4" Type="http://schemas.openxmlformats.org/officeDocument/2006/relationships/hyperlink" Target="https://www.upmem.com/video-upmem-presenting-its-true-processing-in-memory-solution-hot-chips-2019/" TargetMode="Externa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tiff"/><Relationship Id="rId2" Type="http://schemas.openxmlformats.org/officeDocument/2006/relationships/hyperlink" Target="https://people.inf.ethz.ch/omutlu/pub/ambit-bulk-bitwise-dram_micro17.pdf" TargetMode="External"/><Relationship Id="rId1" Type="http://schemas.openxmlformats.org/officeDocument/2006/relationships/slideLayout" Target="../slideLayouts/slideLayout59.xml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hyperlink" Target="https://people.inf.ethz.ch/omutlu/pub/SIMDRAM_asplos21-talk.pdf" TargetMode="External"/><Relationship Id="rId3" Type="http://schemas.openxmlformats.org/officeDocument/2006/relationships/hyperlink" Target="https://asplos-conference.org/" TargetMode="External"/><Relationship Id="rId7" Type="http://schemas.openxmlformats.org/officeDocument/2006/relationships/hyperlink" Target="https://people.inf.ethz.ch/omutlu/pub/SIMDRAM_asplos21-talk.pptx" TargetMode="External"/><Relationship Id="rId2" Type="http://schemas.openxmlformats.org/officeDocument/2006/relationships/hyperlink" Target="https://people.inf.ethz.ch/omutlu/pub/SIMDRAM_asplos21.pdf" TargetMode="External"/><Relationship Id="rId1" Type="http://schemas.openxmlformats.org/officeDocument/2006/relationships/slideLayout" Target="../slideLayouts/slideLayout59.xml"/><Relationship Id="rId6" Type="http://schemas.openxmlformats.org/officeDocument/2006/relationships/hyperlink" Target="https://people.inf.ethz.ch/omutlu/pub/SIMDRAM_asplos21-short-talk.pdf" TargetMode="External"/><Relationship Id="rId11" Type="http://schemas.openxmlformats.org/officeDocument/2006/relationships/image" Target="../media/image95.png"/><Relationship Id="rId5" Type="http://schemas.openxmlformats.org/officeDocument/2006/relationships/hyperlink" Target="https://people.inf.ethz.ch/omutlu/pub/SIMDRAM_asplos21-short-talk.pptx" TargetMode="External"/><Relationship Id="rId10" Type="http://schemas.openxmlformats.org/officeDocument/2006/relationships/hyperlink" Target="https://www.youtube.com/watch?v=bas9U7djW_8&amp;list=PL5Q2soXY2Zi8_VVChACnON4sfh2bJ5IrD&amp;index=116" TargetMode="External"/><Relationship Id="rId4" Type="http://schemas.openxmlformats.org/officeDocument/2006/relationships/hyperlink" Target="https://people.inf.ethz.ch/omutlu/pub/SIMDRAM_asplos21-extended-abstract.pdf" TargetMode="External"/><Relationship Id="rId9" Type="http://schemas.openxmlformats.org/officeDocument/2006/relationships/hyperlink" Target="https://www.youtube.com/watch?v=g0fE1c7w0xk&amp;list=PL5Q2soXY2Zi8_VVChACnON4sfh2bJ5IrD&amp;index=115" TargetMode="Externa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59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59.xml"/><Relationship Id="rId6" Type="http://schemas.openxmlformats.org/officeDocument/2006/relationships/chart" Target="../charts/chart2.xml"/><Relationship Id="rId5" Type="http://schemas.openxmlformats.org/officeDocument/2006/relationships/image" Target="../media/image99.png"/><Relationship Id="rId4" Type="http://schemas.openxmlformats.org/officeDocument/2006/relationships/image" Target="../media/image98.jpeg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83.png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59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22" name="Rectangle 5">
            <a:extLst>
              <a:ext uri="{FF2B5EF4-FFF2-40B4-BE49-F238E27FC236}">
                <a16:creationId xmlns:a16="http://schemas.microsoft.com/office/drawing/2014/main" id="{38DFFC52-436B-2049-BC66-9FF2A94A493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4038600"/>
            <a:ext cx="7848600" cy="228600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Dr. Juan Gómez Luna</a:t>
            </a:r>
          </a:p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Fall 2022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11 October 2022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45B1E4-4A3E-4B44-B90F-77CA8B5BE6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000" y="1143000"/>
            <a:ext cx="8458200" cy="220980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P&amp;S Processing-in-Memory</a:t>
            </a:r>
            <a:br>
              <a:rPr lang="en-US" b="1" dirty="0">
                <a:solidFill>
                  <a:srgbClr val="C00000"/>
                </a:solidFill>
              </a:rPr>
            </a:br>
            <a:br>
              <a:rPr lang="en-US" sz="1600" b="1" dirty="0">
                <a:solidFill>
                  <a:srgbClr val="C00000"/>
                </a:solidFill>
              </a:rPr>
            </a:br>
            <a:r>
              <a:rPr lang="en-US" sz="3200" dirty="0"/>
              <a:t>Data-Centric Architectures:</a:t>
            </a:r>
            <a:br>
              <a:rPr lang="en-US" sz="3200" dirty="0"/>
            </a:br>
            <a:r>
              <a:rPr lang="en-US" sz="3200" dirty="0"/>
              <a:t>Fundamentally Improving Performance and Energy</a:t>
            </a:r>
            <a:endParaRPr lang="en-US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96BF00-CBE8-814D-B088-82A94D9E62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2,560-DPU Processing-in-Memory System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E8E657-497E-D34D-9E02-328862033C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9309" y="903296"/>
            <a:ext cx="5851473" cy="557370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3106EDF-1A4E-6145-9E03-9FF99CE57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0245" y="2904293"/>
            <a:ext cx="3012711" cy="211898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E0F6870-38D1-E447-9353-7D4BF29084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9230" y="1674985"/>
            <a:ext cx="2066388" cy="91929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B32921E-5AA3-B844-8F27-9D5D6227F59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38623" y="3439859"/>
            <a:ext cx="2592924" cy="200169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6C4920E-CFD7-B344-BBAC-B77FDC25C71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87595" y="1887464"/>
            <a:ext cx="2070100" cy="86851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4EEC4595-5C2B-D74E-A7AB-93038825B5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21083" y="2294202"/>
            <a:ext cx="2809502" cy="1458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F31B5F0-E7C8-A94D-A239-6162094D42F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52690" y="2066443"/>
            <a:ext cx="2320496" cy="1008022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705FFEEB-275A-6D48-A0BA-4952CDBF4E51}"/>
              </a:ext>
            </a:extLst>
          </p:cNvPr>
          <p:cNvGrpSpPr/>
          <p:nvPr/>
        </p:nvGrpSpPr>
        <p:grpSpPr>
          <a:xfrm>
            <a:off x="6813095" y="975827"/>
            <a:ext cx="2281552" cy="1398315"/>
            <a:chOff x="5480050" y="921748"/>
            <a:chExt cx="2281552" cy="1398315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C6CE7DF7-C4B4-D04D-8FF2-ED61BC62C0A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480050" y="1249462"/>
              <a:ext cx="2120900" cy="750472"/>
            </a:xfrm>
            <a:prstGeom prst="rect">
              <a:avLst/>
            </a:prstGeom>
          </p:spPr>
        </p:pic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14550289-053A-BA48-9FBD-B9F4A7CC5957}"/>
                </a:ext>
              </a:extLst>
            </p:cNvPr>
            <p:cNvSpPr/>
            <p:nvPr/>
          </p:nvSpPr>
          <p:spPr>
            <a:xfrm>
              <a:off x="7506375" y="921748"/>
              <a:ext cx="255227" cy="13983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61AF7B0-9D5C-3D46-B511-5F0408593525}"/>
              </a:ext>
            </a:extLst>
          </p:cNvPr>
          <p:cNvGrpSpPr/>
          <p:nvPr/>
        </p:nvGrpSpPr>
        <p:grpSpPr>
          <a:xfrm>
            <a:off x="2111632" y="3614951"/>
            <a:ext cx="3211780" cy="2660400"/>
            <a:chOff x="778587" y="3625968"/>
            <a:chExt cx="3211780" cy="2660400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70E57DCB-2F0D-BD41-A724-67B83D67B5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922110" y="3625968"/>
              <a:ext cx="3068257" cy="2660400"/>
            </a:xfrm>
            <a:prstGeom prst="rect">
              <a:avLst/>
            </a:prstGeom>
          </p:spPr>
        </p:pic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9138301-4BD6-DD49-9B22-015A6C780208}"/>
                </a:ext>
              </a:extLst>
            </p:cNvPr>
            <p:cNvSpPr/>
            <p:nvPr/>
          </p:nvSpPr>
          <p:spPr>
            <a:xfrm>
              <a:off x="778587" y="3625968"/>
              <a:ext cx="853178" cy="139831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50ADAA6C-C5FB-CB44-A9E6-6E964C8200A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66062" y="990600"/>
            <a:ext cx="2729538" cy="3213445"/>
          </a:xfrm>
          <a:prstGeom prst="rect">
            <a:avLst/>
          </a:prstGeom>
        </p:spPr>
      </p:pic>
      <p:sp>
        <p:nvSpPr>
          <p:cNvPr id="19" name="Slide Number Placeholder 3">
            <a:extLst>
              <a:ext uri="{FF2B5EF4-FFF2-40B4-BE49-F238E27FC236}">
                <a16:creationId xmlns:a16="http://schemas.microsoft.com/office/drawing/2014/main" id="{DD0B0116-900A-2E42-B946-6D64B4AF611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AB0E41-6335-3B40-AB06-F5B4D651A9D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498B5C-ED8C-5E45-ADFE-D336315F8238}"/>
              </a:ext>
            </a:extLst>
          </p:cNvPr>
          <p:cNvSpPr txBox="1"/>
          <p:nvPr/>
        </p:nvSpPr>
        <p:spPr>
          <a:xfrm>
            <a:off x="2590800" y="6516469"/>
            <a:ext cx="4742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https://arxiv.org/pdf/2105.03814.pdf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 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D1C71662-8A7A-2045-B226-D20EE146E94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66062" y="4367231"/>
            <a:ext cx="2405112" cy="2420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1059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Tesseract</a:t>
            </a:r>
            <a:r>
              <a:rPr lang="en-US" dirty="0"/>
              <a:t> Graph Processing Performance</a:t>
            </a:r>
          </a:p>
        </p:txBody>
      </p:sp>
      <p:graphicFrame>
        <p:nvGraphicFramePr>
          <p:cNvPr id="6" name="내용 개체 틀 5"/>
          <p:cNvGraphicFramePr>
            <a:graphicFrameLocks noGrp="1"/>
          </p:cNvGraphicFramePr>
          <p:nvPr>
            <p:ph idx="1"/>
          </p:nvPr>
        </p:nvGraphicFramePr>
        <p:xfrm>
          <a:off x="457200" y="1341438"/>
          <a:ext cx="8229600" cy="4967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412305" y="1052736"/>
            <a:ext cx="5320236" cy="461665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pPr algn="ctr">
              <a:defRPr/>
            </a:pPr>
            <a:r>
              <a:rPr lang="en-US" altLang="ko-KR" sz="2400" b="1" kern="0" dirty="0">
                <a:solidFill>
                  <a:srgbClr val="FF0000"/>
                </a:solidFill>
              </a:rPr>
              <a:t>&gt;13X Performance Improvement</a:t>
            </a:r>
            <a:endParaRPr lang="ko-KR" altLang="en-US" sz="2400" b="1" kern="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1824" y="6453336"/>
            <a:ext cx="77403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0000"/>
                </a:solidFill>
              </a:rPr>
              <a:t>Ahn+, “</a:t>
            </a:r>
            <a:r>
              <a:rPr lang="en-US" sz="1400" dirty="0">
                <a:solidFill>
                  <a:srgbClr val="0000FF"/>
                </a:solidFill>
              </a:rPr>
              <a:t>A Scalable Processing-in-Memory Accelerator for Parallel Graph Processing</a:t>
            </a:r>
            <a:r>
              <a:rPr lang="en-US" sz="1400" dirty="0">
                <a:solidFill>
                  <a:srgbClr val="000000"/>
                </a:solidFill>
              </a:rPr>
              <a:t>” ISCA 2015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91680" y="1628800"/>
            <a:ext cx="3854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</a:rPr>
              <a:t>On five graph processing algorithms</a:t>
            </a:r>
          </a:p>
        </p:txBody>
      </p:sp>
    </p:spTree>
    <p:extLst>
      <p:ext uri="{BB962C8B-B14F-4D97-AF65-F5344CB8AC3E}">
        <p14:creationId xmlns:p14="http://schemas.microsoft.com/office/powerpoint/2010/main" val="921734061"/>
      </p:ext>
    </p:extLst>
  </p:cSld>
  <p:clrMapOvr>
    <a:masterClrMapping/>
  </p:clrMapOvr>
  <p:transition/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152400"/>
            <a:ext cx="9036496" cy="1066800"/>
          </a:xfrm>
        </p:spPr>
        <p:txBody>
          <a:bodyPr/>
          <a:lstStyle/>
          <a:p>
            <a:r>
              <a:rPr lang="en-US" dirty="0"/>
              <a:t>Tesseract Graph Processing System Energy</a:t>
            </a:r>
          </a:p>
        </p:txBody>
      </p:sp>
      <p:graphicFrame>
        <p:nvGraphicFramePr>
          <p:cNvPr id="7" name="내용 개체 틀 11"/>
          <p:cNvGraphicFramePr>
            <a:graphicFrameLocks noGrp="1"/>
          </p:cNvGraphicFramePr>
          <p:nvPr>
            <p:ph idx="1"/>
          </p:nvPr>
        </p:nvGraphicFramePr>
        <p:xfrm>
          <a:off x="457200" y="1341438"/>
          <a:ext cx="8229600" cy="4967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750292" y="4848835"/>
            <a:ext cx="3754153" cy="461665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pPr algn="ctr">
              <a:defRPr/>
            </a:pPr>
            <a:r>
              <a:rPr lang="en-US" altLang="ko-KR" sz="2400" b="1" kern="0" dirty="0">
                <a:solidFill>
                  <a:srgbClr val="FF0000"/>
                </a:solidFill>
              </a:rPr>
              <a:t>&gt; 8X Energy Reduction</a:t>
            </a:r>
            <a:endParaRPr lang="ko-KR" altLang="en-US" sz="2400" b="1" kern="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1824" y="6453336"/>
            <a:ext cx="77403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0000"/>
                </a:solidFill>
              </a:rPr>
              <a:t>Ahn+, “</a:t>
            </a:r>
            <a:r>
              <a:rPr lang="en-US" sz="1400" dirty="0">
                <a:solidFill>
                  <a:srgbClr val="0000FF"/>
                </a:solidFill>
              </a:rPr>
              <a:t>A Scalable Processing-in-Memory Accelerator for Parallel Graph Processing</a:t>
            </a:r>
            <a:r>
              <a:rPr lang="en-US" sz="1400" dirty="0">
                <a:solidFill>
                  <a:srgbClr val="000000"/>
                </a:solidFill>
              </a:rPr>
              <a:t>” ISCA 2015</a:t>
            </a:r>
          </a:p>
        </p:txBody>
      </p:sp>
    </p:spTree>
    <p:extLst>
      <p:ext uri="{BB962C8B-B14F-4D97-AF65-F5344CB8AC3E}">
        <p14:creationId xmlns:p14="http://schemas.microsoft.com/office/powerpoint/2010/main" val="1234444801"/>
      </p:ext>
    </p:extLst>
  </p:cSld>
  <p:clrMapOvr>
    <a:masterClrMapping/>
  </p:clrMapOvr>
  <p:transition/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on </a:t>
            </a:r>
            <a:r>
              <a:rPr lang="en-US" dirty="0" err="1"/>
              <a:t>Tesseract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00472"/>
            <a:ext cx="8610600" cy="4876800"/>
          </a:xfrm>
        </p:spPr>
        <p:txBody>
          <a:bodyPr/>
          <a:lstStyle/>
          <a:p>
            <a:r>
              <a:rPr lang="en-US" dirty="0" err="1"/>
              <a:t>Junwhan</a:t>
            </a:r>
            <a:r>
              <a:rPr lang="en-US" dirty="0"/>
              <a:t> </a:t>
            </a:r>
            <a:r>
              <a:rPr lang="en-US" dirty="0" err="1"/>
              <a:t>Ahn</a:t>
            </a:r>
            <a:r>
              <a:rPr lang="en-US" dirty="0"/>
              <a:t>, </a:t>
            </a:r>
            <a:r>
              <a:rPr lang="en-US" dirty="0" err="1"/>
              <a:t>Sungpack</a:t>
            </a:r>
            <a:r>
              <a:rPr lang="en-US" dirty="0"/>
              <a:t> Hong, </a:t>
            </a:r>
            <a:r>
              <a:rPr lang="en-US" dirty="0" err="1"/>
              <a:t>Sungjoo</a:t>
            </a:r>
            <a:r>
              <a:rPr lang="en-US" dirty="0"/>
              <a:t> </a:t>
            </a:r>
            <a:r>
              <a:rPr lang="en-US" dirty="0" err="1"/>
              <a:t>Yoo</a:t>
            </a:r>
            <a:r>
              <a:rPr lang="en-US" dirty="0"/>
              <a:t>, Onur Mutlu, and </a:t>
            </a:r>
            <a:r>
              <a:rPr lang="en-US" dirty="0" err="1"/>
              <a:t>Kiyoung</a:t>
            </a:r>
            <a:r>
              <a:rPr lang="en-US" dirty="0"/>
              <a:t> Choi,</a:t>
            </a:r>
            <a:br>
              <a:rPr lang="en-US" dirty="0"/>
            </a:br>
            <a:r>
              <a:rPr lang="en-US" b="1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"A Scalable Processing-in-Memory Accelerator for Parallel Graph Processing"</a:t>
            </a:r>
            <a:br>
              <a:rPr lang="en-US" dirty="0">
                <a:solidFill>
                  <a:srgbClr val="0432FF"/>
                </a:solidFill>
              </a:rPr>
            </a:br>
            <a:r>
              <a:rPr lang="en-US" i="1" dirty="0"/>
              <a:t>Proceedings of the </a:t>
            </a:r>
            <a:r>
              <a:rPr lang="en-US" i="1" dirty="0">
                <a:hlinkClick r:id="rId3"/>
              </a:rPr>
              <a:t>42nd International Symposium on Computer Architecture</a:t>
            </a:r>
            <a:r>
              <a:rPr lang="en-US" i="1" dirty="0"/>
              <a:t> (</a:t>
            </a:r>
            <a:r>
              <a:rPr lang="en-US" b="1" i="1" dirty="0"/>
              <a:t>ISCA</a:t>
            </a:r>
            <a:r>
              <a:rPr lang="en-US" i="1" dirty="0"/>
              <a:t>)</a:t>
            </a:r>
            <a:r>
              <a:rPr lang="en-US" dirty="0"/>
              <a:t>, Portland, OR, June 2015. </a:t>
            </a:r>
            <a:br>
              <a:rPr lang="en-US" dirty="0"/>
            </a:br>
            <a:r>
              <a:rPr lang="en-US" dirty="0"/>
              <a:t>[</a:t>
            </a:r>
            <a:r>
              <a:rPr lang="en-US" dirty="0">
                <a:hlinkClick r:id="rId4"/>
              </a:rPr>
              <a:t>Slides (pdf)</a:t>
            </a:r>
            <a:r>
              <a:rPr lang="en-US" dirty="0"/>
              <a:t>] [</a:t>
            </a:r>
            <a:r>
              <a:rPr lang="en-US" dirty="0">
                <a:hlinkClick r:id="rId5"/>
              </a:rPr>
              <a:t>Lightning Session Slides (pdf)</a:t>
            </a:r>
            <a:r>
              <a:rPr lang="en-US" dirty="0"/>
              <a:t>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>
                <a:solidFill>
                  <a:srgbClr val="000000"/>
                </a:solidFill>
              </a:rPr>
              <a:pPr/>
              <a:t>102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725144"/>
            <a:ext cx="9144000" cy="1492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584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Key Questions in 3D-Stacked PIM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96752"/>
            <a:ext cx="8610600" cy="5051648"/>
          </a:xfrm>
        </p:spPr>
        <p:txBody>
          <a:bodyPr/>
          <a:lstStyle/>
          <a:p>
            <a:r>
              <a:rPr lang="en-US" dirty="0"/>
              <a:t>How can we accelerate important applications if we use         </a:t>
            </a:r>
            <a:r>
              <a:rPr lang="en-US" dirty="0">
                <a:solidFill>
                  <a:srgbClr val="0000FF"/>
                </a:solidFill>
              </a:rPr>
              <a:t>3D-stacked memory as a coarse-grained accelerator</a:t>
            </a:r>
            <a:r>
              <a:rPr lang="en-US" dirty="0"/>
              <a:t>?</a:t>
            </a:r>
          </a:p>
          <a:p>
            <a:pPr lvl="1"/>
            <a:r>
              <a:rPr lang="en-US" dirty="0"/>
              <a:t>what is the architecture and programming model?</a:t>
            </a:r>
          </a:p>
          <a:p>
            <a:pPr lvl="1"/>
            <a:r>
              <a:rPr lang="en-US" dirty="0"/>
              <a:t>what are the mechanisms for acceleration?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What is the </a:t>
            </a:r>
            <a:r>
              <a:rPr lang="en-US" dirty="0">
                <a:solidFill>
                  <a:srgbClr val="0000FF"/>
                </a:solidFill>
              </a:rPr>
              <a:t>minimal processing-in-memory support </a:t>
            </a:r>
            <a:r>
              <a:rPr lang="en-US" dirty="0"/>
              <a:t>we can provide?</a:t>
            </a:r>
          </a:p>
          <a:p>
            <a:pPr lvl="1"/>
            <a:r>
              <a:rPr lang="en-US" dirty="0"/>
              <a:t>without changing the system significantly</a:t>
            </a:r>
          </a:p>
          <a:p>
            <a:pPr lvl="1"/>
            <a:r>
              <a:rPr lang="en-US" dirty="0"/>
              <a:t>while achieving significant benefits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>
                <a:solidFill>
                  <a:srgbClr val="000000"/>
                </a:solidFill>
              </a:rPr>
              <a:pPr/>
              <a:t>103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9552" y="3645024"/>
            <a:ext cx="8280920" cy="792088"/>
          </a:xfrm>
          <a:prstGeom prst="rect">
            <a:avLst/>
          </a:prstGeom>
          <a:noFill/>
          <a:ln w="571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0827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3386190"/>
            <a:ext cx="8208912" cy="1915018"/>
          </a:xfrm>
        </p:spPr>
        <p:txBody>
          <a:bodyPr anchor="ctr">
            <a:noAutofit/>
          </a:bodyPr>
          <a:lstStyle/>
          <a:p>
            <a:endParaRPr lang="en-US" sz="2200" dirty="0"/>
          </a:p>
        </p:txBody>
      </p:sp>
      <p:pic>
        <p:nvPicPr>
          <p:cNvPr id="7" name="Picture 6" descr="safari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467544" y="1124744"/>
            <a:ext cx="8208912" cy="2232248"/>
          </a:xfrm>
        </p:spPr>
        <p:txBody>
          <a:bodyPr anchor="ctr">
            <a:normAutofit/>
          </a:bodyPr>
          <a:lstStyle/>
          <a:p>
            <a:pPr algn="ctr"/>
            <a:r>
              <a:rPr lang="en-US" dirty="0"/>
              <a:t>PIM-Enabled Instructions for Graph Processing</a:t>
            </a:r>
          </a:p>
        </p:txBody>
      </p:sp>
      <p:pic>
        <p:nvPicPr>
          <p:cNvPr id="11" name="Picture 2" descr="ETH Zurich short logo, black">
            <a:extLst>
              <a:ext uri="{FF2B5EF4-FFF2-40B4-BE49-F238E27FC236}">
                <a16:creationId xmlns:a16="http://schemas.microsoft.com/office/drawing/2014/main" id="{DE37DE78-5D89-3B40-A7EA-4C86A74B2E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2" t="19970" r="7940" b="18111"/>
          <a:stretch/>
        </p:blipFill>
        <p:spPr bwMode="auto">
          <a:xfrm>
            <a:off x="6357969" y="6074246"/>
            <a:ext cx="2750535" cy="78375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0023429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Simple PIM Operations as ISA Extensions (I)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>
                <a:solidFill>
                  <a:srgbClr val="000000"/>
                </a:solidFill>
              </a:rPr>
              <a:pPr/>
              <a:t>105</a:t>
            </a:fld>
            <a:endParaRPr lang="en-US" altLang="en-US">
              <a:solidFill>
                <a:srgbClr val="000000"/>
              </a:solidFill>
            </a:endParaRPr>
          </a:p>
        </p:txBody>
      </p:sp>
      <p:grpSp>
        <p:nvGrpSpPr>
          <p:cNvPr id="21" name="그룹 55"/>
          <p:cNvGrpSpPr/>
          <p:nvPr/>
        </p:nvGrpSpPr>
        <p:grpSpPr>
          <a:xfrm>
            <a:off x="5506690" y="3428803"/>
            <a:ext cx="2379092" cy="2016422"/>
            <a:chOff x="5506690" y="4004867"/>
            <a:chExt cx="2379092" cy="2016422"/>
          </a:xfrm>
        </p:grpSpPr>
        <p:pic>
          <p:nvPicPr>
            <p:cNvPr id="22" name="Picture 2" descr="http://m.eet.com/media/1041402/DC1491_UTH_2_PG_32.gif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6690" y="4457035"/>
              <a:ext cx="2379092" cy="15642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5859471" y="4004867"/>
              <a:ext cx="1673536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 latinLnBrk="1"/>
              <a:r>
                <a:rPr lang="en-US" altLang="ko-KR" sz="2000" dirty="0">
                  <a:solidFill>
                    <a:prstClr val="black"/>
                  </a:solidFill>
                  <a:latin typeface="Calibri"/>
                  <a:ea typeface="나눔고딕"/>
                </a:rPr>
                <a:t>Main Memory</a:t>
              </a:r>
              <a:endParaRPr lang="ko-KR" altLang="en-US" sz="2000" dirty="0">
                <a:solidFill>
                  <a:prstClr val="black"/>
                </a:solidFill>
                <a:latin typeface="Calibri"/>
                <a:ea typeface="나눔고딕"/>
              </a:endParaRPr>
            </a:p>
          </p:txBody>
        </p:sp>
      </p:grpSp>
      <p:sp>
        <p:nvSpPr>
          <p:cNvPr id="24" name="직사각형 53"/>
          <p:cNvSpPr/>
          <p:nvPr/>
        </p:nvSpPr>
        <p:spPr>
          <a:xfrm>
            <a:off x="6004472" y="4265934"/>
            <a:ext cx="1383416" cy="291591"/>
          </a:xfrm>
          <a:prstGeom prst="rect">
            <a:avLst/>
          </a:prstGeom>
          <a:gradFill rotWithShape="1">
            <a:gsLst>
              <a:gs pos="0">
                <a:srgbClr val="5DA5DA">
                  <a:tint val="50000"/>
                  <a:satMod val="300000"/>
                </a:srgbClr>
              </a:gs>
              <a:gs pos="35000">
                <a:srgbClr val="5DA5DA">
                  <a:tint val="37000"/>
                  <a:satMod val="300000"/>
                </a:srgbClr>
              </a:gs>
              <a:gs pos="100000">
                <a:srgbClr val="5DA5DA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5DA5DA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lIns="46800" rIns="46800" rtlCol="0" anchor="ctr"/>
          <a:lstStyle/>
          <a:p>
            <a:pPr algn="ctr" latinLnBrk="1">
              <a:defRPr/>
            </a:pPr>
            <a:r>
              <a:rPr lang="en-US" altLang="ko-KR" kern="0" dirty="0" err="1">
                <a:solidFill>
                  <a:prstClr val="black"/>
                </a:solidFill>
                <a:latin typeface="Calibri"/>
                <a:ea typeface="나눔고딕"/>
              </a:rPr>
              <a:t>w.next_rank</a:t>
            </a:r>
            <a:endParaRPr lang="ko-KR" altLang="en-US" kern="0" dirty="0">
              <a:solidFill>
                <a:prstClr val="black"/>
              </a:solidFill>
              <a:latin typeface="Calibri"/>
              <a:ea typeface="나눔고딕"/>
            </a:endParaRPr>
          </a:p>
        </p:txBody>
      </p:sp>
      <p:sp>
        <p:nvSpPr>
          <p:cNvPr id="25" name="직사각형 67"/>
          <p:cNvSpPr/>
          <p:nvPr/>
        </p:nvSpPr>
        <p:spPr>
          <a:xfrm>
            <a:off x="6004471" y="4265934"/>
            <a:ext cx="1383417" cy="291591"/>
          </a:xfrm>
          <a:prstGeom prst="rect">
            <a:avLst/>
          </a:prstGeom>
          <a:gradFill rotWithShape="1">
            <a:gsLst>
              <a:gs pos="0">
                <a:srgbClr val="FAA43A">
                  <a:tint val="50000"/>
                  <a:satMod val="300000"/>
                </a:srgbClr>
              </a:gs>
              <a:gs pos="35000">
                <a:srgbClr val="FAA43A">
                  <a:tint val="37000"/>
                  <a:satMod val="300000"/>
                </a:srgbClr>
              </a:gs>
              <a:gs pos="100000">
                <a:srgbClr val="FAA43A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AA43A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lIns="46800" rIns="46800" rtlCol="0" anchor="ctr"/>
          <a:lstStyle/>
          <a:p>
            <a:pPr algn="ctr" latinLnBrk="1">
              <a:defRPr/>
            </a:pPr>
            <a:r>
              <a:rPr lang="en-US" altLang="ko-KR" kern="0" dirty="0" err="1">
                <a:solidFill>
                  <a:prstClr val="black"/>
                </a:solidFill>
                <a:latin typeface="Calibri"/>
                <a:ea typeface="나눔고딕"/>
              </a:rPr>
              <a:t>w.next_rank</a:t>
            </a:r>
            <a:endParaRPr lang="ko-KR" altLang="en-US" kern="0" dirty="0">
              <a:solidFill>
                <a:prstClr val="black"/>
              </a:solidFill>
              <a:latin typeface="Calibri"/>
              <a:ea typeface="나눔고딕"/>
            </a:endParaRPr>
          </a:p>
        </p:txBody>
      </p:sp>
      <p:sp>
        <p:nvSpPr>
          <p:cNvPr id="26" name="직사각형 4"/>
          <p:cNvSpPr/>
          <p:nvPr/>
        </p:nvSpPr>
        <p:spPr>
          <a:xfrm>
            <a:off x="1331640" y="2321188"/>
            <a:ext cx="2926595" cy="395409"/>
          </a:xfrm>
          <a:prstGeom prst="rect">
            <a:avLst/>
          </a:prstGeom>
          <a:gradFill rotWithShape="1">
            <a:gsLst>
              <a:gs pos="0">
                <a:srgbClr val="5DA5DA">
                  <a:tint val="50000"/>
                  <a:satMod val="300000"/>
                </a:srgbClr>
              </a:gs>
              <a:gs pos="35000">
                <a:srgbClr val="5DA5DA">
                  <a:tint val="37000"/>
                  <a:satMod val="300000"/>
                </a:srgbClr>
              </a:gs>
              <a:gs pos="100000">
                <a:srgbClr val="5DA5DA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5DA5DA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 latinLnBrk="1">
              <a:defRPr/>
            </a:pPr>
            <a:endParaRPr lang="ko-KR" altLang="en-US" kern="0">
              <a:solidFill>
                <a:prstClr val="black"/>
              </a:solidFill>
              <a:latin typeface="Calibri"/>
              <a:ea typeface="나눔고딕"/>
            </a:endParaRPr>
          </a:p>
        </p:txBody>
      </p:sp>
      <p:sp>
        <p:nvSpPr>
          <p:cNvPr id="27" name="내용 개체 틀 4"/>
          <p:cNvSpPr txBox="1">
            <a:spLocks/>
          </p:cNvSpPr>
          <p:nvPr/>
        </p:nvSpPr>
        <p:spPr>
          <a:xfrm>
            <a:off x="810380" y="1052736"/>
            <a:ext cx="7578044" cy="2529923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>
            <a:lvl1pPr marL="342900" indent="-342900" algn="l" defTabSz="914400" rtl="0" eaLnBrk="1" latinLnBrk="1" hangingPunct="1">
              <a:spcBef>
                <a:spcPts val="5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ts val="5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ts val="5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ts val="5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altLang="ko-KR" sz="2400" b="1" dirty="0">
                <a:solidFill>
                  <a:prstClr val="black"/>
                </a:solidFill>
                <a:latin typeface="Calibri"/>
                <a:ea typeface="나눔고딕"/>
              </a:rPr>
              <a:t>for</a:t>
            </a:r>
            <a:r>
              <a:rPr lang="en-US" altLang="ko-KR" sz="2400" dirty="0">
                <a:solidFill>
                  <a:prstClr val="black"/>
                </a:solidFill>
                <a:latin typeface="Calibri"/>
                <a:ea typeface="나눔고딕"/>
              </a:rPr>
              <a:t> (v: </a:t>
            </a:r>
            <a:r>
              <a:rPr lang="en-US" altLang="ko-KR" sz="2400" dirty="0" err="1">
                <a:solidFill>
                  <a:prstClr val="black"/>
                </a:solidFill>
                <a:latin typeface="Calibri"/>
                <a:ea typeface="나눔고딕"/>
              </a:rPr>
              <a:t>graph.vertices</a:t>
            </a:r>
            <a:r>
              <a:rPr lang="en-US" altLang="ko-KR" sz="2400" dirty="0">
                <a:solidFill>
                  <a:prstClr val="black"/>
                </a:solidFill>
                <a:latin typeface="Calibri"/>
                <a:ea typeface="나눔고딕"/>
              </a:rPr>
              <a:t>) {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altLang="ko-KR" sz="2400" dirty="0">
                <a:solidFill>
                  <a:prstClr val="black"/>
                </a:solidFill>
                <a:latin typeface="Calibri"/>
                <a:ea typeface="나눔고딕"/>
              </a:rPr>
              <a:t>    value = weight * </a:t>
            </a:r>
            <a:r>
              <a:rPr lang="en-US" altLang="ko-KR" sz="2400" dirty="0" err="1">
                <a:solidFill>
                  <a:prstClr val="black"/>
                </a:solidFill>
                <a:latin typeface="Calibri"/>
                <a:ea typeface="나눔고딕"/>
              </a:rPr>
              <a:t>v.rank</a:t>
            </a:r>
            <a:r>
              <a:rPr lang="en-US" altLang="ko-KR" sz="2400" dirty="0">
                <a:solidFill>
                  <a:prstClr val="black"/>
                </a:solidFill>
                <a:latin typeface="Calibri"/>
                <a:ea typeface="나눔고딕"/>
              </a:rPr>
              <a:t>;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altLang="ko-KR" sz="2400" b="1" dirty="0">
                <a:solidFill>
                  <a:prstClr val="black"/>
                </a:solidFill>
                <a:latin typeface="Calibri"/>
                <a:ea typeface="나눔고딕"/>
              </a:rPr>
              <a:t>    for</a:t>
            </a:r>
            <a:r>
              <a:rPr lang="en-US" altLang="ko-KR" sz="2400" dirty="0">
                <a:solidFill>
                  <a:prstClr val="black"/>
                </a:solidFill>
                <a:latin typeface="Calibri"/>
                <a:ea typeface="나눔고딕"/>
              </a:rPr>
              <a:t> (w: </a:t>
            </a:r>
            <a:r>
              <a:rPr lang="en-US" altLang="ko-KR" sz="2400" dirty="0" err="1">
                <a:solidFill>
                  <a:prstClr val="black"/>
                </a:solidFill>
                <a:latin typeface="Calibri"/>
                <a:ea typeface="나눔고딕"/>
              </a:rPr>
              <a:t>v.successors</a:t>
            </a:r>
            <a:r>
              <a:rPr lang="en-US" altLang="ko-KR" sz="2400" dirty="0">
                <a:solidFill>
                  <a:prstClr val="black"/>
                </a:solidFill>
                <a:latin typeface="Calibri"/>
                <a:ea typeface="나눔고딕"/>
              </a:rPr>
              <a:t>) {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altLang="ko-KR" sz="2400" dirty="0">
                <a:solidFill>
                  <a:prstClr val="black"/>
                </a:solidFill>
                <a:latin typeface="Calibri"/>
                <a:ea typeface="나눔고딕"/>
              </a:rPr>
              <a:t>        </a:t>
            </a:r>
            <a:r>
              <a:rPr lang="en-US" altLang="ko-KR" sz="2400" dirty="0" err="1">
                <a:solidFill>
                  <a:prstClr val="black"/>
                </a:solidFill>
                <a:latin typeface="Calibri"/>
                <a:ea typeface="나눔고딕"/>
              </a:rPr>
              <a:t>w.next_rank</a:t>
            </a:r>
            <a:r>
              <a:rPr lang="en-US" altLang="ko-KR" sz="2400" dirty="0">
                <a:solidFill>
                  <a:prstClr val="black"/>
                </a:solidFill>
                <a:latin typeface="Calibri"/>
                <a:ea typeface="나눔고딕"/>
              </a:rPr>
              <a:t> += value;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altLang="ko-KR" sz="2400" dirty="0">
                <a:solidFill>
                  <a:prstClr val="black"/>
                </a:solidFill>
                <a:latin typeface="Calibri"/>
                <a:ea typeface="나눔고딕"/>
              </a:rPr>
              <a:t>    }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altLang="ko-KR" sz="2400" dirty="0">
                <a:solidFill>
                  <a:prstClr val="black"/>
                </a:solidFill>
                <a:latin typeface="Calibri"/>
                <a:ea typeface="나눔고딕"/>
              </a:rPr>
              <a:t>}</a:t>
            </a:r>
          </a:p>
        </p:txBody>
      </p:sp>
      <p:grpSp>
        <p:nvGrpSpPr>
          <p:cNvPr id="28" name="그룹 38"/>
          <p:cNvGrpSpPr/>
          <p:nvPr/>
        </p:nvGrpSpPr>
        <p:grpSpPr>
          <a:xfrm>
            <a:off x="1344376" y="3447126"/>
            <a:ext cx="2158320" cy="2358138"/>
            <a:chOff x="3611086" y="1847573"/>
            <a:chExt cx="1825010" cy="1993970"/>
          </a:xfrm>
        </p:grpSpPr>
        <p:pic>
          <p:nvPicPr>
            <p:cNvPr id="29" name="Picture 6" descr="http://www.digicortex.net/sites/default/files/styles/medium/public/field/image/IvyTownCore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3709662" y="2115109"/>
              <a:ext cx="1627858" cy="18250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TextBox 29"/>
            <p:cNvSpPr txBox="1"/>
            <p:nvPr/>
          </p:nvSpPr>
          <p:spPr>
            <a:xfrm>
              <a:off x="3788367" y="1847573"/>
              <a:ext cx="1470447" cy="33832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 latinLnBrk="1"/>
              <a:r>
                <a:rPr lang="en-US" altLang="ko-KR" sz="2000" dirty="0">
                  <a:solidFill>
                    <a:prstClr val="black"/>
                  </a:solidFill>
                  <a:latin typeface="Calibri"/>
                  <a:ea typeface="나눔고딕"/>
                </a:rPr>
                <a:t>Host Processor</a:t>
              </a:r>
              <a:endParaRPr lang="ko-KR" altLang="en-US" sz="2000" dirty="0">
                <a:solidFill>
                  <a:prstClr val="black"/>
                </a:solidFill>
                <a:latin typeface="Calibri"/>
                <a:ea typeface="나눔고딕"/>
              </a:endParaRPr>
            </a:p>
          </p:txBody>
        </p:sp>
      </p:grpSp>
      <p:sp>
        <p:nvSpPr>
          <p:cNvPr id="31" name="직사각형 56"/>
          <p:cNvSpPr/>
          <p:nvPr/>
        </p:nvSpPr>
        <p:spPr>
          <a:xfrm>
            <a:off x="1735488" y="4265934"/>
            <a:ext cx="1376095" cy="291591"/>
          </a:xfrm>
          <a:prstGeom prst="rect">
            <a:avLst/>
          </a:prstGeom>
          <a:gradFill rotWithShape="1">
            <a:gsLst>
              <a:gs pos="0">
                <a:srgbClr val="5DA5DA">
                  <a:tint val="50000"/>
                  <a:satMod val="300000"/>
                </a:srgbClr>
              </a:gs>
              <a:gs pos="35000">
                <a:srgbClr val="5DA5DA">
                  <a:tint val="37000"/>
                  <a:satMod val="300000"/>
                </a:srgbClr>
              </a:gs>
              <a:gs pos="100000">
                <a:srgbClr val="5DA5DA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5DA5DA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lIns="46800" rIns="46800" rtlCol="0" anchor="ctr"/>
          <a:lstStyle/>
          <a:p>
            <a:pPr algn="ctr" latinLnBrk="1">
              <a:defRPr/>
            </a:pPr>
            <a:r>
              <a:rPr lang="en-US" altLang="ko-KR" kern="0" dirty="0" err="1">
                <a:solidFill>
                  <a:prstClr val="black"/>
                </a:solidFill>
                <a:latin typeface="Calibri"/>
                <a:ea typeface="나눔고딕"/>
              </a:rPr>
              <a:t>w.next_rank</a:t>
            </a:r>
            <a:endParaRPr lang="ko-KR" altLang="en-US" kern="0" dirty="0">
              <a:solidFill>
                <a:prstClr val="black"/>
              </a:solidFill>
              <a:latin typeface="Calibri"/>
              <a:ea typeface="나눔고딕"/>
            </a:endParaRPr>
          </a:p>
        </p:txBody>
      </p:sp>
      <p:cxnSp>
        <p:nvCxnSpPr>
          <p:cNvPr id="32" name="직선 화살표 연결선 58"/>
          <p:cNvCxnSpPr>
            <a:stCxn id="24" idx="1"/>
            <a:endCxn id="31" idx="3"/>
          </p:cNvCxnSpPr>
          <p:nvPr/>
        </p:nvCxnSpPr>
        <p:spPr>
          <a:xfrm flipH="1">
            <a:off x="3111583" y="4411730"/>
            <a:ext cx="2892889" cy="0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  <a:tailEnd type="triangle"/>
          </a:ln>
          <a:effectLst/>
        </p:spPr>
      </p:cxnSp>
      <p:cxnSp>
        <p:nvCxnSpPr>
          <p:cNvPr id="33" name="직선 화살표 연결선 62"/>
          <p:cNvCxnSpPr>
            <a:stCxn id="31" idx="3"/>
            <a:endCxn id="24" idx="1"/>
          </p:cNvCxnSpPr>
          <p:nvPr/>
        </p:nvCxnSpPr>
        <p:spPr>
          <a:xfrm>
            <a:off x="3111583" y="4411730"/>
            <a:ext cx="2892889" cy="0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  <a:tailEnd type="triangle"/>
          </a:ln>
          <a:effectLst/>
        </p:spPr>
      </p:cxnSp>
      <p:sp>
        <p:nvSpPr>
          <p:cNvPr id="34" name="직사각형 66"/>
          <p:cNvSpPr/>
          <p:nvPr/>
        </p:nvSpPr>
        <p:spPr>
          <a:xfrm>
            <a:off x="1735487" y="4265934"/>
            <a:ext cx="1376096" cy="291591"/>
          </a:xfrm>
          <a:prstGeom prst="rect">
            <a:avLst/>
          </a:prstGeom>
          <a:gradFill rotWithShape="1">
            <a:gsLst>
              <a:gs pos="0">
                <a:srgbClr val="FAA43A">
                  <a:tint val="50000"/>
                  <a:satMod val="300000"/>
                </a:srgbClr>
              </a:gs>
              <a:gs pos="35000">
                <a:srgbClr val="FAA43A">
                  <a:tint val="37000"/>
                  <a:satMod val="300000"/>
                </a:srgbClr>
              </a:gs>
              <a:gs pos="100000">
                <a:srgbClr val="FAA43A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AA43A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lIns="46800" rIns="46800" rtlCol="0" anchor="ctr"/>
          <a:lstStyle/>
          <a:p>
            <a:pPr algn="ctr" latinLnBrk="1">
              <a:defRPr/>
            </a:pPr>
            <a:r>
              <a:rPr lang="en-US" altLang="ko-KR" kern="0" dirty="0" err="1">
                <a:solidFill>
                  <a:prstClr val="black"/>
                </a:solidFill>
                <a:latin typeface="Calibri"/>
                <a:ea typeface="나눔고딕"/>
              </a:rPr>
              <a:t>w.next_rank</a:t>
            </a:r>
            <a:endParaRPr lang="ko-KR" altLang="en-US" kern="0" dirty="0">
              <a:solidFill>
                <a:prstClr val="black"/>
              </a:solidFill>
              <a:latin typeface="Calibri"/>
              <a:ea typeface="나눔고딕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761316" y="4488741"/>
            <a:ext cx="1486754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latinLnBrk="1"/>
            <a:r>
              <a:rPr lang="en-US" altLang="ko-KR" sz="2000" dirty="0">
                <a:solidFill>
                  <a:prstClr val="black"/>
                </a:solidFill>
                <a:latin typeface="Calibri"/>
                <a:ea typeface="나눔고딕"/>
              </a:rPr>
              <a:t>64 bytes </a:t>
            </a:r>
            <a:r>
              <a:rPr lang="en-US" altLang="ko-KR" sz="2000" b="1" dirty="0">
                <a:solidFill>
                  <a:prstClr val="black"/>
                </a:solidFill>
                <a:latin typeface="Calibri"/>
                <a:ea typeface="나눔고딕"/>
              </a:rPr>
              <a:t>in</a:t>
            </a:r>
          </a:p>
          <a:p>
            <a:pPr algn="ctr" latinLnBrk="1"/>
            <a:r>
              <a:rPr lang="en-US" altLang="ko-KR" sz="2000" dirty="0">
                <a:solidFill>
                  <a:prstClr val="black"/>
                </a:solidFill>
                <a:latin typeface="Calibri"/>
                <a:ea typeface="나눔고딕"/>
              </a:rPr>
              <a:t>64 bytes </a:t>
            </a:r>
            <a:r>
              <a:rPr lang="en-US" altLang="ko-KR" sz="2000" b="1" dirty="0">
                <a:solidFill>
                  <a:prstClr val="black"/>
                </a:solidFill>
                <a:latin typeface="Calibri"/>
                <a:ea typeface="나눔고딕"/>
              </a:rPr>
              <a:t>out</a:t>
            </a:r>
            <a:endParaRPr lang="ko-KR" altLang="en-US" sz="2000" b="1" dirty="0">
              <a:solidFill>
                <a:prstClr val="black"/>
              </a:solidFill>
              <a:latin typeface="Calibri"/>
              <a:ea typeface="나눔고딕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087685" y="5909210"/>
            <a:ext cx="29686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latinLnBrk="1"/>
            <a:r>
              <a:rPr lang="en-US" altLang="ko-KR" sz="2000" b="1" dirty="0">
                <a:solidFill>
                  <a:prstClr val="black"/>
                </a:solidFill>
                <a:latin typeface="Calibri"/>
                <a:ea typeface="나눔고딕"/>
              </a:rPr>
              <a:t>Conventional Architecture</a:t>
            </a:r>
            <a:endParaRPr lang="ko-KR" altLang="en-US" sz="2000" b="1" dirty="0">
              <a:solidFill>
                <a:prstClr val="black"/>
              </a:solidFill>
              <a:latin typeface="Calibri"/>
              <a:ea typeface="나눔고딕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33615" y="1038924"/>
            <a:ext cx="44548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PageRank algorithm</a:t>
            </a:r>
            <a:r>
              <a:rPr lang="en-US" dirty="0"/>
              <a:t> (Page et al. 1999)</a:t>
            </a:r>
          </a:p>
        </p:txBody>
      </p:sp>
    </p:spTree>
    <p:extLst>
      <p:ext uri="{BB962C8B-B14F-4D97-AF65-F5344CB8AC3E}">
        <p14:creationId xmlns:p14="http://schemas.microsoft.com/office/powerpoint/2010/main" val="42921424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00"/>
                            </p:stCondLst>
                            <p:childTnLst>
                              <p:par>
                                <p:cTn id="18" presetID="2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"/>
                            </p:stCondLst>
                            <p:childTnLst>
                              <p:par>
                                <p:cTn id="2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"/>
                            </p:stCondLst>
                            <p:childTnLst>
                              <p:par>
                                <p:cTn id="39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00"/>
                            </p:stCondLst>
                            <p:childTnLst>
                              <p:par>
                                <p:cTn id="4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31" grpId="0" animBg="1"/>
      <p:bldP spid="31" grpId="1" animBg="1"/>
      <p:bldP spid="34" grpId="0" animBg="1"/>
      <p:bldP spid="34" grpId="1" animBg="1"/>
      <p:bldP spid="35" grpId="0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sz="3600" dirty="0"/>
              <a:t>Simple PIM Operations as ISA Extensions (II)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>
                <a:solidFill>
                  <a:srgbClr val="000000"/>
                </a:solidFill>
              </a:rPr>
              <a:pPr/>
              <a:t>106</a:t>
            </a:fld>
            <a:endParaRPr lang="en-US" altLang="en-US">
              <a:solidFill>
                <a:srgbClr val="000000"/>
              </a:solidFill>
            </a:endParaRPr>
          </a:p>
        </p:txBody>
      </p:sp>
      <p:grpSp>
        <p:nvGrpSpPr>
          <p:cNvPr id="21" name="그룹 20"/>
          <p:cNvGrpSpPr/>
          <p:nvPr/>
        </p:nvGrpSpPr>
        <p:grpSpPr>
          <a:xfrm>
            <a:off x="5506690" y="3428803"/>
            <a:ext cx="2379092" cy="2016422"/>
            <a:chOff x="5506690" y="4004867"/>
            <a:chExt cx="2379092" cy="2016422"/>
          </a:xfrm>
        </p:grpSpPr>
        <p:pic>
          <p:nvPicPr>
            <p:cNvPr id="22" name="Picture 2" descr="http://m.eet.com/media/1041402/DC1491_UTH_2_PG_32.gif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6690" y="4457035"/>
              <a:ext cx="2379092" cy="15642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5859471" y="4004867"/>
              <a:ext cx="1673536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 latinLnBrk="1"/>
              <a:r>
                <a:rPr lang="en-US" altLang="ko-KR" sz="2000" dirty="0">
                  <a:solidFill>
                    <a:prstClr val="black"/>
                  </a:solidFill>
                  <a:latin typeface="Calibri"/>
                  <a:ea typeface="나눔고딕"/>
                </a:rPr>
                <a:t>Main Memory</a:t>
              </a:r>
              <a:endParaRPr lang="ko-KR" altLang="en-US" sz="2000" dirty="0">
                <a:solidFill>
                  <a:prstClr val="black"/>
                </a:solidFill>
                <a:latin typeface="Calibri"/>
                <a:ea typeface="나눔고딕"/>
              </a:endParaRPr>
            </a:p>
          </p:txBody>
        </p:sp>
      </p:grpSp>
      <p:sp>
        <p:nvSpPr>
          <p:cNvPr id="24" name="직사각형 23"/>
          <p:cNvSpPr/>
          <p:nvPr/>
        </p:nvSpPr>
        <p:spPr>
          <a:xfrm>
            <a:off x="6004472" y="4265934"/>
            <a:ext cx="1383416" cy="291591"/>
          </a:xfrm>
          <a:prstGeom prst="rect">
            <a:avLst/>
          </a:prstGeom>
          <a:gradFill rotWithShape="1">
            <a:gsLst>
              <a:gs pos="0">
                <a:srgbClr val="5DA5DA">
                  <a:tint val="50000"/>
                  <a:satMod val="300000"/>
                </a:srgbClr>
              </a:gs>
              <a:gs pos="35000">
                <a:srgbClr val="5DA5DA">
                  <a:tint val="37000"/>
                  <a:satMod val="300000"/>
                </a:srgbClr>
              </a:gs>
              <a:gs pos="100000">
                <a:srgbClr val="5DA5DA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5DA5DA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lIns="46800" rIns="46800" rtlCol="0" anchor="ctr"/>
          <a:lstStyle/>
          <a:p>
            <a:pPr algn="ctr" latinLnBrk="1">
              <a:defRPr/>
            </a:pPr>
            <a:r>
              <a:rPr lang="en-US" altLang="ko-KR" kern="0" dirty="0" err="1">
                <a:solidFill>
                  <a:prstClr val="black"/>
                </a:solidFill>
                <a:latin typeface="Calibri"/>
                <a:ea typeface="나눔고딕"/>
              </a:rPr>
              <a:t>w.next_rank</a:t>
            </a:r>
            <a:endParaRPr lang="ko-KR" altLang="en-US" kern="0" dirty="0">
              <a:solidFill>
                <a:prstClr val="black"/>
              </a:solidFill>
              <a:latin typeface="Calibri"/>
              <a:ea typeface="나눔고딕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6004471" y="4265934"/>
            <a:ext cx="1383417" cy="291591"/>
          </a:xfrm>
          <a:prstGeom prst="rect">
            <a:avLst/>
          </a:prstGeom>
          <a:gradFill rotWithShape="1">
            <a:gsLst>
              <a:gs pos="0">
                <a:srgbClr val="FAA43A">
                  <a:tint val="50000"/>
                  <a:satMod val="300000"/>
                </a:srgbClr>
              </a:gs>
              <a:gs pos="35000">
                <a:srgbClr val="FAA43A">
                  <a:tint val="37000"/>
                  <a:satMod val="300000"/>
                </a:srgbClr>
              </a:gs>
              <a:gs pos="100000">
                <a:srgbClr val="FAA43A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AA43A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lIns="46800" rIns="46800" rtlCol="0" anchor="ctr"/>
          <a:lstStyle/>
          <a:p>
            <a:pPr algn="ctr" latinLnBrk="1">
              <a:defRPr/>
            </a:pPr>
            <a:r>
              <a:rPr lang="en-US" altLang="ko-KR" kern="0" dirty="0" err="1">
                <a:solidFill>
                  <a:prstClr val="black"/>
                </a:solidFill>
                <a:latin typeface="Calibri"/>
                <a:ea typeface="나눔고딕"/>
              </a:rPr>
              <a:t>w.next_rank</a:t>
            </a:r>
            <a:endParaRPr lang="ko-KR" altLang="en-US" kern="0" dirty="0">
              <a:solidFill>
                <a:prstClr val="black"/>
              </a:solidFill>
              <a:latin typeface="Calibri"/>
              <a:ea typeface="나눔고딕"/>
            </a:endParaRPr>
          </a:p>
        </p:txBody>
      </p:sp>
      <p:grpSp>
        <p:nvGrpSpPr>
          <p:cNvPr id="26" name="그룹 25"/>
          <p:cNvGrpSpPr/>
          <p:nvPr/>
        </p:nvGrpSpPr>
        <p:grpSpPr>
          <a:xfrm>
            <a:off x="1344376" y="3447126"/>
            <a:ext cx="2158320" cy="2358138"/>
            <a:chOff x="3611086" y="1847573"/>
            <a:chExt cx="1825010" cy="1993970"/>
          </a:xfrm>
        </p:grpSpPr>
        <p:pic>
          <p:nvPicPr>
            <p:cNvPr id="27" name="Picture 6" descr="http://www.digicortex.net/sites/default/files/styles/medium/public/field/image/IvyTownCore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3709662" y="2115109"/>
              <a:ext cx="1627858" cy="18250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TextBox 27"/>
            <p:cNvSpPr txBox="1"/>
            <p:nvPr/>
          </p:nvSpPr>
          <p:spPr>
            <a:xfrm>
              <a:off x="3788367" y="1847573"/>
              <a:ext cx="1470447" cy="33832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 latinLnBrk="1"/>
              <a:r>
                <a:rPr lang="en-US" altLang="ko-KR" sz="2000" dirty="0">
                  <a:solidFill>
                    <a:prstClr val="black"/>
                  </a:solidFill>
                  <a:latin typeface="Calibri"/>
                  <a:ea typeface="나눔고딕"/>
                </a:rPr>
                <a:t>Host Processor</a:t>
              </a:r>
              <a:endParaRPr lang="ko-KR" altLang="en-US" sz="2000" dirty="0">
                <a:solidFill>
                  <a:prstClr val="black"/>
                </a:solidFill>
                <a:latin typeface="Calibri"/>
                <a:ea typeface="나눔고딕"/>
              </a:endParaRPr>
            </a:p>
          </p:txBody>
        </p:sp>
      </p:grpSp>
      <p:sp>
        <p:nvSpPr>
          <p:cNvPr id="29" name="직사각형 28"/>
          <p:cNvSpPr/>
          <p:nvPr/>
        </p:nvSpPr>
        <p:spPr>
          <a:xfrm>
            <a:off x="2051721" y="4265934"/>
            <a:ext cx="743628" cy="291591"/>
          </a:xfrm>
          <a:prstGeom prst="rect">
            <a:avLst/>
          </a:prstGeom>
          <a:gradFill rotWithShape="1">
            <a:gsLst>
              <a:gs pos="0">
                <a:srgbClr val="5DA5DA">
                  <a:tint val="50000"/>
                  <a:satMod val="300000"/>
                </a:srgbClr>
              </a:gs>
              <a:gs pos="35000">
                <a:srgbClr val="5DA5DA">
                  <a:tint val="37000"/>
                  <a:satMod val="300000"/>
                </a:srgbClr>
              </a:gs>
              <a:gs pos="100000">
                <a:srgbClr val="5DA5DA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5DA5DA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lIns="46800" rIns="46800" rtlCol="0" anchor="ctr"/>
          <a:lstStyle/>
          <a:p>
            <a:pPr algn="ctr" latinLnBrk="1">
              <a:defRPr/>
            </a:pPr>
            <a:r>
              <a:rPr lang="en-US" altLang="ko-KR" kern="0" dirty="0">
                <a:solidFill>
                  <a:prstClr val="black"/>
                </a:solidFill>
                <a:latin typeface="Calibri"/>
                <a:ea typeface="나눔고딕"/>
              </a:rPr>
              <a:t>value</a:t>
            </a:r>
            <a:endParaRPr lang="ko-KR" altLang="en-US" kern="0" dirty="0">
              <a:solidFill>
                <a:prstClr val="black"/>
              </a:solidFill>
              <a:latin typeface="Calibri"/>
              <a:ea typeface="나눔고딕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826238" y="4488741"/>
            <a:ext cx="1356910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latinLnBrk="1"/>
            <a:r>
              <a:rPr lang="en-US" altLang="ko-KR" sz="2000" dirty="0">
                <a:solidFill>
                  <a:prstClr val="black"/>
                </a:solidFill>
                <a:latin typeface="Calibri"/>
                <a:ea typeface="나눔고딕"/>
              </a:rPr>
              <a:t>8 bytes </a:t>
            </a:r>
            <a:r>
              <a:rPr lang="en-US" altLang="ko-KR" sz="2000" b="1" dirty="0">
                <a:solidFill>
                  <a:prstClr val="black"/>
                </a:solidFill>
                <a:latin typeface="Calibri"/>
                <a:ea typeface="나눔고딕"/>
              </a:rPr>
              <a:t>in</a:t>
            </a:r>
          </a:p>
          <a:p>
            <a:pPr algn="ctr" latinLnBrk="1"/>
            <a:r>
              <a:rPr lang="en-US" altLang="ko-KR" sz="2000" dirty="0">
                <a:solidFill>
                  <a:prstClr val="black"/>
                </a:solidFill>
                <a:latin typeface="Calibri"/>
                <a:ea typeface="나눔고딕"/>
              </a:rPr>
              <a:t>0 bytes </a:t>
            </a:r>
            <a:r>
              <a:rPr lang="en-US" altLang="ko-KR" sz="2000" b="1" dirty="0">
                <a:solidFill>
                  <a:prstClr val="black"/>
                </a:solidFill>
                <a:latin typeface="Calibri"/>
                <a:ea typeface="나눔고딕"/>
              </a:rPr>
              <a:t>out</a:t>
            </a:r>
            <a:endParaRPr lang="ko-KR" altLang="en-US" sz="2000" b="1" dirty="0">
              <a:solidFill>
                <a:prstClr val="black"/>
              </a:solidFill>
              <a:latin typeface="Calibri"/>
              <a:ea typeface="나눔고딕"/>
            </a:endParaRPr>
          </a:p>
        </p:txBody>
      </p:sp>
      <p:cxnSp>
        <p:nvCxnSpPr>
          <p:cNvPr id="31" name="직선 화살표 연결선 30"/>
          <p:cNvCxnSpPr>
            <a:stCxn id="29" idx="3"/>
            <a:endCxn id="24" idx="1"/>
          </p:cNvCxnSpPr>
          <p:nvPr/>
        </p:nvCxnSpPr>
        <p:spPr>
          <a:xfrm>
            <a:off x="2795349" y="4411730"/>
            <a:ext cx="3209123" cy="0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  <a:tailEnd type="triangle"/>
          </a:ln>
          <a:effectLst/>
        </p:spPr>
      </p:cxnSp>
      <p:sp>
        <p:nvSpPr>
          <p:cNvPr id="32" name="TextBox 31"/>
          <p:cNvSpPr txBox="1"/>
          <p:nvPr/>
        </p:nvSpPr>
        <p:spPr>
          <a:xfrm>
            <a:off x="3390659" y="5909210"/>
            <a:ext cx="23626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latinLnBrk="1"/>
            <a:r>
              <a:rPr lang="en-US" altLang="ko-KR" sz="2000" b="1" dirty="0">
                <a:solidFill>
                  <a:prstClr val="black"/>
                </a:solidFill>
                <a:latin typeface="Calibri"/>
                <a:ea typeface="나눔고딕"/>
              </a:rPr>
              <a:t>In-Memory Addition</a:t>
            </a:r>
            <a:endParaRPr lang="ko-KR" altLang="en-US" sz="2000" b="1" dirty="0">
              <a:solidFill>
                <a:prstClr val="black"/>
              </a:solidFill>
              <a:latin typeface="Calibri"/>
              <a:ea typeface="나눔고딕"/>
            </a:endParaRPr>
          </a:p>
        </p:txBody>
      </p:sp>
      <p:sp>
        <p:nvSpPr>
          <p:cNvPr id="33" name="직사각형 42"/>
          <p:cNvSpPr/>
          <p:nvPr/>
        </p:nvSpPr>
        <p:spPr>
          <a:xfrm>
            <a:off x="1331640" y="2322042"/>
            <a:ext cx="4405772" cy="395409"/>
          </a:xfrm>
          <a:prstGeom prst="rect">
            <a:avLst/>
          </a:prstGeom>
          <a:gradFill rotWithShape="1">
            <a:gsLst>
              <a:gs pos="0">
                <a:srgbClr val="FAA43A">
                  <a:tint val="50000"/>
                  <a:satMod val="300000"/>
                </a:srgbClr>
              </a:gs>
              <a:gs pos="35000">
                <a:srgbClr val="FAA43A">
                  <a:tint val="37000"/>
                  <a:satMod val="300000"/>
                </a:srgbClr>
              </a:gs>
              <a:gs pos="100000">
                <a:srgbClr val="FAA43A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AA43A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 latinLnBrk="1">
              <a:defRPr/>
            </a:pPr>
            <a:endParaRPr lang="ko-KR" altLang="en-US" kern="0">
              <a:solidFill>
                <a:prstClr val="black"/>
              </a:solidFill>
              <a:latin typeface="Calibri"/>
              <a:ea typeface="나눔고딕"/>
            </a:endParaRPr>
          </a:p>
        </p:txBody>
      </p:sp>
      <p:sp>
        <p:nvSpPr>
          <p:cNvPr id="34" name="내용 개체 틀 4"/>
          <p:cNvSpPr txBox="1">
            <a:spLocks/>
          </p:cNvSpPr>
          <p:nvPr/>
        </p:nvSpPr>
        <p:spPr>
          <a:xfrm>
            <a:off x="810380" y="1052736"/>
            <a:ext cx="7578044" cy="2529923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>
            <a:lvl1pPr marL="342900" indent="-342900" algn="l" defTabSz="914400" rtl="0" eaLnBrk="1" latinLnBrk="1" hangingPunct="1">
              <a:spcBef>
                <a:spcPts val="5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ts val="5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ts val="5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ts val="5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altLang="ko-KR" sz="2400" b="1" dirty="0">
                <a:solidFill>
                  <a:prstClr val="black"/>
                </a:solidFill>
                <a:latin typeface="Calibri"/>
                <a:ea typeface="나눔고딕"/>
              </a:rPr>
              <a:t>for</a:t>
            </a:r>
            <a:r>
              <a:rPr lang="en-US" altLang="ko-KR" sz="2400" dirty="0">
                <a:solidFill>
                  <a:prstClr val="black"/>
                </a:solidFill>
                <a:latin typeface="Calibri"/>
                <a:ea typeface="나눔고딕"/>
              </a:rPr>
              <a:t> (v: </a:t>
            </a:r>
            <a:r>
              <a:rPr lang="en-US" altLang="ko-KR" sz="2400" dirty="0" err="1">
                <a:solidFill>
                  <a:prstClr val="black"/>
                </a:solidFill>
                <a:latin typeface="Calibri"/>
                <a:ea typeface="나눔고딕"/>
              </a:rPr>
              <a:t>graph.vertices</a:t>
            </a:r>
            <a:r>
              <a:rPr lang="en-US" altLang="ko-KR" sz="2400" dirty="0">
                <a:solidFill>
                  <a:prstClr val="black"/>
                </a:solidFill>
                <a:latin typeface="Calibri"/>
                <a:ea typeface="나눔고딕"/>
              </a:rPr>
              <a:t>) {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altLang="ko-KR" sz="2400" dirty="0">
                <a:solidFill>
                  <a:prstClr val="black"/>
                </a:solidFill>
                <a:latin typeface="Calibri"/>
                <a:ea typeface="나눔고딕"/>
              </a:rPr>
              <a:t>    value = weight * </a:t>
            </a:r>
            <a:r>
              <a:rPr lang="en-US" altLang="ko-KR" sz="2400" dirty="0" err="1">
                <a:solidFill>
                  <a:prstClr val="black"/>
                </a:solidFill>
                <a:latin typeface="Calibri"/>
                <a:ea typeface="나눔고딕"/>
              </a:rPr>
              <a:t>v.rank</a:t>
            </a:r>
            <a:r>
              <a:rPr lang="en-US" altLang="ko-KR" sz="2400" dirty="0">
                <a:solidFill>
                  <a:prstClr val="black"/>
                </a:solidFill>
                <a:latin typeface="Calibri"/>
                <a:ea typeface="나눔고딕"/>
              </a:rPr>
              <a:t>;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altLang="ko-KR" sz="2400" b="1" dirty="0">
                <a:solidFill>
                  <a:prstClr val="black"/>
                </a:solidFill>
                <a:latin typeface="Calibri"/>
                <a:ea typeface="나눔고딕"/>
              </a:rPr>
              <a:t>    for</a:t>
            </a:r>
            <a:r>
              <a:rPr lang="en-US" altLang="ko-KR" sz="2400" dirty="0">
                <a:solidFill>
                  <a:prstClr val="black"/>
                </a:solidFill>
                <a:latin typeface="Calibri"/>
                <a:ea typeface="나눔고딕"/>
              </a:rPr>
              <a:t> (w: </a:t>
            </a:r>
            <a:r>
              <a:rPr lang="en-US" altLang="ko-KR" sz="2400" dirty="0" err="1">
                <a:solidFill>
                  <a:prstClr val="black"/>
                </a:solidFill>
                <a:latin typeface="Calibri"/>
                <a:ea typeface="나눔고딕"/>
              </a:rPr>
              <a:t>v.successors</a:t>
            </a:r>
            <a:r>
              <a:rPr lang="en-US" altLang="ko-KR" sz="2400" dirty="0">
                <a:solidFill>
                  <a:prstClr val="black"/>
                </a:solidFill>
                <a:latin typeface="Calibri"/>
                <a:ea typeface="나눔고딕"/>
              </a:rPr>
              <a:t>) {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altLang="ko-KR" sz="2400" dirty="0">
                <a:solidFill>
                  <a:prstClr val="black"/>
                </a:solidFill>
                <a:latin typeface="Calibri"/>
                <a:ea typeface="나눔고딕"/>
              </a:rPr>
              <a:t>        __</a:t>
            </a:r>
            <a:r>
              <a:rPr lang="en-US" altLang="ko-KR" sz="2400" dirty="0" err="1">
                <a:solidFill>
                  <a:prstClr val="black"/>
                </a:solidFill>
                <a:latin typeface="Calibri"/>
                <a:ea typeface="나눔고딕"/>
              </a:rPr>
              <a:t>pim_add</a:t>
            </a:r>
            <a:r>
              <a:rPr lang="en-US" altLang="ko-KR" sz="2400" dirty="0">
                <a:solidFill>
                  <a:prstClr val="black"/>
                </a:solidFill>
                <a:latin typeface="Calibri"/>
                <a:ea typeface="나눔고딕"/>
              </a:rPr>
              <a:t>(&amp;</a:t>
            </a:r>
            <a:r>
              <a:rPr lang="en-US" altLang="ko-KR" sz="2400" dirty="0" err="1">
                <a:solidFill>
                  <a:prstClr val="black"/>
                </a:solidFill>
                <a:latin typeface="Calibri"/>
                <a:ea typeface="나눔고딕"/>
              </a:rPr>
              <a:t>w.next_rank</a:t>
            </a:r>
            <a:r>
              <a:rPr lang="en-US" altLang="ko-KR" sz="2400" dirty="0">
                <a:solidFill>
                  <a:prstClr val="black"/>
                </a:solidFill>
                <a:latin typeface="Calibri"/>
                <a:ea typeface="나눔고딕"/>
              </a:rPr>
              <a:t>, value);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altLang="ko-KR" sz="2400" dirty="0">
                <a:solidFill>
                  <a:prstClr val="black"/>
                </a:solidFill>
                <a:latin typeface="Calibri"/>
                <a:ea typeface="나눔고딕"/>
              </a:rPr>
              <a:t>    }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altLang="ko-KR" sz="2400" dirty="0">
                <a:solidFill>
                  <a:prstClr val="black"/>
                </a:solidFill>
                <a:latin typeface="Calibri"/>
                <a:ea typeface="나눔고딕"/>
              </a:rPr>
              <a:t>}</a:t>
            </a:r>
          </a:p>
        </p:txBody>
      </p:sp>
      <p:sp>
        <p:nvSpPr>
          <p:cNvPr id="35" name="직사각형 16"/>
          <p:cNvSpPr/>
          <p:nvPr/>
        </p:nvSpPr>
        <p:spPr>
          <a:xfrm>
            <a:off x="6310536" y="1647408"/>
            <a:ext cx="2005880" cy="383032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FAA43A"/>
            </a:solidFill>
            <a:prstDash val="dash"/>
          </a:ln>
          <a:effectLst/>
        </p:spPr>
        <p:txBody>
          <a:bodyPr rtlCol="0" anchor="ctr"/>
          <a:lstStyle/>
          <a:p>
            <a:pPr algn="ctr" latinLnBrk="1">
              <a:defRPr/>
            </a:pPr>
            <a:r>
              <a:rPr lang="en-US" altLang="ko-KR" kern="0" dirty="0" err="1">
                <a:solidFill>
                  <a:prstClr val="black"/>
                </a:solidFill>
                <a:latin typeface="Calibri"/>
                <a:ea typeface="나눔고딕"/>
              </a:rPr>
              <a:t>pim.add</a:t>
            </a:r>
            <a:r>
              <a:rPr lang="en-US" altLang="ko-KR" kern="0" dirty="0">
                <a:solidFill>
                  <a:prstClr val="black"/>
                </a:solidFill>
                <a:latin typeface="Calibri"/>
                <a:ea typeface="나눔고딕"/>
              </a:rPr>
              <a:t> r1, (r2)</a:t>
            </a:r>
            <a:endParaRPr lang="ko-KR" altLang="en-US" kern="0" dirty="0">
              <a:solidFill>
                <a:prstClr val="black"/>
              </a:solidFill>
              <a:latin typeface="Calibri"/>
              <a:ea typeface="나눔고딕"/>
            </a:endParaRPr>
          </a:p>
        </p:txBody>
      </p:sp>
      <p:cxnSp>
        <p:nvCxnSpPr>
          <p:cNvPr id="36" name="구부러진 연결선 17"/>
          <p:cNvCxnSpPr>
            <a:stCxn id="33" idx="3"/>
            <a:endCxn id="35" idx="1"/>
          </p:cNvCxnSpPr>
          <p:nvPr/>
        </p:nvCxnSpPr>
        <p:spPr>
          <a:xfrm flipV="1">
            <a:off x="5737412" y="1838924"/>
            <a:ext cx="573124" cy="680823"/>
          </a:xfrm>
          <a:prstGeom prst="curvedConnector3">
            <a:avLst>
              <a:gd name="adj1" fmla="val 50000"/>
            </a:avLst>
          </a:prstGeom>
          <a:noFill/>
          <a:ln w="9525" cap="flat" cmpd="sng" algn="ctr">
            <a:solidFill>
              <a:srgbClr val="FAA43A">
                <a:shade val="95000"/>
                <a:satMod val="105000"/>
              </a:srgbClr>
            </a:solidFill>
            <a:prstDash val="solid"/>
            <a:tailEnd type="triangle"/>
          </a:ln>
          <a:effectLst/>
        </p:spPr>
      </p:cxnSp>
      <p:sp>
        <p:nvSpPr>
          <p:cNvPr id="20" name="TextBox 19"/>
          <p:cNvSpPr txBox="1"/>
          <p:nvPr/>
        </p:nvSpPr>
        <p:spPr>
          <a:xfrm>
            <a:off x="3933615" y="1038924"/>
            <a:ext cx="44548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PageRank algorithm</a:t>
            </a:r>
            <a:r>
              <a:rPr lang="en-US" dirty="0"/>
              <a:t> (Page et al. 1999)</a:t>
            </a:r>
          </a:p>
        </p:txBody>
      </p:sp>
    </p:spTree>
    <p:extLst>
      <p:ext uri="{BB962C8B-B14F-4D97-AF65-F5344CB8AC3E}">
        <p14:creationId xmlns:p14="http://schemas.microsoft.com/office/powerpoint/2010/main" val="32720803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"/>
                            </p:stCondLst>
                            <p:childTnLst>
                              <p:par>
                                <p:cTn id="27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"/>
                            </p:stCondLst>
                            <p:childTnLst>
                              <p:par>
                                <p:cTn id="3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9" grpId="0" animBg="1"/>
      <p:bldP spid="29" grpId="1" animBg="1"/>
      <p:bldP spid="30" grpId="0"/>
      <p:bldP spid="35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PEI: Benchmarks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08720"/>
            <a:ext cx="8915400" cy="5339680"/>
          </a:xfrm>
        </p:spPr>
        <p:txBody>
          <a:bodyPr/>
          <a:lstStyle/>
          <a:p>
            <a:r>
              <a:rPr lang="en-US" sz="2200" dirty="0">
                <a:solidFill>
                  <a:srgbClr val="0000FF"/>
                </a:solidFill>
              </a:rPr>
              <a:t>Graph processing</a:t>
            </a:r>
          </a:p>
          <a:p>
            <a:pPr lvl="1"/>
            <a:r>
              <a:rPr lang="en-US" altLang="ko-KR" sz="1600" dirty="0">
                <a:solidFill>
                  <a:schemeClr val="accent4"/>
                </a:solidFill>
              </a:rPr>
              <a:t>Average Teenage Follower (AT)</a:t>
            </a:r>
          </a:p>
          <a:p>
            <a:pPr lvl="1"/>
            <a:r>
              <a:rPr lang="en-US" altLang="ko-KR" sz="1600" dirty="0">
                <a:solidFill>
                  <a:schemeClr val="accent4"/>
                </a:solidFill>
              </a:rPr>
              <a:t>Breadth-First Search (BFS)</a:t>
            </a:r>
          </a:p>
          <a:p>
            <a:pPr lvl="1"/>
            <a:r>
              <a:rPr lang="en-US" altLang="ko-KR" sz="1600" dirty="0">
                <a:solidFill>
                  <a:schemeClr val="accent4"/>
                </a:solidFill>
              </a:rPr>
              <a:t>PageRank (PR)</a:t>
            </a:r>
          </a:p>
          <a:p>
            <a:pPr lvl="1"/>
            <a:r>
              <a:rPr lang="en-US" altLang="ko-KR" sz="1600" dirty="0">
                <a:solidFill>
                  <a:schemeClr val="accent4"/>
                </a:solidFill>
              </a:rPr>
              <a:t>Single-Source Shortest Path (SP)</a:t>
            </a:r>
          </a:p>
          <a:p>
            <a:pPr lvl="1"/>
            <a:r>
              <a:rPr lang="en-US" altLang="ko-KR" sz="1600" dirty="0">
                <a:solidFill>
                  <a:schemeClr val="accent4"/>
                </a:solidFill>
              </a:rPr>
              <a:t>Weakly Connected Components (WCC)</a:t>
            </a:r>
          </a:p>
          <a:p>
            <a:pPr lvl="1"/>
            <a:endParaRPr lang="en-US" altLang="ko-KR" sz="1600" dirty="0">
              <a:solidFill>
                <a:schemeClr val="accent4"/>
              </a:solidFill>
            </a:endParaRPr>
          </a:p>
          <a:p>
            <a:r>
              <a:rPr lang="en-US" altLang="ko-KR" sz="1800" dirty="0">
                <a:solidFill>
                  <a:srgbClr val="0000FF"/>
                </a:solidFill>
              </a:rPr>
              <a:t>Other benchmarks </a:t>
            </a:r>
            <a:r>
              <a:rPr lang="en-US" altLang="ko-KR" sz="1800" dirty="0">
                <a:solidFill>
                  <a:schemeClr val="accent4"/>
                </a:solidFill>
              </a:rPr>
              <a:t>that can benefit from PEI</a:t>
            </a:r>
          </a:p>
          <a:p>
            <a:pPr lvl="1"/>
            <a:r>
              <a:rPr lang="en-US" altLang="ko-KR" sz="1600" dirty="0">
                <a:solidFill>
                  <a:srgbClr val="0000FF"/>
                </a:solidFill>
              </a:rPr>
              <a:t>Data analytics</a:t>
            </a:r>
          </a:p>
          <a:p>
            <a:pPr lvl="2"/>
            <a:r>
              <a:rPr lang="en-US" altLang="ko-KR" sz="1400" dirty="0">
                <a:solidFill>
                  <a:schemeClr val="accent4"/>
                </a:solidFill>
              </a:rPr>
              <a:t>Hash Join (HJ)</a:t>
            </a:r>
          </a:p>
          <a:p>
            <a:pPr lvl="2"/>
            <a:r>
              <a:rPr lang="en-US" altLang="ko-KR" sz="1400" dirty="0">
                <a:solidFill>
                  <a:schemeClr val="accent4"/>
                </a:solidFill>
              </a:rPr>
              <a:t>Histogram (HG)</a:t>
            </a:r>
          </a:p>
          <a:p>
            <a:pPr lvl="2"/>
            <a:r>
              <a:rPr lang="en-US" altLang="ko-KR" sz="1400" dirty="0">
                <a:solidFill>
                  <a:schemeClr val="accent4"/>
                </a:solidFill>
              </a:rPr>
              <a:t>Radix Partitioning (RP)</a:t>
            </a:r>
          </a:p>
          <a:p>
            <a:pPr lvl="1"/>
            <a:r>
              <a:rPr lang="en-US" altLang="ko-KR" sz="1600" dirty="0">
                <a:solidFill>
                  <a:srgbClr val="0000FF"/>
                </a:solidFill>
              </a:rPr>
              <a:t>Machine learning and data mining</a:t>
            </a:r>
          </a:p>
          <a:p>
            <a:pPr lvl="2"/>
            <a:r>
              <a:rPr lang="en-US" altLang="ko-KR" sz="1400" dirty="0" err="1">
                <a:solidFill>
                  <a:schemeClr val="accent4"/>
                </a:solidFill>
              </a:rPr>
              <a:t>Streamcluster</a:t>
            </a:r>
            <a:r>
              <a:rPr lang="en-US" altLang="ko-KR" sz="1400" dirty="0">
                <a:solidFill>
                  <a:schemeClr val="accent4"/>
                </a:solidFill>
              </a:rPr>
              <a:t> (SC)</a:t>
            </a:r>
          </a:p>
          <a:p>
            <a:pPr lvl="2"/>
            <a:r>
              <a:rPr lang="en-US" altLang="ko-KR" sz="1400" dirty="0">
                <a:solidFill>
                  <a:schemeClr val="accent4"/>
                </a:solidFill>
              </a:rPr>
              <a:t>Support Vector Machine (SVM)</a:t>
            </a:r>
          </a:p>
          <a:p>
            <a:pPr lvl="1"/>
            <a:endParaRPr lang="en-US" altLang="ko-KR" sz="1600" dirty="0">
              <a:solidFill>
                <a:schemeClr val="accent4"/>
              </a:solidFill>
            </a:endParaRPr>
          </a:p>
          <a:p>
            <a:pPr lvl="1"/>
            <a:endParaRPr lang="en-US" altLang="ko-KR" sz="1600" dirty="0">
              <a:solidFill>
                <a:schemeClr val="accent4"/>
              </a:solidFill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>
                <a:solidFill>
                  <a:srgbClr val="000000"/>
                </a:solidFill>
              </a:rPr>
              <a:pPr/>
              <a:t>107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4119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PEI: PIM-Enabled Instructions: Examples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>
                <a:solidFill>
                  <a:srgbClr val="000000"/>
                </a:solidFill>
              </a:rPr>
              <a:pPr/>
              <a:t>108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3" name="내용 개체 틀 5"/>
          <p:cNvSpPr>
            <a:spLocks noGrp="1"/>
          </p:cNvSpPr>
          <p:nvPr>
            <p:ph idx="1"/>
          </p:nvPr>
        </p:nvSpPr>
        <p:spPr>
          <a:xfrm>
            <a:off x="107504" y="4405920"/>
            <a:ext cx="9036496" cy="2029198"/>
          </a:xfrm>
        </p:spPr>
        <p:txBody>
          <a:bodyPr>
            <a:normAutofit fontScale="92500"/>
          </a:bodyPr>
          <a:lstStyle/>
          <a:p>
            <a:r>
              <a:rPr lang="en-US" altLang="ko-KR" dirty="0"/>
              <a:t>Executed either in memory or in the processor: </a:t>
            </a:r>
            <a:r>
              <a:rPr lang="en-US" altLang="ko-KR" dirty="0">
                <a:solidFill>
                  <a:srgbClr val="0000FF"/>
                </a:solidFill>
              </a:rPr>
              <a:t>dynamic decision</a:t>
            </a:r>
          </a:p>
          <a:p>
            <a:pPr lvl="1"/>
            <a:r>
              <a:rPr lang="en-US" altLang="ko-KR" dirty="0">
                <a:solidFill>
                  <a:srgbClr val="00B050"/>
                </a:solidFill>
              </a:rPr>
              <a:t>Low-cost locality monitoring </a:t>
            </a:r>
            <a:r>
              <a:rPr lang="en-US" altLang="ko-KR" dirty="0"/>
              <a:t>for a single instruction</a:t>
            </a:r>
          </a:p>
          <a:p>
            <a:r>
              <a:rPr lang="en-US" altLang="ko-KR" dirty="0"/>
              <a:t>Cache-coherent, virtually-addressed, single cache block only</a:t>
            </a:r>
          </a:p>
          <a:p>
            <a:r>
              <a:rPr lang="en-US" altLang="ko-KR" dirty="0"/>
              <a:t>Atomic between different PEIs</a:t>
            </a:r>
          </a:p>
          <a:p>
            <a:r>
              <a:rPr lang="en-US" altLang="ko-KR" i="1" dirty="0"/>
              <a:t>Not</a:t>
            </a:r>
            <a:r>
              <a:rPr lang="en-US" altLang="ko-KR" dirty="0"/>
              <a:t> atomic with normal instructions (use </a:t>
            </a:r>
            <a:r>
              <a:rPr lang="en-US" altLang="ko-KR" i="1" dirty="0" err="1"/>
              <a:t>pfence</a:t>
            </a:r>
            <a:r>
              <a:rPr lang="en-US" altLang="ko-KR" i="1" dirty="0"/>
              <a:t> </a:t>
            </a:r>
            <a:r>
              <a:rPr lang="en-US" altLang="ko-KR" dirty="0"/>
              <a:t>for ordering)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980728"/>
            <a:ext cx="6912768" cy="3335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550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dirty="0"/>
              <a:t>Example PEI Microarchitecture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>
                <a:solidFill>
                  <a:srgbClr val="000000"/>
                </a:solidFill>
              </a:rPr>
              <a:pPr/>
              <a:t>109</a:t>
            </a:fld>
            <a:endParaRPr lang="en-US" altLang="en-US">
              <a:solidFill>
                <a:srgbClr val="000000"/>
              </a:solidFill>
            </a:endParaRPr>
          </a:p>
        </p:txBody>
      </p:sp>
      <p:grpSp>
        <p:nvGrpSpPr>
          <p:cNvPr id="59" name="그룹 10"/>
          <p:cNvGrpSpPr/>
          <p:nvPr/>
        </p:nvGrpSpPr>
        <p:grpSpPr>
          <a:xfrm>
            <a:off x="423544" y="1484784"/>
            <a:ext cx="8296912" cy="3795716"/>
            <a:chOff x="423544" y="1700808"/>
            <a:chExt cx="8296912" cy="3795716"/>
          </a:xfrm>
        </p:grpSpPr>
        <p:grpSp>
          <p:nvGrpSpPr>
            <p:cNvPr id="60" name="그룹 71"/>
            <p:cNvGrpSpPr/>
            <p:nvPr/>
          </p:nvGrpSpPr>
          <p:grpSpPr>
            <a:xfrm>
              <a:off x="5469069" y="3564693"/>
              <a:ext cx="439232" cy="440414"/>
              <a:chOff x="5366086" y="3927445"/>
              <a:chExt cx="414687" cy="405259"/>
            </a:xfrm>
          </p:grpSpPr>
          <p:grpSp>
            <p:nvGrpSpPr>
              <p:cNvPr id="82" name="그룹 67"/>
              <p:cNvGrpSpPr/>
              <p:nvPr/>
            </p:nvGrpSpPr>
            <p:grpSpPr>
              <a:xfrm>
                <a:off x="5366086" y="3927445"/>
                <a:ext cx="414686" cy="128337"/>
                <a:chOff x="5366087" y="3927445"/>
                <a:chExt cx="414686" cy="128337"/>
              </a:xfrm>
            </p:grpSpPr>
            <p:cxnSp>
              <p:nvCxnSpPr>
                <p:cNvPr id="86" name="직선 화살표 연결선 65"/>
                <p:cNvCxnSpPr/>
                <p:nvPr/>
              </p:nvCxnSpPr>
              <p:spPr>
                <a:xfrm>
                  <a:off x="5366087" y="3927445"/>
                  <a:ext cx="414686" cy="0"/>
                </a:xfrm>
                <a:prstGeom prst="straightConnector1">
                  <a:avLst/>
                </a:prstGeom>
                <a:noFill/>
                <a:ln w="28575" cap="flat" cmpd="sng" algn="ctr">
                  <a:solidFill>
                    <a:srgbClr val="5DA5DA">
                      <a:shade val="95000"/>
                      <a:satMod val="105000"/>
                    </a:srgbClr>
                  </a:solidFill>
                  <a:prstDash val="solid"/>
                  <a:tailEnd type="triangle"/>
                </a:ln>
                <a:effectLst/>
              </p:spPr>
            </p:cxnSp>
            <p:cxnSp>
              <p:nvCxnSpPr>
                <p:cNvPr id="87" name="직선 화살표 연결선 66"/>
                <p:cNvCxnSpPr/>
                <p:nvPr/>
              </p:nvCxnSpPr>
              <p:spPr>
                <a:xfrm>
                  <a:off x="5366087" y="4055782"/>
                  <a:ext cx="414686" cy="0"/>
                </a:xfrm>
                <a:prstGeom prst="straightConnector1">
                  <a:avLst/>
                </a:prstGeom>
                <a:noFill/>
                <a:ln w="28575" cap="flat" cmpd="sng" algn="ctr">
                  <a:solidFill>
                    <a:srgbClr val="5DA5DA">
                      <a:shade val="95000"/>
                      <a:satMod val="105000"/>
                    </a:srgbClr>
                  </a:solidFill>
                  <a:prstDash val="solid"/>
                  <a:tailEnd type="triangle"/>
                </a:ln>
                <a:effectLst/>
              </p:spPr>
            </p:cxnSp>
          </p:grpSp>
          <p:grpSp>
            <p:nvGrpSpPr>
              <p:cNvPr id="83" name="그룹 68"/>
              <p:cNvGrpSpPr/>
              <p:nvPr/>
            </p:nvGrpSpPr>
            <p:grpSpPr>
              <a:xfrm rot="10800000">
                <a:off x="5366087" y="4204367"/>
                <a:ext cx="414686" cy="128337"/>
                <a:chOff x="5366087" y="3927445"/>
                <a:chExt cx="414686" cy="128337"/>
              </a:xfrm>
            </p:grpSpPr>
            <p:cxnSp>
              <p:nvCxnSpPr>
                <p:cNvPr id="84" name="직선 화살표 연결선 69"/>
                <p:cNvCxnSpPr/>
                <p:nvPr/>
              </p:nvCxnSpPr>
              <p:spPr>
                <a:xfrm>
                  <a:off x="5366087" y="3927445"/>
                  <a:ext cx="414686" cy="0"/>
                </a:xfrm>
                <a:prstGeom prst="straightConnector1">
                  <a:avLst/>
                </a:prstGeom>
                <a:noFill/>
                <a:ln w="28575" cap="flat" cmpd="sng" algn="ctr">
                  <a:solidFill>
                    <a:srgbClr val="5DA5DA">
                      <a:shade val="95000"/>
                      <a:satMod val="105000"/>
                    </a:srgbClr>
                  </a:solidFill>
                  <a:prstDash val="solid"/>
                  <a:tailEnd type="triangle"/>
                </a:ln>
                <a:effectLst/>
              </p:spPr>
            </p:cxnSp>
            <p:cxnSp>
              <p:nvCxnSpPr>
                <p:cNvPr id="85" name="직선 화살표 연결선 70"/>
                <p:cNvCxnSpPr/>
                <p:nvPr/>
              </p:nvCxnSpPr>
              <p:spPr>
                <a:xfrm>
                  <a:off x="5366087" y="4055782"/>
                  <a:ext cx="414686" cy="0"/>
                </a:xfrm>
                <a:prstGeom prst="straightConnector1">
                  <a:avLst/>
                </a:prstGeom>
                <a:noFill/>
                <a:ln w="28575" cap="flat" cmpd="sng" algn="ctr">
                  <a:solidFill>
                    <a:srgbClr val="5DA5DA">
                      <a:shade val="95000"/>
                      <a:satMod val="105000"/>
                    </a:srgbClr>
                  </a:solidFill>
                  <a:prstDash val="solid"/>
                  <a:tailEnd type="triangle"/>
                </a:ln>
                <a:effectLst/>
              </p:spPr>
            </p:cxnSp>
          </p:grpSp>
        </p:grpSp>
        <p:sp>
          <p:nvSpPr>
            <p:cNvPr id="61" name="직사각형 58"/>
            <p:cNvSpPr/>
            <p:nvPr/>
          </p:nvSpPr>
          <p:spPr>
            <a:xfrm>
              <a:off x="5919729" y="2155683"/>
              <a:ext cx="2800727" cy="3244511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ko-KR" altLang="en-US" kern="0">
                <a:solidFill>
                  <a:sysClr val="windowText" lastClr="000000"/>
                </a:solidFill>
                <a:latin typeface="Calibri"/>
                <a:ea typeface="나눔고딕"/>
              </a:endParaRPr>
            </a:p>
          </p:txBody>
        </p:sp>
        <p:sp>
          <p:nvSpPr>
            <p:cNvPr id="62" name="직사각형 5"/>
            <p:cNvSpPr/>
            <p:nvPr/>
          </p:nvSpPr>
          <p:spPr>
            <a:xfrm>
              <a:off x="528146" y="2153493"/>
              <a:ext cx="1523913" cy="751839"/>
            </a:xfrm>
            <a:prstGeom prst="rect">
              <a:avLst/>
            </a:prstGeom>
            <a:gradFill rotWithShape="1">
              <a:gsLst>
                <a:gs pos="0">
                  <a:srgbClr val="5DA5DA">
                    <a:tint val="50000"/>
                    <a:satMod val="300000"/>
                  </a:srgbClr>
                </a:gs>
                <a:gs pos="35000">
                  <a:srgbClr val="5DA5DA">
                    <a:tint val="37000"/>
                    <a:satMod val="300000"/>
                  </a:srgbClr>
                </a:gs>
                <a:gs pos="100000">
                  <a:srgbClr val="5DA5DA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5DA5DA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r>
                <a:rPr lang="en-US" altLang="ko-KR" kern="0" dirty="0">
                  <a:solidFill>
                    <a:sysClr val="windowText" lastClr="000000"/>
                  </a:solidFill>
                  <a:latin typeface="Calibri"/>
                  <a:ea typeface="나눔고딕"/>
                </a:rPr>
                <a:t>Out-Of-Order Core</a:t>
              </a:r>
              <a:endParaRPr lang="ko-KR" altLang="en-US" kern="0" dirty="0">
                <a:solidFill>
                  <a:sysClr val="windowText" lastClr="000000"/>
                </a:solidFill>
                <a:latin typeface="Calibri"/>
                <a:ea typeface="나눔고딕"/>
              </a:endParaRPr>
            </a:p>
          </p:txBody>
        </p:sp>
        <p:sp>
          <p:nvSpPr>
            <p:cNvPr id="63" name="직사각형 6"/>
            <p:cNvSpPr/>
            <p:nvPr/>
          </p:nvSpPr>
          <p:spPr>
            <a:xfrm rot="16200000">
              <a:off x="1785869" y="2674009"/>
              <a:ext cx="1451683" cy="405659"/>
            </a:xfrm>
            <a:prstGeom prst="rect">
              <a:avLst/>
            </a:prstGeom>
            <a:gradFill rotWithShape="1">
              <a:gsLst>
                <a:gs pos="0">
                  <a:srgbClr val="5DA5DA">
                    <a:tint val="50000"/>
                    <a:satMod val="300000"/>
                  </a:srgbClr>
                </a:gs>
                <a:gs pos="35000">
                  <a:srgbClr val="5DA5DA">
                    <a:tint val="37000"/>
                    <a:satMod val="300000"/>
                  </a:srgbClr>
                </a:gs>
                <a:gs pos="100000">
                  <a:srgbClr val="5DA5DA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5DA5DA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r>
                <a:rPr lang="en-US" altLang="ko-KR" kern="0" dirty="0">
                  <a:solidFill>
                    <a:sysClr val="windowText" lastClr="000000"/>
                  </a:solidFill>
                  <a:latin typeface="Calibri"/>
                  <a:ea typeface="나눔고딕"/>
                </a:rPr>
                <a:t>L1 Cache</a:t>
              </a:r>
              <a:endParaRPr lang="ko-KR" altLang="en-US" kern="0" dirty="0">
                <a:solidFill>
                  <a:sysClr val="windowText" lastClr="000000"/>
                </a:solidFill>
                <a:latin typeface="Calibri"/>
                <a:ea typeface="나눔고딕"/>
              </a:endParaRPr>
            </a:p>
          </p:txBody>
        </p:sp>
        <p:sp>
          <p:nvSpPr>
            <p:cNvPr id="64" name="직사각형 7"/>
            <p:cNvSpPr/>
            <p:nvPr/>
          </p:nvSpPr>
          <p:spPr>
            <a:xfrm rot="16200000">
              <a:off x="2448352" y="2674009"/>
              <a:ext cx="1451683" cy="405659"/>
            </a:xfrm>
            <a:prstGeom prst="rect">
              <a:avLst/>
            </a:prstGeom>
            <a:gradFill rotWithShape="1">
              <a:gsLst>
                <a:gs pos="0">
                  <a:srgbClr val="5DA5DA">
                    <a:tint val="50000"/>
                    <a:satMod val="300000"/>
                  </a:srgbClr>
                </a:gs>
                <a:gs pos="35000">
                  <a:srgbClr val="5DA5DA">
                    <a:tint val="37000"/>
                    <a:satMod val="300000"/>
                  </a:srgbClr>
                </a:gs>
                <a:gs pos="100000">
                  <a:srgbClr val="5DA5DA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5DA5DA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r>
                <a:rPr lang="en-US" altLang="ko-KR" kern="0" dirty="0">
                  <a:solidFill>
                    <a:sysClr val="windowText" lastClr="000000"/>
                  </a:solidFill>
                  <a:latin typeface="Calibri"/>
                  <a:ea typeface="나눔고딕"/>
                </a:rPr>
                <a:t>L2 Cache</a:t>
              </a:r>
              <a:endParaRPr lang="ko-KR" altLang="en-US" kern="0" dirty="0">
                <a:solidFill>
                  <a:sysClr val="windowText" lastClr="000000"/>
                </a:solidFill>
                <a:latin typeface="Calibri"/>
                <a:ea typeface="나눔고딕"/>
              </a:endParaRPr>
            </a:p>
          </p:txBody>
        </p:sp>
        <p:sp>
          <p:nvSpPr>
            <p:cNvPr id="65" name="직사각형 8"/>
            <p:cNvSpPr/>
            <p:nvPr/>
          </p:nvSpPr>
          <p:spPr>
            <a:xfrm rot="16200000">
              <a:off x="3494376" y="2290467"/>
              <a:ext cx="1451683" cy="1172742"/>
            </a:xfrm>
            <a:prstGeom prst="rect">
              <a:avLst/>
            </a:prstGeom>
            <a:gradFill rotWithShape="1">
              <a:gsLst>
                <a:gs pos="0">
                  <a:srgbClr val="5DA5DA">
                    <a:tint val="50000"/>
                    <a:satMod val="300000"/>
                  </a:srgbClr>
                </a:gs>
                <a:gs pos="35000">
                  <a:srgbClr val="5DA5DA">
                    <a:tint val="37000"/>
                    <a:satMod val="300000"/>
                  </a:srgbClr>
                </a:gs>
                <a:gs pos="100000">
                  <a:srgbClr val="5DA5DA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5DA5DA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r>
                <a:rPr lang="en-US" altLang="ko-KR" kern="0" dirty="0">
                  <a:solidFill>
                    <a:sysClr val="windowText" lastClr="000000"/>
                  </a:solidFill>
                  <a:latin typeface="Calibri"/>
                  <a:ea typeface="나눔고딕"/>
                </a:rPr>
                <a:t>Last-Level Cache</a:t>
              </a:r>
              <a:endParaRPr lang="ko-KR" altLang="en-US" kern="0" dirty="0">
                <a:solidFill>
                  <a:sysClr val="windowText" lastClr="000000"/>
                </a:solidFill>
                <a:latin typeface="Calibri"/>
                <a:ea typeface="나눔고딕"/>
              </a:endParaRPr>
            </a:p>
          </p:txBody>
        </p:sp>
        <p:sp>
          <p:nvSpPr>
            <p:cNvPr id="66" name="직사각형 9"/>
            <p:cNvSpPr/>
            <p:nvPr/>
          </p:nvSpPr>
          <p:spPr>
            <a:xfrm rot="16200000">
              <a:off x="3638205" y="3576204"/>
              <a:ext cx="3256073" cy="405658"/>
            </a:xfrm>
            <a:prstGeom prst="rect">
              <a:avLst/>
            </a:prstGeom>
            <a:gradFill rotWithShape="1">
              <a:gsLst>
                <a:gs pos="0">
                  <a:srgbClr val="5DA5DA">
                    <a:tint val="50000"/>
                    <a:satMod val="300000"/>
                  </a:srgbClr>
                </a:gs>
                <a:gs pos="35000">
                  <a:srgbClr val="5DA5DA">
                    <a:tint val="37000"/>
                    <a:satMod val="300000"/>
                  </a:srgbClr>
                </a:gs>
                <a:gs pos="100000">
                  <a:srgbClr val="5DA5DA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5DA5DA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r>
                <a:rPr lang="en-US" altLang="ko-KR" kern="0" dirty="0">
                  <a:solidFill>
                    <a:sysClr val="windowText" lastClr="000000"/>
                  </a:solidFill>
                  <a:latin typeface="Calibri"/>
                  <a:ea typeface="나눔고딕"/>
                </a:rPr>
                <a:t>HMC Controller</a:t>
              </a:r>
              <a:endParaRPr lang="ko-KR" altLang="en-US" kern="0" dirty="0">
                <a:solidFill>
                  <a:sysClr val="windowText" lastClr="000000"/>
                </a:solidFill>
                <a:latin typeface="Calibri"/>
                <a:ea typeface="나눔고딕"/>
              </a:endParaRPr>
            </a:p>
          </p:txBody>
        </p:sp>
        <p:cxnSp>
          <p:nvCxnSpPr>
            <p:cNvPr id="67" name="직선 화살표 연결선 16"/>
            <p:cNvCxnSpPr>
              <a:stCxn id="64" idx="2"/>
              <a:endCxn id="65" idx="0"/>
            </p:cNvCxnSpPr>
            <p:nvPr/>
          </p:nvCxnSpPr>
          <p:spPr>
            <a:xfrm>
              <a:off x="3377023" y="2876838"/>
              <a:ext cx="256823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5DA5DA">
                  <a:shade val="95000"/>
                  <a:satMod val="105000"/>
                </a:srgbClr>
              </a:solidFill>
              <a:prstDash val="solid"/>
              <a:headEnd type="triangle"/>
              <a:tailEnd type="triangle"/>
            </a:ln>
            <a:effectLst/>
          </p:spPr>
        </p:cxnSp>
        <p:cxnSp>
          <p:nvCxnSpPr>
            <p:cNvPr id="68" name="직선 화살표 연결선 19"/>
            <p:cNvCxnSpPr>
              <a:stCxn id="65" idx="2"/>
            </p:cNvCxnSpPr>
            <p:nvPr/>
          </p:nvCxnSpPr>
          <p:spPr>
            <a:xfrm>
              <a:off x="4806589" y="2876838"/>
              <a:ext cx="256823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5DA5DA">
                  <a:shade val="95000"/>
                  <a:satMod val="105000"/>
                </a:srgbClr>
              </a:solidFill>
              <a:prstDash val="solid"/>
              <a:headEnd type="triangle"/>
              <a:tailEnd type="triangle"/>
            </a:ln>
            <a:effectLst/>
          </p:spPr>
        </p:cxnSp>
        <p:sp>
          <p:nvSpPr>
            <p:cNvPr id="69" name="직사각형 22"/>
            <p:cNvSpPr/>
            <p:nvPr/>
          </p:nvSpPr>
          <p:spPr>
            <a:xfrm rot="16200000">
              <a:off x="4776084" y="3576203"/>
              <a:ext cx="2967762" cy="405658"/>
            </a:xfrm>
            <a:prstGeom prst="rect">
              <a:avLst/>
            </a:prstGeom>
            <a:gradFill rotWithShape="1">
              <a:gsLst>
                <a:gs pos="0">
                  <a:srgbClr val="5DA5DA">
                    <a:tint val="50000"/>
                    <a:satMod val="300000"/>
                  </a:srgbClr>
                </a:gs>
                <a:gs pos="35000">
                  <a:srgbClr val="5DA5DA">
                    <a:tint val="37000"/>
                    <a:satMod val="300000"/>
                  </a:srgbClr>
                </a:gs>
                <a:gs pos="100000">
                  <a:srgbClr val="5DA5DA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5DA5DA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r>
                <a:rPr lang="en-US" altLang="ko-KR" kern="0" dirty="0">
                  <a:solidFill>
                    <a:sysClr val="windowText" lastClr="000000"/>
                  </a:solidFill>
                  <a:latin typeface="Calibri"/>
                  <a:ea typeface="나눔고딕"/>
                </a:rPr>
                <a:t>Network</a:t>
              </a:r>
              <a:endParaRPr lang="ko-KR" altLang="en-US" sz="1600" kern="0" dirty="0">
                <a:solidFill>
                  <a:sysClr val="windowText" lastClr="000000"/>
                </a:solidFill>
                <a:latin typeface="Calibri"/>
                <a:ea typeface="나눔고딕"/>
              </a:endParaRPr>
            </a:p>
          </p:txBody>
        </p:sp>
        <p:sp>
          <p:nvSpPr>
            <p:cNvPr id="70" name="직사각형 23"/>
            <p:cNvSpPr/>
            <p:nvPr/>
          </p:nvSpPr>
          <p:spPr>
            <a:xfrm>
              <a:off x="7580086" y="2292964"/>
              <a:ext cx="1000900" cy="647236"/>
            </a:xfrm>
            <a:prstGeom prst="rect">
              <a:avLst/>
            </a:prstGeom>
            <a:gradFill rotWithShape="1">
              <a:gsLst>
                <a:gs pos="0">
                  <a:srgbClr val="5DA5DA">
                    <a:tint val="50000"/>
                    <a:satMod val="300000"/>
                  </a:srgbClr>
                </a:gs>
                <a:gs pos="35000">
                  <a:srgbClr val="5DA5DA">
                    <a:tint val="37000"/>
                    <a:satMod val="300000"/>
                  </a:srgbClr>
                </a:gs>
                <a:gs pos="100000">
                  <a:srgbClr val="5DA5DA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5DA5DA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lIns="46800" rIns="46800" rtlCol="0" anchor="ctr"/>
            <a:lstStyle/>
            <a:p>
              <a:pPr algn="ctr">
                <a:defRPr/>
              </a:pPr>
              <a:r>
                <a:rPr lang="en-US" altLang="ko-KR" sz="1600" kern="0" dirty="0">
                  <a:solidFill>
                    <a:sysClr val="windowText" lastClr="000000"/>
                  </a:solidFill>
                  <a:latin typeface="Calibri"/>
                  <a:ea typeface="나눔고딕"/>
                </a:rPr>
                <a:t>DRAM Controller</a:t>
              </a:r>
              <a:endParaRPr lang="ko-KR" altLang="en-US" sz="1600" kern="0" dirty="0">
                <a:solidFill>
                  <a:sysClr val="windowText" lastClr="000000"/>
                </a:solidFill>
                <a:latin typeface="Calibri"/>
                <a:ea typeface="나눔고딕"/>
              </a:endParaRPr>
            </a:p>
          </p:txBody>
        </p:sp>
        <p:sp>
          <p:nvSpPr>
            <p:cNvPr id="71" name="직사각형 24"/>
            <p:cNvSpPr/>
            <p:nvPr/>
          </p:nvSpPr>
          <p:spPr>
            <a:xfrm>
              <a:off x="7580086" y="3155933"/>
              <a:ext cx="1000900" cy="647236"/>
            </a:xfrm>
            <a:prstGeom prst="rect">
              <a:avLst/>
            </a:prstGeom>
            <a:gradFill rotWithShape="1">
              <a:gsLst>
                <a:gs pos="0">
                  <a:srgbClr val="5DA5DA">
                    <a:tint val="50000"/>
                    <a:satMod val="300000"/>
                  </a:srgbClr>
                </a:gs>
                <a:gs pos="35000">
                  <a:srgbClr val="5DA5DA">
                    <a:tint val="37000"/>
                    <a:satMod val="300000"/>
                  </a:srgbClr>
                </a:gs>
                <a:gs pos="100000">
                  <a:srgbClr val="5DA5DA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5DA5DA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lIns="46800" rIns="46800" rtlCol="0" anchor="ctr"/>
            <a:lstStyle/>
            <a:p>
              <a:pPr algn="ctr">
                <a:defRPr/>
              </a:pPr>
              <a:r>
                <a:rPr lang="en-US" altLang="ko-KR" sz="1600" kern="0" dirty="0">
                  <a:solidFill>
                    <a:sysClr val="windowText" lastClr="000000"/>
                  </a:solidFill>
                  <a:latin typeface="Calibri"/>
                  <a:ea typeface="나눔고딕"/>
                </a:rPr>
                <a:t>DRAM Controller</a:t>
              </a:r>
              <a:endParaRPr lang="ko-KR" altLang="en-US" sz="1600" kern="0" dirty="0">
                <a:solidFill>
                  <a:sysClr val="windowText" lastClr="000000"/>
                </a:solidFill>
                <a:latin typeface="Calibri"/>
                <a:ea typeface="나눔고딕"/>
              </a:endParaRPr>
            </a:p>
          </p:txBody>
        </p:sp>
        <p:sp>
          <p:nvSpPr>
            <p:cNvPr id="72" name="직사각형 25"/>
            <p:cNvSpPr/>
            <p:nvPr/>
          </p:nvSpPr>
          <p:spPr>
            <a:xfrm>
              <a:off x="7580086" y="4620365"/>
              <a:ext cx="1000900" cy="647236"/>
            </a:xfrm>
            <a:prstGeom prst="rect">
              <a:avLst/>
            </a:prstGeom>
            <a:gradFill rotWithShape="1">
              <a:gsLst>
                <a:gs pos="0">
                  <a:srgbClr val="5DA5DA">
                    <a:tint val="50000"/>
                    <a:satMod val="300000"/>
                  </a:srgbClr>
                </a:gs>
                <a:gs pos="35000">
                  <a:srgbClr val="5DA5DA">
                    <a:tint val="37000"/>
                    <a:satMod val="300000"/>
                  </a:srgbClr>
                </a:gs>
                <a:gs pos="100000">
                  <a:srgbClr val="5DA5DA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5DA5DA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lIns="46800" rIns="46800" rtlCol="0" anchor="ctr"/>
            <a:lstStyle/>
            <a:p>
              <a:pPr algn="ctr">
                <a:defRPr/>
              </a:pPr>
              <a:r>
                <a:rPr lang="en-US" altLang="ko-KR" sz="1600" kern="0" dirty="0">
                  <a:solidFill>
                    <a:sysClr val="windowText" lastClr="000000"/>
                  </a:solidFill>
                  <a:latin typeface="Calibri"/>
                  <a:ea typeface="나눔고딕"/>
                </a:rPr>
                <a:t>DRAM Controller</a:t>
              </a:r>
              <a:endParaRPr lang="ko-KR" altLang="en-US" sz="1600" kern="0" dirty="0">
                <a:solidFill>
                  <a:sysClr val="windowText" lastClr="000000"/>
                </a:solidFill>
                <a:latin typeface="Calibri"/>
                <a:ea typeface="나눔고딕"/>
              </a:endParaRPr>
            </a:p>
          </p:txBody>
        </p:sp>
        <p:cxnSp>
          <p:nvCxnSpPr>
            <p:cNvPr id="73" name="직선 화살표 연결선 47"/>
            <p:cNvCxnSpPr/>
            <p:nvPr/>
          </p:nvCxnSpPr>
          <p:spPr>
            <a:xfrm>
              <a:off x="6471514" y="2442875"/>
              <a:ext cx="1108572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5DA5DA">
                  <a:shade val="95000"/>
                  <a:satMod val="105000"/>
                </a:srgbClr>
              </a:solidFill>
              <a:prstDash val="solid"/>
              <a:headEnd type="triangle"/>
              <a:tailEnd type="triangle"/>
            </a:ln>
            <a:effectLst/>
          </p:spPr>
        </p:cxnSp>
        <p:cxnSp>
          <p:nvCxnSpPr>
            <p:cNvPr id="74" name="직선 화살표 연결선 49"/>
            <p:cNvCxnSpPr/>
            <p:nvPr/>
          </p:nvCxnSpPr>
          <p:spPr>
            <a:xfrm>
              <a:off x="6471514" y="3297127"/>
              <a:ext cx="1108572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5DA5DA">
                  <a:shade val="95000"/>
                  <a:satMod val="105000"/>
                </a:srgbClr>
              </a:solidFill>
              <a:prstDash val="solid"/>
              <a:headEnd type="triangle"/>
              <a:tailEnd type="triangle"/>
            </a:ln>
            <a:effectLst/>
          </p:spPr>
        </p:cxnSp>
        <p:cxnSp>
          <p:nvCxnSpPr>
            <p:cNvPr id="75" name="직선 화살표 연결선 50"/>
            <p:cNvCxnSpPr/>
            <p:nvPr/>
          </p:nvCxnSpPr>
          <p:spPr>
            <a:xfrm>
              <a:off x="6471514" y="4761560"/>
              <a:ext cx="1108572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5DA5DA">
                  <a:shade val="95000"/>
                  <a:satMod val="105000"/>
                </a:srgbClr>
              </a:solidFill>
              <a:prstDash val="solid"/>
              <a:headEnd type="triangle"/>
              <a:tailEnd type="triangle"/>
            </a:ln>
            <a:effectLst/>
          </p:spPr>
        </p:cxnSp>
        <p:sp>
          <p:nvSpPr>
            <p:cNvPr id="76" name="TextBox 75"/>
            <p:cNvSpPr txBox="1"/>
            <p:nvPr/>
          </p:nvSpPr>
          <p:spPr>
            <a:xfrm>
              <a:off x="423544" y="1700808"/>
              <a:ext cx="1889856" cy="4348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ko-KR" sz="2000" kern="0" dirty="0">
                  <a:solidFill>
                    <a:sysClr val="windowText" lastClr="000000"/>
                  </a:solidFill>
                </a:rPr>
                <a:t>Host Processor</a:t>
              </a:r>
              <a:endParaRPr lang="ko-KR" altLang="en-US" sz="2000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6084168" y="1700808"/>
              <a:ext cx="243713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ko-KR" sz="2000" kern="0" dirty="0">
                  <a:solidFill>
                    <a:sysClr val="windowText" lastClr="000000"/>
                  </a:solidFill>
                </a:rPr>
                <a:t>3D-stacked Memory </a:t>
              </a:r>
              <a:endParaRPr lang="ko-KR" altLang="en-US" sz="2000" kern="0" dirty="0">
                <a:solidFill>
                  <a:sysClr val="windowText" lastClr="000000"/>
                </a:solidFill>
              </a:endParaRPr>
            </a:p>
          </p:txBody>
        </p:sp>
        <p:cxnSp>
          <p:nvCxnSpPr>
            <p:cNvPr id="78" name="직선 연결선 63"/>
            <p:cNvCxnSpPr/>
            <p:nvPr/>
          </p:nvCxnSpPr>
          <p:spPr>
            <a:xfrm>
              <a:off x="5694399" y="1700808"/>
              <a:ext cx="0" cy="3795716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dash"/>
            </a:ln>
            <a:effectLst/>
          </p:spPr>
        </p:cxnSp>
        <p:cxnSp>
          <p:nvCxnSpPr>
            <p:cNvPr id="79" name="직선 화살표 연결선 73"/>
            <p:cNvCxnSpPr>
              <a:stCxn id="63" idx="2"/>
              <a:endCxn id="64" idx="0"/>
            </p:cNvCxnSpPr>
            <p:nvPr/>
          </p:nvCxnSpPr>
          <p:spPr>
            <a:xfrm>
              <a:off x="2714541" y="2876838"/>
              <a:ext cx="256823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5DA5DA">
                  <a:shade val="95000"/>
                  <a:satMod val="105000"/>
                </a:srgbClr>
              </a:solidFill>
              <a:prstDash val="solid"/>
              <a:headEnd type="triangle"/>
              <a:tailEnd type="triangle"/>
            </a:ln>
            <a:effectLst/>
          </p:spPr>
        </p:cxnSp>
        <p:cxnSp>
          <p:nvCxnSpPr>
            <p:cNvPr id="80" name="직선 화살표 연결선 76"/>
            <p:cNvCxnSpPr>
              <a:stCxn id="62" idx="3"/>
            </p:cNvCxnSpPr>
            <p:nvPr/>
          </p:nvCxnSpPr>
          <p:spPr>
            <a:xfrm flipV="1">
              <a:off x="2052058" y="2529412"/>
              <a:ext cx="256823" cy="1"/>
            </a:xfrm>
            <a:prstGeom prst="straightConnector1">
              <a:avLst/>
            </a:prstGeom>
            <a:noFill/>
            <a:ln w="9525" cap="flat" cmpd="sng" algn="ctr">
              <a:solidFill>
                <a:srgbClr val="5DA5DA">
                  <a:shade val="95000"/>
                  <a:satMod val="105000"/>
                </a:srgbClr>
              </a:solidFill>
              <a:prstDash val="solid"/>
              <a:headEnd type="triangle"/>
              <a:tailEnd type="triangle"/>
            </a:ln>
            <a:effectLst/>
          </p:spPr>
        </p:cxnSp>
        <p:sp>
          <p:nvSpPr>
            <p:cNvPr id="81" name="TextBox 80"/>
            <p:cNvSpPr txBox="1"/>
            <p:nvPr/>
          </p:nvSpPr>
          <p:spPr>
            <a:xfrm rot="5400000">
              <a:off x="7443271" y="3823188"/>
              <a:ext cx="308618" cy="6355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altLang="ko-KR" sz="3200" kern="0" dirty="0">
                  <a:solidFill>
                    <a:sysClr val="windowText" lastClr="000000"/>
                  </a:solidFill>
                </a:rPr>
                <a:t>…</a:t>
              </a:r>
              <a:endParaRPr lang="ko-KR" altLang="en-US" sz="3200" kern="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88" name="그룹 4"/>
          <p:cNvGrpSpPr/>
          <p:nvPr/>
        </p:nvGrpSpPr>
        <p:grpSpPr>
          <a:xfrm>
            <a:off x="528146" y="2372025"/>
            <a:ext cx="7051940" cy="2810303"/>
            <a:chOff x="528146" y="2588049"/>
            <a:chExt cx="7051940" cy="2810303"/>
          </a:xfrm>
        </p:grpSpPr>
        <p:cxnSp>
          <p:nvCxnSpPr>
            <p:cNvPr id="89" name="직선 화살표 연결선 13"/>
            <p:cNvCxnSpPr>
              <a:stCxn id="62" idx="2"/>
              <a:endCxn id="92" idx="0"/>
            </p:cNvCxnSpPr>
            <p:nvPr/>
          </p:nvCxnSpPr>
          <p:spPr>
            <a:xfrm>
              <a:off x="1290103" y="2853669"/>
              <a:ext cx="0" cy="292259"/>
            </a:xfrm>
            <a:prstGeom prst="straightConnector1">
              <a:avLst/>
            </a:prstGeom>
            <a:noFill/>
            <a:ln w="9525" cap="flat" cmpd="sng" algn="ctr">
              <a:solidFill>
                <a:srgbClr val="FAA43A">
                  <a:shade val="95000"/>
                  <a:satMod val="105000"/>
                </a:srgbClr>
              </a:solidFill>
              <a:prstDash val="solid"/>
              <a:headEnd type="triangle"/>
              <a:tailEnd type="triangle"/>
            </a:ln>
            <a:effectLst/>
          </p:spPr>
        </p:cxnSp>
        <p:cxnSp>
          <p:nvCxnSpPr>
            <p:cNvPr id="90" name="직선 화살표 연결선 12"/>
            <p:cNvCxnSpPr/>
            <p:nvPr/>
          </p:nvCxnSpPr>
          <p:spPr>
            <a:xfrm flipV="1">
              <a:off x="2052058" y="3378788"/>
              <a:ext cx="256822" cy="1"/>
            </a:xfrm>
            <a:prstGeom prst="straightConnector1">
              <a:avLst/>
            </a:prstGeom>
            <a:noFill/>
            <a:ln w="9525" cap="flat" cmpd="sng" algn="ctr">
              <a:solidFill>
                <a:srgbClr val="FAA43A">
                  <a:shade val="95000"/>
                  <a:satMod val="105000"/>
                </a:srgbClr>
              </a:solidFill>
              <a:prstDash val="solid"/>
              <a:headEnd type="triangle"/>
              <a:tailEnd type="triangle"/>
            </a:ln>
            <a:effectLst/>
          </p:spPr>
        </p:cxnSp>
        <p:cxnSp>
          <p:nvCxnSpPr>
            <p:cNvPr id="91" name="직선 화살표 연결선 21"/>
            <p:cNvCxnSpPr/>
            <p:nvPr/>
          </p:nvCxnSpPr>
          <p:spPr>
            <a:xfrm>
              <a:off x="4806589" y="4639986"/>
              <a:ext cx="256823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FAA43A">
                  <a:shade val="95000"/>
                  <a:satMod val="105000"/>
                </a:srgbClr>
              </a:solidFill>
              <a:prstDash val="solid"/>
              <a:headEnd type="triangle"/>
              <a:tailEnd type="triangle"/>
            </a:ln>
            <a:effectLst/>
          </p:spPr>
        </p:cxnSp>
        <p:sp>
          <p:nvSpPr>
            <p:cNvPr id="92" name="직사각형 26"/>
            <p:cNvSpPr/>
            <p:nvPr/>
          </p:nvSpPr>
          <p:spPr>
            <a:xfrm>
              <a:off x="528146" y="3145928"/>
              <a:ext cx="1523913" cy="455466"/>
            </a:xfrm>
            <a:prstGeom prst="rect">
              <a:avLst/>
            </a:prstGeom>
            <a:gradFill rotWithShape="1">
              <a:gsLst>
                <a:gs pos="0">
                  <a:srgbClr val="FAA43A">
                    <a:tint val="50000"/>
                    <a:satMod val="300000"/>
                  </a:srgbClr>
                </a:gs>
                <a:gs pos="35000">
                  <a:srgbClr val="FAA43A">
                    <a:tint val="37000"/>
                    <a:satMod val="300000"/>
                  </a:srgbClr>
                </a:gs>
                <a:gs pos="100000">
                  <a:srgbClr val="FAA43A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FAA43A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r>
                <a:rPr lang="en-US" altLang="ko-KR" sz="1600" b="1" kern="0" dirty="0">
                  <a:solidFill>
                    <a:sysClr val="windowText" lastClr="000000"/>
                  </a:solidFill>
                  <a:latin typeface="Calibri"/>
                  <a:ea typeface="나눔고딕"/>
                </a:rPr>
                <a:t>PCU </a:t>
              </a:r>
              <a:r>
                <a:rPr lang="en-US" altLang="ko-KR" sz="1200" kern="0" dirty="0">
                  <a:solidFill>
                    <a:sysClr val="windowText" lastClr="000000"/>
                  </a:solidFill>
                  <a:latin typeface="Calibri"/>
                  <a:ea typeface="나눔고딕"/>
                </a:rPr>
                <a:t>(PEI Computation Unit)</a:t>
              </a:r>
              <a:endParaRPr lang="ko-KR" altLang="en-US" sz="1200" kern="0" dirty="0">
                <a:solidFill>
                  <a:sysClr val="windowText" lastClr="000000"/>
                </a:solidFill>
                <a:latin typeface="Calibri"/>
                <a:ea typeface="나눔고딕"/>
              </a:endParaRPr>
            </a:p>
          </p:txBody>
        </p:sp>
        <p:grpSp>
          <p:nvGrpSpPr>
            <p:cNvPr id="93" name="그룹 38"/>
            <p:cNvGrpSpPr/>
            <p:nvPr/>
          </p:nvGrpSpPr>
          <p:grpSpPr>
            <a:xfrm>
              <a:off x="6462794" y="4910763"/>
              <a:ext cx="1117292" cy="352151"/>
              <a:chOff x="6280489" y="5166067"/>
              <a:chExt cx="1028106" cy="324041"/>
            </a:xfrm>
          </p:grpSpPr>
          <p:sp>
            <p:nvSpPr>
              <p:cNvPr id="109" name="직사각형 29"/>
              <p:cNvSpPr/>
              <p:nvPr/>
            </p:nvSpPr>
            <p:spPr>
              <a:xfrm>
                <a:off x="6490448" y="5166067"/>
                <a:ext cx="600164" cy="324041"/>
              </a:xfrm>
              <a:prstGeom prst="rect">
                <a:avLst/>
              </a:prstGeom>
              <a:gradFill rotWithShape="1">
                <a:gsLst>
                  <a:gs pos="0">
                    <a:srgbClr val="FAA43A">
                      <a:tint val="50000"/>
                      <a:satMod val="300000"/>
                    </a:srgbClr>
                  </a:gs>
                  <a:gs pos="35000">
                    <a:srgbClr val="FAA43A">
                      <a:tint val="37000"/>
                      <a:satMod val="300000"/>
                    </a:srgbClr>
                  </a:gs>
                  <a:gs pos="100000">
                    <a:srgbClr val="FAA43A">
                      <a:tint val="15000"/>
                      <a:satMod val="350000"/>
                    </a:srgbClr>
                  </a:gs>
                </a:gsLst>
                <a:lin ang="16200000" scaled="1"/>
              </a:gradFill>
              <a:ln w="9525" cap="flat" cmpd="sng" algn="ctr">
                <a:solidFill>
                  <a:srgbClr val="FAA43A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r>
                  <a:rPr lang="en-US" altLang="ko-KR" b="1" kern="0" dirty="0">
                    <a:solidFill>
                      <a:sysClr val="windowText" lastClr="000000"/>
                    </a:solidFill>
                    <a:latin typeface="Calibri"/>
                    <a:ea typeface="나눔고딕"/>
                  </a:rPr>
                  <a:t>PCU</a:t>
                </a:r>
                <a:endParaRPr lang="ko-KR" altLang="en-US" b="1" kern="0" dirty="0">
                  <a:solidFill>
                    <a:sysClr val="windowText" lastClr="000000"/>
                  </a:solidFill>
                  <a:latin typeface="Calibri"/>
                  <a:ea typeface="나눔고딕"/>
                </a:endParaRPr>
              </a:p>
            </p:txBody>
          </p:sp>
          <p:cxnSp>
            <p:nvCxnSpPr>
              <p:cNvPr id="110" name="직선 화살표 연결선 30"/>
              <p:cNvCxnSpPr>
                <a:endCxn id="109" idx="1"/>
              </p:cNvCxnSpPr>
              <p:nvPr/>
            </p:nvCxnSpPr>
            <p:spPr>
              <a:xfrm>
                <a:off x="6280489" y="5328087"/>
                <a:ext cx="209959" cy="1"/>
              </a:xfrm>
              <a:prstGeom prst="straightConnector1">
                <a:avLst/>
              </a:prstGeom>
              <a:noFill/>
              <a:ln w="9525" cap="flat" cmpd="sng" algn="ctr">
                <a:solidFill>
                  <a:srgbClr val="FAA43A">
                    <a:shade val="95000"/>
                    <a:satMod val="105000"/>
                  </a:srgbClr>
                </a:solidFill>
                <a:prstDash val="solid"/>
                <a:headEnd type="triangle"/>
                <a:tailEnd type="triangle"/>
              </a:ln>
              <a:effectLst/>
            </p:spPr>
          </p:cxnSp>
          <p:cxnSp>
            <p:nvCxnSpPr>
              <p:cNvPr id="111" name="직선 화살표 연결선 33"/>
              <p:cNvCxnSpPr>
                <a:stCxn id="109" idx="3"/>
              </p:cNvCxnSpPr>
              <p:nvPr/>
            </p:nvCxnSpPr>
            <p:spPr>
              <a:xfrm flipV="1">
                <a:off x="7090612" y="5328087"/>
                <a:ext cx="217983" cy="1"/>
              </a:xfrm>
              <a:prstGeom prst="straightConnector1">
                <a:avLst/>
              </a:prstGeom>
              <a:noFill/>
              <a:ln w="9525" cap="flat" cmpd="sng" algn="ctr">
                <a:solidFill>
                  <a:srgbClr val="FAA43A">
                    <a:shade val="95000"/>
                    <a:satMod val="105000"/>
                  </a:srgbClr>
                </a:solidFill>
                <a:prstDash val="solid"/>
                <a:headEnd type="triangle"/>
                <a:tailEnd type="triangle"/>
              </a:ln>
              <a:effectLst/>
            </p:spPr>
          </p:cxnSp>
        </p:grpSp>
        <p:grpSp>
          <p:nvGrpSpPr>
            <p:cNvPr id="94" name="그룹 39"/>
            <p:cNvGrpSpPr/>
            <p:nvPr/>
          </p:nvGrpSpPr>
          <p:grpSpPr>
            <a:xfrm>
              <a:off x="6462794" y="3451018"/>
              <a:ext cx="1117292" cy="352151"/>
              <a:chOff x="6280489" y="5166067"/>
              <a:chExt cx="1028106" cy="324041"/>
            </a:xfrm>
          </p:grpSpPr>
          <p:sp>
            <p:nvSpPr>
              <p:cNvPr id="106" name="직사각형 40"/>
              <p:cNvSpPr/>
              <p:nvPr/>
            </p:nvSpPr>
            <p:spPr>
              <a:xfrm>
                <a:off x="6490448" y="5166067"/>
                <a:ext cx="600164" cy="324041"/>
              </a:xfrm>
              <a:prstGeom prst="rect">
                <a:avLst/>
              </a:prstGeom>
              <a:gradFill rotWithShape="1">
                <a:gsLst>
                  <a:gs pos="0">
                    <a:srgbClr val="FAA43A">
                      <a:tint val="50000"/>
                      <a:satMod val="300000"/>
                    </a:srgbClr>
                  </a:gs>
                  <a:gs pos="35000">
                    <a:srgbClr val="FAA43A">
                      <a:tint val="37000"/>
                      <a:satMod val="300000"/>
                    </a:srgbClr>
                  </a:gs>
                  <a:gs pos="100000">
                    <a:srgbClr val="FAA43A">
                      <a:tint val="15000"/>
                      <a:satMod val="350000"/>
                    </a:srgbClr>
                  </a:gs>
                </a:gsLst>
                <a:lin ang="16200000" scaled="1"/>
              </a:gradFill>
              <a:ln w="9525" cap="flat" cmpd="sng" algn="ctr">
                <a:solidFill>
                  <a:srgbClr val="FAA43A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r>
                  <a:rPr lang="en-US" altLang="ko-KR" b="1" kern="0" dirty="0">
                    <a:solidFill>
                      <a:sysClr val="windowText" lastClr="000000"/>
                    </a:solidFill>
                    <a:latin typeface="Calibri"/>
                    <a:ea typeface="나눔고딕"/>
                  </a:rPr>
                  <a:t>PCU</a:t>
                </a:r>
                <a:endParaRPr lang="ko-KR" altLang="en-US" b="1" kern="0" dirty="0">
                  <a:solidFill>
                    <a:sysClr val="windowText" lastClr="000000"/>
                  </a:solidFill>
                  <a:latin typeface="Calibri"/>
                  <a:ea typeface="나눔고딕"/>
                </a:endParaRPr>
              </a:p>
            </p:txBody>
          </p:sp>
          <p:cxnSp>
            <p:nvCxnSpPr>
              <p:cNvPr id="107" name="직선 화살표 연결선 41"/>
              <p:cNvCxnSpPr>
                <a:endCxn id="106" idx="1"/>
              </p:cNvCxnSpPr>
              <p:nvPr/>
            </p:nvCxnSpPr>
            <p:spPr>
              <a:xfrm>
                <a:off x="6280489" y="5328087"/>
                <a:ext cx="209959" cy="1"/>
              </a:xfrm>
              <a:prstGeom prst="straightConnector1">
                <a:avLst/>
              </a:prstGeom>
              <a:noFill/>
              <a:ln w="9525" cap="flat" cmpd="sng" algn="ctr">
                <a:solidFill>
                  <a:srgbClr val="FAA43A">
                    <a:shade val="95000"/>
                    <a:satMod val="105000"/>
                  </a:srgbClr>
                </a:solidFill>
                <a:prstDash val="solid"/>
                <a:headEnd type="triangle"/>
                <a:tailEnd type="triangle"/>
              </a:ln>
              <a:effectLst/>
            </p:spPr>
          </p:cxnSp>
          <p:cxnSp>
            <p:nvCxnSpPr>
              <p:cNvPr id="108" name="직선 화살표 연결선 42"/>
              <p:cNvCxnSpPr>
                <a:stCxn id="106" idx="3"/>
              </p:cNvCxnSpPr>
              <p:nvPr/>
            </p:nvCxnSpPr>
            <p:spPr>
              <a:xfrm flipV="1">
                <a:off x="7090612" y="5328087"/>
                <a:ext cx="217983" cy="1"/>
              </a:xfrm>
              <a:prstGeom prst="straightConnector1">
                <a:avLst/>
              </a:prstGeom>
              <a:noFill/>
              <a:ln w="9525" cap="flat" cmpd="sng" algn="ctr">
                <a:solidFill>
                  <a:srgbClr val="FAA43A">
                    <a:shade val="95000"/>
                    <a:satMod val="105000"/>
                  </a:srgbClr>
                </a:solidFill>
                <a:prstDash val="solid"/>
                <a:headEnd type="triangle"/>
                <a:tailEnd type="triangle"/>
              </a:ln>
              <a:effectLst/>
            </p:spPr>
          </p:cxnSp>
        </p:grpSp>
        <p:grpSp>
          <p:nvGrpSpPr>
            <p:cNvPr id="95" name="그룹 43"/>
            <p:cNvGrpSpPr/>
            <p:nvPr/>
          </p:nvGrpSpPr>
          <p:grpSpPr>
            <a:xfrm>
              <a:off x="6462794" y="2588049"/>
              <a:ext cx="1117292" cy="352151"/>
              <a:chOff x="6280489" y="5166067"/>
              <a:chExt cx="1028106" cy="324041"/>
            </a:xfrm>
          </p:grpSpPr>
          <p:sp>
            <p:nvSpPr>
              <p:cNvPr id="103" name="직사각형 44"/>
              <p:cNvSpPr/>
              <p:nvPr/>
            </p:nvSpPr>
            <p:spPr>
              <a:xfrm>
                <a:off x="6490448" y="5166067"/>
                <a:ext cx="600164" cy="324041"/>
              </a:xfrm>
              <a:prstGeom prst="rect">
                <a:avLst/>
              </a:prstGeom>
              <a:gradFill rotWithShape="1">
                <a:gsLst>
                  <a:gs pos="0">
                    <a:srgbClr val="FAA43A">
                      <a:tint val="50000"/>
                      <a:satMod val="300000"/>
                    </a:srgbClr>
                  </a:gs>
                  <a:gs pos="35000">
                    <a:srgbClr val="FAA43A">
                      <a:tint val="37000"/>
                      <a:satMod val="300000"/>
                    </a:srgbClr>
                  </a:gs>
                  <a:gs pos="100000">
                    <a:srgbClr val="FAA43A">
                      <a:tint val="15000"/>
                      <a:satMod val="350000"/>
                    </a:srgbClr>
                  </a:gs>
                </a:gsLst>
                <a:lin ang="16200000" scaled="1"/>
              </a:gradFill>
              <a:ln w="9525" cap="flat" cmpd="sng" algn="ctr">
                <a:solidFill>
                  <a:srgbClr val="FAA43A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r>
                  <a:rPr lang="en-US" altLang="ko-KR" b="1" kern="0" dirty="0">
                    <a:solidFill>
                      <a:sysClr val="windowText" lastClr="000000"/>
                    </a:solidFill>
                    <a:latin typeface="Calibri"/>
                    <a:ea typeface="나눔고딕"/>
                  </a:rPr>
                  <a:t>PCU</a:t>
                </a:r>
                <a:endParaRPr lang="ko-KR" altLang="en-US" b="1" kern="0" dirty="0">
                  <a:solidFill>
                    <a:sysClr val="windowText" lastClr="000000"/>
                  </a:solidFill>
                  <a:latin typeface="Calibri"/>
                  <a:ea typeface="나눔고딕"/>
                </a:endParaRPr>
              </a:p>
            </p:txBody>
          </p:sp>
          <p:cxnSp>
            <p:nvCxnSpPr>
              <p:cNvPr id="104" name="직선 화살표 연결선 45"/>
              <p:cNvCxnSpPr>
                <a:endCxn id="103" idx="1"/>
              </p:cNvCxnSpPr>
              <p:nvPr/>
            </p:nvCxnSpPr>
            <p:spPr>
              <a:xfrm>
                <a:off x="6280489" y="5328087"/>
                <a:ext cx="209959" cy="1"/>
              </a:xfrm>
              <a:prstGeom prst="straightConnector1">
                <a:avLst/>
              </a:prstGeom>
              <a:noFill/>
              <a:ln w="9525" cap="flat" cmpd="sng" algn="ctr">
                <a:solidFill>
                  <a:srgbClr val="FAA43A">
                    <a:shade val="95000"/>
                    <a:satMod val="105000"/>
                  </a:srgbClr>
                </a:solidFill>
                <a:prstDash val="solid"/>
                <a:headEnd type="triangle"/>
                <a:tailEnd type="triangle"/>
              </a:ln>
              <a:effectLst/>
            </p:spPr>
          </p:cxnSp>
          <p:cxnSp>
            <p:nvCxnSpPr>
              <p:cNvPr id="105" name="직선 화살표 연결선 46"/>
              <p:cNvCxnSpPr>
                <a:stCxn id="103" idx="3"/>
              </p:cNvCxnSpPr>
              <p:nvPr/>
            </p:nvCxnSpPr>
            <p:spPr>
              <a:xfrm flipV="1">
                <a:off x="7090612" y="5328087"/>
                <a:ext cx="217983" cy="1"/>
              </a:xfrm>
              <a:prstGeom prst="straightConnector1">
                <a:avLst/>
              </a:prstGeom>
              <a:noFill/>
              <a:ln w="9525" cap="flat" cmpd="sng" algn="ctr">
                <a:solidFill>
                  <a:srgbClr val="FAA43A">
                    <a:shade val="95000"/>
                    <a:satMod val="105000"/>
                  </a:srgbClr>
                </a:solidFill>
                <a:prstDash val="solid"/>
                <a:headEnd type="triangle"/>
                <a:tailEnd type="triangle"/>
              </a:ln>
              <a:effectLst/>
            </p:spPr>
          </p:cxnSp>
        </p:grpSp>
        <p:grpSp>
          <p:nvGrpSpPr>
            <p:cNvPr id="96" name="그룹 88"/>
            <p:cNvGrpSpPr/>
            <p:nvPr/>
          </p:nvGrpSpPr>
          <p:grpSpPr>
            <a:xfrm>
              <a:off x="2219290" y="3777938"/>
              <a:ext cx="2578579" cy="1620414"/>
              <a:chOff x="2187914" y="3870654"/>
              <a:chExt cx="2578579" cy="1620414"/>
            </a:xfrm>
          </p:grpSpPr>
          <p:sp>
            <p:nvSpPr>
              <p:cNvPr id="99" name="직사각형 57"/>
              <p:cNvSpPr/>
              <p:nvPr/>
            </p:nvSpPr>
            <p:spPr>
              <a:xfrm>
                <a:off x="3600945" y="3974336"/>
                <a:ext cx="1165548" cy="1516732"/>
              </a:xfrm>
              <a:prstGeom prst="rect">
                <a:avLst/>
              </a:prstGeom>
              <a:solidFill>
                <a:sysClr val="window" lastClr="FFFFFF"/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ko-KR" altLang="en-US" kern="0">
                  <a:solidFill>
                    <a:sysClr val="windowText" lastClr="000000"/>
                  </a:solidFill>
                  <a:latin typeface="Calibri"/>
                  <a:ea typeface="나눔고딕"/>
                </a:endParaRPr>
              </a:p>
            </p:txBody>
          </p:sp>
          <p:sp>
            <p:nvSpPr>
              <p:cNvPr id="100" name="직사각형 54"/>
              <p:cNvSpPr/>
              <p:nvPr/>
            </p:nvSpPr>
            <p:spPr>
              <a:xfrm>
                <a:off x="3715794" y="4078938"/>
                <a:ext cx="946096" cy="592747"/>
              </a:xfrm>
              <a:prstGeom prst="rect">
                <a:avLst/>
              </a:prstGeom>
              <a:gradFill rotWithShape="1">
                <a:gsLst>
                  <a:gs pos="0">
                    <a:srgbClr val="FAA43A">
                      <a:tint val="50000"/>
                      <a:satMod val="300000"/>
                    </a:srgbClr>
                  </a:gs>
                  <a:gs pos="35000">
                    <a:srgbClr val="FAA43A">
                      <a:tint val="37000"/>
                      <a:satMod val="300000"/>
                    </a:srgbClr>
                  </a:gs>
                  <a:gs pos="100000">
                    <a:srgbClr val="FAA43A">
                      <a:tint val="15000"/>
                      <a:satMod val="350000"/>
                    </a:srgbClr>
                  </a:gs>
                </a:gsLst>
                <a:lin ang="16200000" scaled="1"/>
              </a:gradFill>
              <a:ln w="9525" cap="flat" cmpd="sng" algn="ctr">
                <a:solidFill>
                  <a:srgbClr val="FAA43A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lIns="46800" rIns="46800" rtlCol="0" anchor="ctr"/>
              <a:lstStyle/>
              <a:p>
                <a:pPr algn="ctr">
                  <a:defRPr/>
                </a:pPr>
                <a:r>
                  <a:rPr lang="en-US" altLang="ko-KR" sz="1600" kern="0" dirty="0">
                    <a:solidFill>
                      <a:sysClr val="windowText" lastClr="000000"/>
                    </a:solidFill>
                    <a:latin typeface="Calibri"/>
                    <a:ea typeface="나눔고딕"/>
                  </a:rPr>
                  <a:t>PIM Directory</a:t>
                </a:r>
                <a:endParaRPr lang="ko-KR" altLang="en-US" sz="1600" kern="0" dirty="0">
                  <a:solidFill>
                    <a:sysClr val="windowText" lastClr="000000"/>
                  </a:solidFill>
                  <a:latin typeface="Calibri"/>
                  <a:ea typeface="나눔고딕"/>
                </a:endParaRPr>
              </a:p>
            </p:txBody>
          </p:sp>
          <p:sp>
            <p:nvSpPr>
              <p:cNvPr id="101" name="직사각형 55"/>
              <p:cNvSpPr/>
              <p:nvPr/>
            </p:nvSpPr>
            <p:spPr>
              <a:xfrm>
                <a:off x="3715794" y="4793720"/>
                <a:ext cx="946096" cy="592747"/>
              </a:xfrm>
              <a:prstGeom prst="rect">
                <a:avLst/>
              </a:prstGeom>
              <a:gradFill rotWithShape="1">
                <a:gsLst>
                  <a:gs pos="0">
                    <a:srgbClr val="FAA43A">
                      <a:tint val="50000"/>
                      <a:satMod val="300000"/>
                    </a:srgbClr>
                  </a:gs>
                  <a:gs pos="35000">
                    <a:srgbClr val="FAA43A">
                      <a:tint val="37000"/>
                      <a:satMod val="300000"/>
                    </a:srgbClr>
                  </a:gs>
                  <a:gs pos="100000">
                    <a:srgbClr val="FAA43A">
                      <a:tint val="15000"/>
                      <a:satMod val="350000"/>
                    </a:srgbClr>
                  </a:gs>
                </a:gsLst>
                <a:lin ang="16200000" scaled="1"/>
              </a:gradFill>
              <a:ln w="9525" cap="flat" cmpd="sng" algn="ctr">
                <a:solidFill>
                  <a:srgbClr val="FAA43A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r>
                  <a:rPr lang="en-US" altLang="ko-KR" sz="1600" kern="0" dirty="0">
                    <a:solidFill>
                      <a:sysClr val="windowText" lastClr="000000"/>
                    </a:solidFill>
                    <a:latin typeface="Calibri"/>
                    <a:ea typeface="나눔고딕"/>
                  </a:rPr>
                  <a:t>Locality Monitor</a:t>
                </a:r>
                <a:endParaRPr lang="ko-KR" altLang="en-US" sz="1600" kern="0" dirty="0">
                  <a:solidFill>
                    <a:sysClr val="windowText" lastClr="000000"/>
                  </a:solidFill>
                  <a:latin typeface="Calibri"/>
                  <a:ea typeface="나눔고딕"/>
                </a:endParaRPr>
              </a:p>
            </p:txBody>
          </p:sp>
          <p:sp>
            <p:nvSpPr>
              <p:cNvPr id="102" name="TextBox 101"/>
              <p:cNvSpPr txBox="1"/>
              <p:nvPr/>
            </p:nvSpPr>
            <p:spPr>
              <a:xfrm>
                <a:off x="2187914" y="3870654"/>
                <a:ext cx="1459178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>
                  <a:defRPr/>
                </a:pPr>
                <a:r>
                  <a:rPr lang="en-US" altLang="ko-KR" sz="2000" b="1" kern="0" dirty="0">
                    <a:solidFill>
                      <a:sysClr val="windowText" lastClr="000000"/>
                    </a:solidFill>
                  </a:rPr>
                  <a:t>PMU</a:t>
                </a:r>
                <a:r>
                  <a:rPr lang="en-US" altLang="ko-KR" sz="2000" kern="0" dirty="0">
                    <a:solidFill>
                      <a:sysClr val="windowText" lastClr="000000"/>
                    </a:solidFill>
                  </a:rPr>
                  <a:t> (PEI</a:t>
                </a:r>
              </a:p>
              <a:p>
                <a:pPr algn="r">
                  <a:defRPr/>
                </a:pPr>
                <a:r>
                  <a:rPr lang="en-US" altLang="ko-KR" sz="2000" kern="0" dirty="0" err="1">
                    <a:solidFill>
                      <a:sysClr val="windowText" lastClr="000000"/>
                    </a:solidFill>
                  </a:rPr>
                  <a:t>Mgmt</a:t>
                </a:r>
                <a:r>
                  <a:rPr lang="en-US" altLang="ko-KR" sz="2000" kern="0" dirty="0">
                    <a:solidFill>
                      <a:sysClr val="windowText" lastClr="000000"/>
                    </a:solidFill>
                  </a:rPr>
                  <a:t> Unit)</a:t>
                </a:r>
                <a:endParaRPr lang="ko-KR" altLang="en-US" sz="2000" kern="0" dirty="0">
                  <a:solidFill>
                    <a:sysClr val="windowText" lastClr="000000"/>
                  </a:solidFill>
                </a:endParaRPr>
              </a:p>
            </p:txBody>
          </p:sp>
        </p:grpSp>
        <p:cxnSp>
          <p:nvCxnSpPr>
            <p:cNvPr id="97" name="직선 화살표 연결선 82"/>
            <p:cNvCxnSpPr>
              <a:stCxn id="99" idx="0"/>
              <a:endCxn id="65" idx="1"/>
            </p:cNvCxnSpPr>
            <p:nvPr/>
          </p:nvCxnSpPr>
          <p:spPr>
            <a:xfrm flipV="1">
              <a:off x="4215095" y="3551017"/>
              <a:ext cx="5123" cy="330603"/>
            </a:xfrm>
            <a:prstGeom prst="straightConnector1">
              <a:avLst/>
            </a:prstGeom>
            <a:noFill/>
            <a:ln w="9525" cap="flat" cmpd="sng" algn="ctr">
              <a:solidFill>
                <a:srgbClr val="FAA43A">
                  <a:shade val="95000"/>
                  <a:satMod val="105000"/>
                </a:srgbClr>
              </a:solidFill>
              <a:prstDash val="solid"/>
              <a:headEnd type="triangle"/>
              <a:tailEnd type="triangle"/>
            </a:ln>
            <a:effectLst/>
          </p:spPr>
        </p:cxnSp>
        <p:cxnSp>
          <p:nvCxnSpPr>
            <p:cNvPr id="98" name="구부러진 연결선 86"/>
            <p:cNvCxnSpPr>
              <a:stCxn id="92" idx="2"/>
              <a:endCxn id="99" idx="1"/>
            </p:cNvCxnSpPr>
            <p:nvPr/>
          </p:nvCxnSpPr>
          <p:spPr>
            <a:xfrm rot="16200000" flipH="1">
              <a:off x="1941916" y="2949581"/>
              <a:ext cx="1038592" cy="2342218"/>
            </a:xfrm>
            <a:prstGeom prst="curvedConnector2">
              <a:avLst/>
            </a:prstGeom>
            <a:noFill/>
            <a:ln w="9525" cap="flat" cmpd="sng" algn="ctr">
              <a:solidFill>
                <a:srgbClr val="FAA43A">
                  <a:shade val="95000"/>
                  <a:satMod val="105000"/>
                </a:srgbClr>
              </a:solidFill>
              <a:prstDash val="solid"/>
              <a:headEnd type="triangle"/>
              <a:tailEnd type="triangle"/>
            </a:ln>
            <a:effectLst/>
          </p:spPr>
        </p:cxnSp>
      </p:grpSp>
      <p:sp>
        <p:nvSpPr>
          <p:cNvPr id="112" name="TextBox 111"/>
          <p:cNvSpPr txBox="1"/>
          <p:nvPr/>
        </p:nvSpPr>
        <p:spPr>
          <a:xfrm>
            <a:off x="2678395" y="5651976"/>
            <a:ext cx="37872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altLang="ko-KR" sz="2400" kern="0" dirty="0">
                <a:solidFill>
                  <a:sysClr val="windowText" lastClr="000000"/>
                </a:solidFill>
              </a:rPr>
              <a:t>Example PEI </a:t>
            </a:r>
            <a:r>
              <a:rPr lang="en-US" altLang="ko-KR" sz="2400" kern="0" dirty="0" err="1">
                <a:solidFill>
                  <a:sysClr val="windowText" lastClr="000000"/>
                </a:solidFill>
              </a:rPr>
              <a:t>uArchitecture</a:t>
            </a:r>
            <a:endParaRPr lang="ko-KR" altLang="en-US" sz="2400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018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A318BC-BA84-EE49-85EE-0A779D8ABC9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1AB0E41-6335-3B40-AB06-F5B4D651A9D6}" type="slidenum">
              <a:rPr lang="en-US" altLang="en-US" smtClean="0"/>
              <a:pPr>
                <a:defRPr/>
              </a:pPr>
              <a:t>11</a:t>
            </a:fld>
            <a:endParaRPr lang="en-US" alt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C8A791-1653-5B47-A69A-8690B9324DD5}"/>
              </a:ext>
            </a:extLst>
          </p:cNvPr>
          <p:cNvSpPr txBox="1"/>
          <p:nvPr/>
        </p:nvSpPr>
        <p:spPr>
          <a:xfrm>
            <a:off x="5334000" y="4637782"/>
            <a:ext cx="3276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0070C0"/>
                </a:solidFill>
                <a:latin typeface="Calibri" panose="020F0502020204030204"/>
                <a:ea typeface="+mn-ea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https://ethz.ch/en/industry/industry/news/data/2022/03/mehr-daten-schneller-und-energiesparender-verarbeiten.html</a:t>
            </a:r>
            <a:endParaRPr lang="en-US" sz="1600" dirty="0">
              <a:solidFill>
                <a:srgbClr val="0070C0"/>
              </a:solidFill>
              <a:latin typeface="Calibri" panose="020F0502020204030204"/>
              <a:ea typeface="+mn-ea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5D49B78-1351-2E4E-85AF-8DCAABB992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0"/>
            <a:ext cx="4344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642360"/>
      </p:ext>
    </p:extLst>
  </p:cSld>
  <p:clrMapOvr>
    <a:masterClrMapping/>
  </p:clrMapOvr>
  <p:transition/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PEI Performance Delta: Large Data Sets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>
                <a:solidFill>
                  <a:srgbClr val="000000"/>
                </a:solidFill>
              </a:rPr>
              <a:pPr/>
              <a:t>110</a:t>
            </a:fld>
            <a:endParaRPr lang="en-US" altLang="en-US">
              <a:solidFill>
                <a:srgbClr val="000000"/>
              </a:solidFill>
            </a:endParaRPr>
          </a:p>
        </p:txBody>
      </p:sp>
      <p:graphicFrame>
        <p:nvGraphicFramePr>
          <p:cNvPr id="7" name="내용 개체 틀 5"/>
          <p:cNvGraphicFramePr>
            <a:graphicFrameLocks noGrp="1"/>
          </p:cNvGraphicFramePr>
          <p:nvPr>
            <p:ph idx="1"/>
          </p:nvPr>
        </p:nvGraphicFramePr>
        <p:xfrm>
          <a:off x="590872" y="1556792"/>
          <a:ext cx="8229600" cy="4751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102420" y="1124744"/>
            <a:ext cx="4939174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defRPr/>
            </a:pPr>
            <a:r>
              <a:rPr lang="en-US" altLang="ko-KR" sz="2400" kern="0" dirty="0">
                <a:solidFill>
                  <a:sysClr val="windowText" lastClr="000000"/>
                </a:solidFill>
              </a:rPr>
              <a:t>(Large Inputs, Baseline: CPU-Only)</a:t>
            </a:r>
            <a:endParaRPr lang="ko-KR" altLang="en-US" sz="2400" kern="0" dirty="0">
              <a:solidFill>
                <a:sysClr val="windowText" lastClr="0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956376" y="5413508"/>
            <a:ext cx="113524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/>
              <a:t>GeoMean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 rot="16200000">
            <a:off x="-1454541" y="3285617"/>
            <a:ext cx="3515706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defRPr/>
            </a:pPr>
            <a:r>
              <a:rPr lang="en-US" altLang="ko-KR" sz="1400" kern="0" dirty="0">
                <a:solidFill>
                  <a:sysClr val="windowText" lastClr="000000"/>
                </a:solidFill>
              </a:rPr>
              <a:t>Percentage of Performance Improvement </a:t>
            </a:r>
          </a:p>
          <a:p>
            <a:pPr algn="ctr">
              <a:defRPr/>
            </a:pPr>
            <a:r>
              <a:rPr lang="en-US" altLang="ko-KR" sz="1400" kern="0" dirty="0" err="1">
                <a:solidFill>
                  <a:sysClr val="windowText" lastClr="000000"/>
                </a:solidFill>
              </a:rPr>
              <a:t>wrt</a:t>
            </a:r>
            <a:r>
              <a:rPr lang="en-US" altLang="ko-KR" sz="1400" kern="0" dirty="0">
                <a:solidFill>
                  <a:sysClr val="windowText" lastClr="000000"/>
                </a:solidFill>
              </a:rPr>
              <a:t> Baseline (CPU-only)</a:t>
            </a:r>
            <a:endParaRPr lang="ko-KR" altLang="en-US" sz="1400" kern="0" dirty="0">
              <a:solidFill>
                <a:sysClr val="windowText" lastClr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7" y="6135687"/>
            <a:ext cx="2362194" cy="46166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Locality-Aware = PIM or CPU depending on data location</a:t>
            </a:r>
          </a:p>
        </p:txBody>
      </p:sp>
    </p:spTree>
    <p:extLst>
      <p:ext uri="{BB962C8B-B14F-4D97-AF65-F5344CB8AC3E}">
        <p14:creationId xmlns:p14="http://schemas.microsoft.com/office/powerpoint/2010/main" val="3345102534"/>
      </p:ext>
    </p:extLst>
  </p:cSld>
  <p:clrMapOvr>
    <a:masterClrMapping/>
  </p:clrMapOvr>
  <p:transition/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PEI Energy Consumption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>
                <a:solidFill>
                  <a:srgbClr val="000000"/>
                </a:solidFill>
              </a:rPr>
              <a:pPr/>
              <a:t>111</a:t>
            </a:fld>
            <a:endParaRPr lang="en-US" altLang="en-US">
              <a:solidFill>
                <a:srgbClr val="000000"/>
              </a:solidFill>
            </a:endParaRPr>
          </a:p>
        </p:txBody>
      </p:sp>
      <p:graphicFrame>
        <p:nvGraphicFramePr>
          <p:cNvPr id="15" name="내용 개체 틀 11"/>
          <p:cNvGraphicFramePr>
            <a:graphicFrameLocks noGrp="1"/>
          </p:cNvGraphicFramePr>
          <p:nvPr>
            <p:ph idx="1"/>
          </p:nvPr>
        </p:nvGraphicFramePr>
        <p:xfrm>
          <a:off x="457200" y="1341438"/>
          <a:ext cx="8229600" cy="4967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6289549" y="1194751"/>
            <a:ext cx="241604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defRPr/>
            </a:pPr>
            <a:r>
              <a:rPr lang="en-US" altLang="ko-KR" sz="2400" kern="0" dirty="0">
                <a:solidFill>
                  <a:sysClr val="windowText" lastClr="000000"/>
                </a:solidFill>
              </a:rPr>
              <a:t>Host-Only (CPU)</a:t>
            </a:r>
            <a:endParaRPr lang="ko-KR" altLang="en-US" sz="2400" kern="0" dirty="0">
              <a:solidFill>
                <a:sysClr val="windowText" lastClr="0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3452" y="1612991"/>
            <a:ext cx="135325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defRPr/>
            </a:pPr>
            <a:r>
              <a:rPr lang="en-US" altLang="ko-KR" sz="2400" kern="0" dirty="0">
                <a:solidFill>
                  <a:sysClr val="windowText" lastClr="000000"/>
                </a:solidFill>
              </a:rPr>
              <a:t>PIM-Only</a:t>
            </a:r>
            <a:endParaRPr lang="ko-KR" altLang="en-US" sz="2400" kern="0" dirty="0">
              <a:solidFill>
                <a:sysClr val="windowText" lastClr="0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86900" y="2031231"/>
            <a:ext cx="2027671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defRPr/>
            </a:pPr>
            <a:r>
              <a:rPr lang="en-US" altLang="ko-KR" sz="2400" kern="0" dirty="0">
                <a:solidFill>
                  <a:sysClr val="windowText" lastClr="000000"/>
                </a:solidFill>
              </a:rPr>
              <a:t>Locality-Aware</a:t>
            </a:r>
            <a:endParaRPr lang="ko-KR" altLang="en-US" sz="2400" kern="0" dirty="0">
              <a:solidFill>
                <a:sysClr val="windowText" lastClr="000000"/>
              </a:solidFill>
            </a:endParaRPr>
          </a:p>
        </p:txBody>
      </p:sp>
      <p:sp>
        <p:nvSpPr>
          <p:cNvPr id="19" name="직사각형 7"/>
          <p:cNvSpPr/>
          <p:nvPr/>
        </p:nvSpPr>
        <p:spPr>
          <a:xfrm>
            <a:off x="3995936" y="2610017"/>
            <a:ext cx="522276" cy="40212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ko-KR" altLang="en-US" kern="0">
              <a:solidFill>
                <a:sysClr val="window" lastClr="FFFFFF"/>
              </a:solidFill>
              <a:latin typeface="Calibri"/>
              <a:ea typeface="나눔고딕"/>
            </a:endParaRPr>
          </a:p>
        </p:txBody>
      </p:sp>
      <p:sp>
        <p:nvSpPr>
          <p:cNvPr id="20" name="직사각형 8"/>
          <p:cNvSpPr/>
          <p:nvPr/>
        </p:nvSpPr>
        <p:spPr>
          <a:xfrm>
            <a:off x="4587606" y="2542782"/>
            <a:ext cx="522276" cy="40212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ko-KR" altLang="en-US" kern="0">
              <a:solidFill>
                <a:sysClr val="window" lastClr="FFFFFF"/>
              </a:solidFill>
              <a:latin typeface="Calibri"/>
              <a:ea typeface="나눔고딕"/>
            </a:endParaRPr>
          </a:p>
        </p:txBody>
      </p:sp>
      <p:sp>
        <p:nvSpPr>
          <p:cNvPr id="21" name="직사각형 9"/>
          <p:cNvSpPr/>
          <p:nvPr/>
        </p:nvSpPr>
        <p:spPr>
          <a:xfrm>
            <a:off x="5146738" y="2856545"/>
            <a:ext cx="522276" cy="40212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ko-KR" altLang="en-US" kern="0">
              <a:solidFill>
                <a:sysClr val="window" lastClr="FFFFFF"/>
              </a:solidFill>
              <a:latin typeface="Calibri"/>
              <a:ea typeface="나눔고딕"/>
            </a:endParaRPr>
          </a:p>
        </p:txBody>
      </p:sp>
      <p:cxnSp>
        <p:nvCxnSpPr>
          <p:cNvPr id="22" name="꺾인 연결선 13"/>
          <p:cNvCxnSpPr>
            <a:endCxn id="19" idx="0"/>
          </p:cNvCxnSpPr>
          <p:nvPr/>
        </p:nvCxnSpPr>
        <p:spPr>
          <a:xfrm rot="10800000" flipV="1">
            <a:off x="4257074" y="1398687"/>
            <a:ext cx="2026378" cy="1211329"/>
          </a:xfrm>
          <a:prstGeom prst="bentConnector2">
            <a:avLst/>
          </a:prstGeom>
          <a:noFill/>
          <a:ln w="19050" cap="flat" cmpd="sng" algn="ctr">
            <a:solidFill>
              <a:srgbClr val="5DA5DA">
                <a:shade val="95000"/>
                <a:satMod val="105000"/>
              </a:srgbClr>
            </a:solidFill>
            <a:prstDash val="dash"/>
            <a:tailEnd type="triangle"/>
          </a:ln>
          <a:effectLst/>
        </p:spPr>
      </p:cxnSp>
      <p:cxnSp>
        <p:nvCxnSpPr>
          <p:cNvPr id="23" name="꺾인 연결선 15"/>
          <p:cNvCxnSpPr>
            <a:endCxn id="20" idx="0"/>
          </p:cNvCxnSpPr>
          <p:nvPr/>
        </p:nvCxnSpPr>
        <p:spPr>
          <a:xfrm rot="10800000" flipV="1">
            <a:off x="4848744" y="1816928"/>
            <a:ext cx="1434708" cy="725854"/>
          </a:xfrm>
          <a:prstGeom prst="bentConnector2">
            <a:avLst/>
          </a:prstGeom>
          <a:noFill/>
          <a:ln w="19050" cap="flat" cmpd="sng" algn="ctr">
            <a:solidFill>
              <a:srgbClr val="5DA5DA">
                <a:shade val="95000"/>
                <a:satMod val="105000"/>
              </a:srgbClr>
            </a:solidFill>
            <a:prstDash val="dash"/>
            <a:tailEnd type="triangle"/>
          </a:ln>
          <a:effectLst/>
        </p:spPr>
      </p:cxnSp>
      <p:cxnSp>
        <p:nvCxnSpPr>
          <p:cNvPr id="24" name="꺾인 연결선 17"/>
          <p:cNvCxnSpPr>
            <a:stCxn id="18" idx="1"/>
            <a:endCxn id="21" idx="0"/>
          </p:cNvCxnSpPr>
          <p:nvPr/>
        </p:nvCxnSpPr>
        <p:spPr>
          <a:xfrm rot="10800000" flipV="1">
            <a:off x="5407876" y="2262063"/>
            <a:ext cx="879024" cy="594481"/>
          </a:xfrm>
          <a:prstGeom prst="bentConnector2">
            <a:avLst/>
          </a:prstGeom>
          <a:noFill/>
          <a:ln w="19050" cap="flat" cmpd="sng" algn="ctr">
            <a:solidFill>
              <a:srgbClr val="5DA5DA">
                <a:shade val="95000"/>
                <a:satMod val="105000"/>
              </a:srgbClr>
            </a:solidFill>
            <a:prstDash val="dash"/>
            <a:tailEnd type="triangle"/>
          </a:ln>
          <a:effectLst/>
        </p:spPr>
      </p:cxnSp>
      <p:sp>
        <p:nvSpPr>
          <p:cNvPr id="14" name="TextBox 13"/>
          <p:cNvSpPr txBox="1"/>
          <p:nvPr/>
        </p:nvSpPr>
        <p:spPr>
          <a:xfrm rot="16200000">
            <a:off x="-834174" y="3001716"/>
            <a:ext cx="2274982" cy="30777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defRPr/>
            </a:pPr>
            <a:r>
              <a:rPr lang="en-US" altLang="ko-KR" sz="1400" kern="0" dirty="0">
                <a:solidFill>
                  <a:sysClr val="windowText" lastClr="000000"/>
                </a:solidFill>
              </a:rPr>
              <a:t>Total </a:t>
            </a:r>
            <a:r>
              <a:rPr lang="en-US" altLang="ko-KR" sz="1400" kern="0">
                <a:solidFill>
                  <a:sysClr val="windowText" lastClr="000000"/>
                </a:solidFill>
              </a:rPr>
              <a:t>Energy Consumption</a:t>
            </a:r>
            <a:endParaRPr lang="ko-KR" altLang="en-US" sz="1400" kern="0" dirty="0">
              <a:solidFill>
                <a:sysClr val="windowText" lastClr="00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83760" y="5589240"/>
            <a:ext cx="2010812" cy="646331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Breakdown of Energy Consumption on Different </a:t>
            </a:r>
            <a:r>
              <a:rPr lang="en-US" sz="1200"/>
              <a:t>System Components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825247537"/>
      </p:ext>
    </p:extLst>
  </p:cSld>
  <p:clrMapOvr>
    <a:masterClrMapping/>
  </p:clrMapOvr>
  <p:transition/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on PIM-Enabled Instructions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52736"/>
            <a:ext cx="8610600" cy="5195664"/>
          </a:xfrm>
        </p:spPr>
        <p:txBody>
          <a:bodyPr/>
          <a:lstStyle/>
          <a:p>
            <a:r>
              <a:rPr lang="en-US" dirty="0" err="1"/>
              <a:t>Junwhan</a:t>
            </a:r>
            <a:r>
              <a:rPr lang="en-US" dirty="0"/>
              <a:t> </a:t>
            </a:r>
            <a:r>
              <a:rPr lang="en-US" dirty="0" err="1"/>
              <a:t>Ahn</a:t>
            </a:r>
            <a:r>
              <a:rPr lang="en-US" dirty="0"/>
              <a:t>, </a:t>
            </a:r>
            <a:r>
              <a:rPr lang="en-US" dirty="0" err="1"/>
              <a:t>Sungjoo</a:t>
            </a:r>
            <a:r>
              <a:rPr lang="en-US" dirty="0"/>
              <a:t> </a:t>
            </a:r>
            <a:r>
              <a:rPr lang="en-US" dirty="0" err="1"/>
              <a:t>Yoo</a:t>
            </a:r>
            <a:r>
              <a:rPr lang="en-US" dirty="0"/>
              <a:t>, Onur Mutlu, and </a:t>
            </a:r>
            <a:r>
              <a:rPr lang="en-US" dirty="0" err="1"/>
              <a:t>Kiyoung</a:t>
            </a:r>
            <a:r>
              <a:rPr lang="en-US" dirty="0"/>
              <a:t> Choi,</a:t>
            </a:r>
            <a:br>
              <a:rPr lang="en-US" dirty="0"/>
            </a:br>
            <a:r>
              <a:rPr lang="en-US" b="1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"PIM-Enabled Instructions: A Low-Overhead, Locality-Aware Processing-in-Memory Architecture"</a:t>
            </a:r>
            <a:br>
              <a:rPr lang="en-US" dirty="0">
                <a:solidFill>
                  <a:srgbClr val="0432FF"/>
                </a:solidFill>
              </a:rPr>
            </a:br>
            <a:r>
              <a:rPr lang="en-US" i="1" dirty="0"/>
              <a:t>Proceedings of the </a:t>
            </a:r>
            <a:r>
              <a:rPr lang="en-US" i="1" dirty="0">
                <a:hlinkClick r:id="rId3"/>
              </a:rPr>
              <a:t>42nd International Symposium on Computer Architecture</a:t>
            </a:r>
            <a:r>
              <a:rPr lang="en-US" i="1" dirty="0"/>
              <a:t> (</a:t>
            </a:r>
            <a:r>
              <a:rPr lang="en-US" b="1" i="1" dirty="0"/>
              <a:t>ISCA</a:t>
            </a:r>
            <a:r>
              <a:rPr lang="en-US" i="1" dirty="0"/>
              <a:t>)</a:t>
            </a:r>
            <a:r>
              <a:rPr lang="en-US" dirty="0"/>
              <a:t>, Portland, OR, June 2015. </a:t>
            </a:r>
            <a:br>
              <a:rPr lang="en-US" dirty="0"/>
            </a:br>
            <a:r>
              <a:rPr lang="en-US" dirty="0"/>
              <a:t>[</a:t>
            </a:r>
            <a:r>
              <a:rPr lang="en-US" dirty="0">
                <a:hlinkClick r:id="rId4"/>
              </a:rPr>
              <a:t>Slides (pdf)</a:t>
            </a:r>
            <a:r>
              <a:rPr lang="en-US" dirty="0"/>
              <a:t>] [</a:t>
            </a:r>
            <a:r>
              <a:rPr lang="en-US" dirty="0">
                <a:hlinkClick r:id="rId5"/>
              </a:rPr>
              <a:t>Lightning Session Slides (pdf)</a:t>
            </a:r>
            <a:r>
              <a:rPr lang="en-US" dirty="0"/>
              <a:t>]  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177496"/>
            <a:ext cx="9144000" cy="227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767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>
                <a:latin typeface="Garamond" charset="0"/>
                <a:ea typeface="ＭＳ Ｐゴシック" charset="0"/>
                <a:cs typeface="ＭＳ Ｐゴシック" charset="0"/>
              </a:rPr>
              <a:t>Agenda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610600" cy="5105400"/>
          </a:xfrm>
        </p:spPr>
        <p:txBody>
          <a:bodyPr/>
          <a:lstStyle/>
          <a:p>
            <a:pPr eaLnBrk="1" hangingPunct="1"/>
            <a:r>
              <a:rPr lang="en-US" dirty="0">
                <a:latin typeface="Tahoma" charset="0"/>
                <a:ea typeface="ＭＳ Ｐゴシック" charset="0"/>
                <a:cs typeface="ＭＳ Ｐゴシック" charset="0"/>
              </a:rPr>
              <a:t>Major Trends Affecting Memory</a:t>
            </a:r>
          </a:p>
          <a:p>
            <a:pPr eaLnBrk="1" hangingPunct="1"/>
            <a:endParaRPr lang="en-US" dirty="0">
              <a:solidFill>
                <a:srgbClr val="0000FF"/>
              </a:solidFill>
              <a:latin typeface="Tahoma" charset="0"/>
              <a:ea typeface="ＭＳ Ｐゴシック" charset="0"/>
              <a:cs typeface="ＭＳ Ｐゴシック" charset="0"/>
            </a:endParaRPr>
          </a:p>
          <a:p>
            <a:pPr eaLnBrk="1" hangingPunct="1"/>
            <a:r>
              <a:rPr lang="en-US" dirty="0">
                <a:latin typeface="Tahoma" charset="0"/>
                <a:ea typeface="ＭＳ Ｐゴシック" charset="0"/>
                <a:cs typeface="ＭＳ Ｐゴシック" charset="0"/>
              </a:rPr>
              <a:t>Processing in Memory: Two Directions</a:t>
            </a:r>
          </a:p>
          <a:p>
            <a:pPr lvl="1" eaLnBrk="1" hangingPunct="1"/>
            <a:r>
              <a:rPr lang="en-US" dirty="0">
                <a:latin typeface="Tahoma" charset="0"/>
                <a:ea typeface="ＭＳ Ｐゴシック" charset="0"/>
                <a:cs typeface="ＭＳ Ｐゴシック" charset="0"/>
              </a:rPr>
              <a:t>Processing-using-Memory (</a:t>
            </a:r>
            <a:r>
              <a:rPr lang="en-US" dirty="0" err="1">
                <a:latin typeface="Tahoma" charset="0"/>
                <a:ea typeface="ＭＳ Ｐゴシック" charset="0"/>
                <a:cs typeface="ＭＳ Ｐゴシック" charset="0"/>
              </a:rPr>
              <a:t>PuM</a:t>
            </a:r>
            <a:r>
              <a:rPr lang="en-US" dirty="0">
                <a:latin typeface="Tahoma" charset="0"/>
                <a:ea typeface="ＭＳ Ｐゴシック" charset="0"/>
                <a:cs typeface="ＭＳ Ｐゴシック" charset="0"/>
              </a:rPr>
              <a:t>)</a:t>
            </a:r>
          </a:p>
          <a:p>
            <a:pPr lvl="2" eaLnBrk="1" hangingPunct="1"/>
            <a:r>
              <a:rPr lang="en-US" dirty="0">
                <a:latin typeface="Tahoma" charset="0"/>
                <a:ea typeface="ＭＳ Ｐゴシック" charset="0"/>
                <a:cs typeface="ＭＳ Ｐゴシック" charset="0"/>
              </a:rPr>
              <a:t>Minimally Changing Memory Chips</a:t>
            </a:r>
          </a:p>
          <a:p>
            <a:pPr lvl="1" eaLnBrk="1" hangingPunct="1"/>
            <a:endParaRPr lang="en-US" dirty="0">
              <a:latin typeface="Tahoma" charset="0"/>
              <a:ea typeface="ＭＳ Ｐゴシック" charset="0"/>
              <a:cs typeface="ＭＳ Ｐゴシック" charset="0"/>
            </a:endParaRPr>
          </a:p>
          <a:p>
            <a:pPr lvl="1" eaLnBrk="1" hangingPunct="1"/>
            <a:r>
              <a:rPr lang="en-US" dirty="0">
                <a:latin typeface="Tahoma" charset="0"/>
                <a:ea typeface="ＭＳ Ｐゴシック" charset="0"/>
                <a:cs typeface="ＭＳ Ｐゴシック" charset="0"/>
              </a:rPr>
              <a:t>Processing-near-Memory (</a:t>
            </a:r>
            <a:r>
              <a:rPr lang="en-US" dirty="0" err="1">
                <a:latin typeface="Tahoma" charset="0"/>
                <a:ea typeface="ＭＳ Ｐゴシック" charset="0"/>
                <a:cs typeface="ＭＳ Ｐゴシック" charset="0"/>
              </a:rPr>
              <a:t>PnM</a:t>
            </a:r>
            <a:r>
              <a:rPr lang="en-US" dirty="0">
                <a:latin typeface="Tahoma" charset="0"/>
                <a:ea typeface="ＭＳ Ｐゴシック" charset="0"/>
                <a:cs typeface="ＭＳ Ｐゴシック" charset="0"/>
              </a:rPr>
              <a:t>)</a:t>
            </a:r>
          </a:p>
          <a:p>
            <a:pPr lvl="2" eaLnBrk="1" hangingPunct="1"/>
            <a:r>
              <a:rPr lang="en-US" dirty="0">
                <a:latin typeface="Tahoma" charset="0"/>
                <a:ea typeface="ＭＳ Ｐゴシック" charset="0"/>
                <a:cs typeface="ＭＳ Ｐゴシック" charset="0"/>
              </a:rPr>
              <a:t>Exploiting 3D-Stacked Memory</a:t>
            </a:r>
          </a:p>
          <a:p>
            <a:pPr eaLnBrk="1" hangingPunct="1"/>
            <a:endParaRPr lang="en-US" dirty="0">
              <a:latin typeface="Tahoma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FA419BFC-0704-824A-8642-CF6757650AC5}" type="slidenum">
              <a:rPr lang="en-US" sz="1600">
                <a:solidFill>
                  <a:srgbClr val="000000"/>
                </a:solidFill>
                <a:latin typeface="Garamond" charset="0"/>
              </a:rPr>
              <a:pPr eaLnBrk="1" hangingPunct="1"/>
              <a:t>113</a:t>
            </a:fld>
            <a:endParaRPr lang="en-US" sz="1600">
              <a:solidFill>
                <a:srgbClr val="000000"/>
              </a:solidFill>
              <a:latin typeface="Garamon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852466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>
                <a:latin typeface="Garamond" charset="0"/>
                <a:ea typeface="ＭＳ Ｐゴシック" charset="0"/>
                <a:cs typeface="ＭＳ Ｐゴシック" charset="0"/>
              </a:rPr>
              <a:t>Eliminating the Adoption Barriers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8610600" cy="4876800"/>
          </a:xfrm>
        </p:spPr>
        <p:txBody>
          <a:bodyPr/>
          <a:lstStyle/>
          <a:p>
            <a:pPr marL="0" indent="0" algn="ctr" eaLnBrk="1" hangingPunct="1">
              <a:buNone/>
            </a:pPr>
            <a:endParaRPr lang="en-US" sz="5400" dirty="0">
              <a:solidFill>
                <a:srgbClr val="0000FF"/>
              </a:solidFill>
              <a:latin typeface="Tahoma" charset="0"/>
              <a:ea typeface="ＭＳ Ｐゴシック" charset="0"/>
              <a:cs typeface="ＭＳ Ｐゴシック" charset="0"/>
            </a:endParaRPr>
          </a:p>
          <a:p>
            <a:pPr marL="0" indent="0" algn="ctr" eaLnBrk="1" hangingPunct="1">
              <a:buNone/>
            </a:pPr>
            <a:r>
              <a:rPr lang="en-US" sz="6000" dirty="0">
                <a:solidFill>
                  <a:srgbClr val="0000FF"/>
                </a:solidFill>
                <a:latin typeface="Tahoma" charset="0"/>
                <a:ea typeface="ＭＳ Ｐゴシック" charset="0"/>
                <a:cs typeface="ＭＳ Ｐゴシック" charset="0"/>
              </a:rPr>
              <a:t>How to Enable Adoption of </a:t>
            </a:r>
            <a:r>
              <a:rPr lang="en-US" sz="6000" dirty="0">
                <a:solidFill>
                  <a:srgbClr val="FF0000"/>
                </a:solidFill>
                <a:latin typeface="Tahoma" charset="0"/>
                <a:ea typeface="ＭＳ Ｐゴシック" charset="0"/>
                <a:cs typeface="ＭＳ Ｐゴシック" charset="0"/>
              </a:rPr>
              <a:t>Processing in Memory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419BFC-0704-824A-8642-CF6757650AC5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114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9266835"/>
      </p:ext>
    </p:extLst>
  </p:cSld>
  <p:clrMapOvr>
    <a:masterClrMapping/>
  </p:clrMapOvr>
  <p:transition/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Barriers to Adoption of PIM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21025"/>
            <a:ext cx="8610600" cy="48768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1. Functionality of and applications &amp; software for PIM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2. Ease of programming (interfaces and compiler/HW support)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3. System support: coherence &amp; virtual memory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4. Runtime and compilation systems for adaptive scheduling, data mapping, access/sharing control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5. Infrastructures to assess benefits and feasibility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ACA1410-DA7E-F643-8886-992AD3AF089B}"/>
              </a:ext>
            </a:extLst>
          </p:cNvPr>
          <p:cNvSpPr txBox="1"/>
          <p:nvPr/>
        </p:nvSpPr>
        <p:spPr>
          <a:xfrm>
            <a:off x="1364585" y="5805264"/>
            <a:ext cx="6455614" cy="461665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All can be solved with change of mindset</a:t>
            </a:r>
            <a:endParaRPr kumimoji="0" lang="ko-KR" altLang="en-US" sz="2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82152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 Need to Revisit the Entire Stack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5" name="Text Box 17"/>
          <p:cNvSpPr txBox="1">
            <a:spLocks noChangeArrowheads="1"/>
          </p:cNvSpPr>
          <p:nvPr/>
        </p:nvSpPr>
        <p:spPr bwMode="auto">
          <a:xfrm>
            <a:off x="3501600" y="3906838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Micro-architecture</a:t>
            </a:r>
          </a:p>
        </p:txBody>
      </p:sp>
      <p:sp>
        <p:nvSpPr>
          <p:cNvPr id="6" name="Text Box 18"/>
          <p:cNvSpPr txBox="1">
            <a:spLocks noChangeAspect="1" noChangeArrowheads="1"/>
          </p:cNvSpPr>
          <p:nvPr/>
        </p:nvSpPr>
        <p:spPr bwMode="auto">
          <a:xfrm>
            <a:off x="3501600" y="3535363"/>
            <a:ext cx="2041525" cy="36671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SW/HW Interface</a:t>
            </a:r>
          </a:p>
        </p:txBody>
      </p:sp>
      <p:sp>
        <p:nvSpPr>
          <p:cNvPr id="7" name="Text Box 19"/>
          <p:cNvSpPr txBox="1">
            <a:spLocks noChangeAspect="1" noChangeArrowheads="1"/>
          </p:cNvSpPr>
          <p:nvPr/>
        </p:nvSpPr>
        <p:spPr bwMode="auto">
          <a:xfrm>
            <a:off x="3498425" y="2871044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Program/Language</a:t>
            </a:r>
          </a:p>
        </p:txBody>
      </p:sp>
      <p:sp>
        <p:nvSpPr>
          <p:cNvPr id="8" name="Text Box 20"/>
          <p:cNvSpPr txBox="1">
            <a:spLocks noChangeAspect="1" noChangeArrowheads="1"/>
          </p:cNvSpPr>
          <p:nvPr/>
        </p:nvSpPr>
        <p:spPr bwMode="auto">
          <a:xfrm>
            <a:off x="3498425" y="2499569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Algorithm</a:t>
            </a:r>
          </a:p>
        </p:txBody>
      </p:sp>
      <p:sp>
        <p:nvSpPr>
          <p:cNvPr id="9" name="Text Box 21"/>
          <p:cNvSpPr txBox="1">
            <a:spLocks noChangeAspect="1" noChangeArrowheads="1"/>
          </p:cNvSpPr>
          <p:nvPr/>
        </p:nvSpPr>
        <p:spPr bwMode="auto">
          <a:xfrm>
            <a:off x="3498425" y="2132856"/>
            <a:ext cx="2043113" cy="366713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Problem</a:t>
            </a:r>
          </a:p>
        </p:txBody>
      </p:sp>
      <p:sp>
        <p:nvSpPr>
          <p:cNvPr id="10" name="Text Box 22"/>
          <p:cNvSpPr txBox="1">
            <a:spLocks noChangeAspect="1" noChangeArrowheads="1"/>
          </p:cNvSpPr>
          <p:nvPr/>
        </p:nvSpPr>
        <p:spPr bwMode="auto">
          <a:xfrm>
            <a:off x="3501600" y="4279900"/>
            <a:ext cx="2039938" cy="3730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Arial" charset="0"/>
              </a:rPr>
              <a:t>Logic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+mn-ea"/>
              <a:cs typeface="Arial" charset="0"/>
            </a:endParaRPr>
          </a:p>
        </p:txBody>
      </p:sp>
      <p:sp>
        <p:nvSpPr>
          <p:cNvPr id="11" name="Text Box 23"/>
          <p:cNvSpPr txBox="1">
            <a:spLocks noChangeAspect="1" noChangeArrowheads="1"/>
          </p:cNvSpPr>
          <p:nvPr/>
        </p:nvSpPr>
        <p:spPr bwMode="auto">
          <a:xfrm>
            <a:off x="3501600" y="4651375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Devices</a:t>
            </a:r>
          </a:p>
        </p:txBody>
      </p:sp>
      <p:sp>
        <p:nvSpPr>
          <p:cNvPr id="12" name="Text Box 24"/>
          <p:cNvSpPr txBox="1">
            <a:spLocks noChangeAspect="1" noChangeArrowheads="1"/>
          </p:cNvSpPr>
          <p:nvPr/>
        </p:nvSpPr>
        <p:spPr bwMode="auto">
          <a:xfrm>
            <a:off x="3501600" y="3212976"/>
            <a:ext cx="2041525" cy="327322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System Software</a:t>
            </a:r>
          </a:p>
        </p:txBody>
      </p:sp>
      <p:sp>
        <p:nvSpPr>
          <p:cNvPr id="13" name="Text Box 23"/>
          <p:cNvSpPr txBox="1">
            <a:spLocks noChangeAspect="1" noChangeArrowheads="1"/>
          </p:cNvSpPr>
          <p:nvPr/>
        </p:nvSpPr>
        <p:spPr bwMode="auto">
          <a:xfrm>
            <a:off x="3503188" y="5006975"/>
            <a:ext cx="2043112" cy="36671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Electrons</a:t>
            </a:r>
          </a:p>
        </p:txBody>
      </p:sp>
      <p:sp>
        <p:nvSpPr>
          <p:cNvPr id="14" name="Rounded Rectangle 13"/>
          <p:cNvSpPr>
            <a:spLocks noChangeArrowheads="1"/>
          </p:cNvSpPr>
          <p:nvPr/>
        </p:nvSpPr>
        <p:spPr bwMode="auto">
          <a:xfrm rot="5400000">
            <a:off x="3392996" y="2610036"/>
            <a:ext cx="2232248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6A6595C-436B-B546-8CE9-DFF850FBB246}"/>
              </a:ext>
            </a:extLst>
          </p:cNvPr>
          <p:cNvSpPr txBox="1"/>
          <p:nvPr/>
        </p:nvSpPr>
        <p:spPr>
          <a:xfrm>
            <a:off x="2195736" y="5805264"/>
            <a:ext cx="4793300" cy="461665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We can get there step by step</a:t>
            </a:r>
            <a:endParaRPr kumimoji="0" lang="ko-KR" altLang="en-US" sz="2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25531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807896" cy="1066800"/>
          </a:xfrm>
        </p:spPr>
        <p:txBody>
          <a:bodyPr/>
          <a:lstStyle/>
          <a:p>
            <a:r>
              <a:rPr lang="en-US" dirty="0"/>
              <a:t>PIM Review and Open Problems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52736"/>
            <a:ext cx="8915400" cy="4876800"/>
          </a:xfrm>
        </p:spPr>
        <p:txBody>
          <a:bodyPr/>
          <a:lstStyle/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F2BD8AA-5E69-D846-BFB8-21B3FD479841}"/>
              </a:ext>
            </a:extLst>
          </p:cNvPr>
          <p:cNvSpPr txBox="1">
            <a:spLocks/>
          </p:cNvSpPr>
          <p:nvPr/>
        </p:nvSpPr>
        <p:spPr bwMode="auto">
          <a:xfrm>
            <a:off x="381000" y="1205136"/>
            <a:ext cx="8915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+mn-lt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+mn-lt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Onur Mutlu, Saugata Ghose, Juan Gomez-Luna, and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Rachata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Ausavarungnirun,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</a:b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+mn-ea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"A Modern Primer on Processing in Memory"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</a:b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Invited Book Chapter in </a:t>
            </a: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  <a:hlinkClick r:id="rId3"/>
              </a:rPr>
              <a:t>Emerging Computing: From Devices to Systems - Looking Beyond Moore and Von Neumann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, Springer, to be published in 2021.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None/>
              <a:tabLst/>
              <a:defRPr/>
            </a:pP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</a:b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4AC5CF-BFA6-5646-92DE-C9D89AA74928}"/>
              </a:ext>
            </a:extLst>
          </p:cNvPr>
          <p:cNvSpPr txBox="1"/>
          <p:nvPr/>
        </p:nvSpPr>
        <p:spPr>
          <a:xfrm>
            <a:off x="2599184" y="6443504"/>
            <a:ext cx="39456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ahoma"/>
                <a:ea typeface="+mn-ea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https://arxiv.org/pdf/1903.03988.pdf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5EA4CA5-FBD8-9749-9830-D77D34BE58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4659" y="1455514"/>
            <a:ext cx="9144000" cy="2744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607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E2567D-A796-D347-A81C-53A42C0F54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1D145C-B1CC-0248-8402-DB3B402EA3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74E4B9-8C28-2246-BBD1-89AFB3653A3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32E59C2-C60B-164F-8152-5EAEA0A62F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150" y="196850"/>
            <a:ext cx="5473700" cy="646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590674"/>
      </p:ext>
    </p:extLst>
  </p:cSld>
  <p:clrMapOvr>
    <a:masterClrMapping/>
  </p:clrMapOvr>
  <p:transition/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889408-568D-D849-B20B-D14F7C0146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809458-3406-614B-8614-09C6E86A51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29EE78-77DE-774E-8E3C-547D2974177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4A501AB-C3B7-1040-94FC-70CDF013A5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8255" y="0"/>
            <a:ext cx="52474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132090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0BC16C-9759-FC44-89ED-791187DE95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9023920" cy="1066800"/>
          </a:xfrm>
        </p:spPr>
        <p:txBody>
          <a:bodyPr/>
          <a:lstStyle/>
          <a:p>
            <a:r>
              <a:rPr lang="en-US" sz="3200" dirty="0"/>
              <a:t>Experimental Analysis of the UPMEM PIM Engine</a:t>
            </a:r>
            <a:endParaRPr lang="en-US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4A979B-A23E-4F49-9F1F-3DE77918710A}"/>
              </a:ext>
            </a:extLst>
          </p:cNvPr>
          <p:cNvSpPr txBox="1"/>
          <p:nvPr/>
        </p:nvSpPr>
        <p:spPr>
          <a:xfrm>
            <a:off x="4516010" y="6506919"/>
            <a:ext cx="37257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ahoma"/>
                <a:ea typeface="+mn-ea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https://arxiv.org/pdf/2105.03814.pdf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AE92A9-1CB3-0F44-AB44-B64795F93A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1793" y="905635"/>
            <a:ext cx="5628366" cy="5663281"/>
          </a:xfrm>
          <a:prstGeom prst="rect">
            <a:avLst/>
          </a:prstGeom>
        </p:spPr>
      </p:pic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BA918D4B-F6C7-5448-AD8B-565A4D21773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AB0E41-6335-3B40-AB06-F5B4D651A9D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3575833"/>
      </p:ext>
    </p:extLst>
  </p:cSld>
  <p:clrMapOvr>
    <a:masterClrMapping/>
  </p:clrMapOvr>
  <p:transition/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22" name="Rectangle 5">
            <a:extLst>
              <a:ext uri="{FF2B5EF4-FFF2-40B4-BE49-F238E27FC236}">
                <a16:creationId xmlns:a16="http://schemas.microsoft.com/office/drawing/2014/main" id="{38DFFC52-436B-2049-BC66-9FF2A94A493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4038600"/>
            <a:ext cx="7848600" cy="228600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Dr. Juan Gómez Luna</a:t>
            </a:r>
          </a:p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Fall 2022</a:t>
            </a: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11 October 2022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45B1E4-4A3E-4B44-B90F-77CA8B5BE6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000" y="1143000"/>
            <a:ext cx="8458200" cy="220980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P&amp;S Processing-in-Memory</a:t>
            </a:r>
            <a:br>
              <a:rPr lang="en-US" b="1" dirty="0">
                <a:solidFill>
                  <a:srgbClr val="C00000"/>
                </a:solidFill>
              </a:rPr>
            </a:br>
            <a:br>
              <a:rPr lang="en-US" sz="1600" b="1" dirty="0">
                <a:solidFill>
                  <a:srgbClr val="C00000"/>
                </a:solidFill>
              </a:rPr>
            </a:br>
            <a:r>
              <a:rPr lang="en-US" sz="3200" dirty="0"/>
              <a:t>Data-Centric Architectures:</a:t>
            </a:r>
            <a:br>
              <a:rPr lang="en-US" sz="3200" dirty="0"/>
            </a:br>
            <a:r>
              <a:rPr lang="en-US" sz="3200" dirty="0"/>
              <a:t>Fundamentally Improving Performance and Energy</a:t>
            </a:r>
            <a:endParaRPr lang="en-US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4314202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6B4B3C-102E-0749-B552-796F501068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UPMEM PIM System 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BEF26E-87B8-BF44-B23F-EFB5C94796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Juan Gomez-Luna, Izzat El Hajj, Ivan Fernandez, Christina </a:t>
            </a:r>
            <a:r>
              <a:rPr lang="en-US" sz="1800" dirty="0" err="1"/>
              <a:t>Giannoula</a:t>
            </a:r>
            <a:r>
              <a:rPr lang="en-US" sz="1800" dirty="0"/>
              <a:t>, Geraldo F. Oliveira, and Onur Mutlu,</a:t>
            </a:r>
            <a:br>
              <a:rPr lang="en-US" sz="1800" dirty="0"/>
            </a:br>
            <a:r>
              <a:rPr lang="en-US" sz="1800" b="1" dirty="0">
                <a:solidFill>
                  <a:srgbClr val="0000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"Benchmarking Memory-Centric Computing Systems: Analysis of Real Processing-in-Memory Hardware"</a:t>
            </a:r>
            <a:br>
              <a:rPr lang="en-US" sz="1800" dirty="0"/>
            </a:br>
            <a:r>
              <a:rPr lang="en-US" sz="1800" i="1" dirty="0"/>
              <a:t>Invited Paper at </a:t>
            </a:r>
            <a:r>
              <a:rPr lang="en-US" sz="1800" i="1" dirty="0">
                <a:hlinkClick r:id="rId3"/>
              </a:rPr>
              <a:t>Workshop on Computing with Unconventional Technologies</a:t>
            </a:r>
            <a:r>
              <a:rPr lang="en-US" sz="1800" i="1" dirty="0"/>
              <a:t> (</a:t>
            </a:r>
            <a:r>
              <a:rPr lang="en-US" sz="1800" b="1" i="1" dirty="0"/>
              <a:t>CUT</a:t>
            </a:r>
            <a:r>
              <a:rPr lang="en-US" sz="1800" i="1" dirty="0"/>
              <a:t>)</a:t>
            </a:r>
            <a:r>
              <a:rPr lang="en-US" sz="1800" dirty="0"/>
              <a:t>, Virtual, October 2021.</a:t>
            </a:r>
            <a:br>
              <a:rPr lang="en-US" sz="1800" dirty="0"/>
            </a:br>
            <a:r>
              <a:rPr lang="en-US" sz="1800" dirty="0"/>
              <a:t>[</a:t>
            </a:r>
            <a:r>
              <a:rPr lang="en-US" sz="1800" dirty="0">
                <a:hlinkClick r:id="rId4"/>
              </a:rPr>
              <a:t>arXiv version</a:t>
            </a:r>
            <a:r>
              <a:rPr lang="en-US" sz="1800" dirty="0"/>
              <a:t>]</a:t>
            </a:r>
            <a:br>
              <a:rPr lang="en-US" sz="1800" dirty="0"/>
            </a:br>
            <a:r>
              <a:rPr lang="en-US" sz="1800" dirty="0"/>
              <a:t>[</a:t>
            </a:r>
            <a:r>
              <a:rPr lang="en-US" sz="1800" dirty="0">
                <a:hlinkClick r:id="rId5"/>
              </a:rPr>
              <a:t>PrIM Benchmarks Source Code</a:t>
            </a:r>
            <a:r>
              <a:rPr lang="en-US" sz="1800" dirty="0"/>
              <a:t>]</a:t>
            </a:r>
            <a:br>
              <a:rPr lang="en-US" sz="1800" dirty="0"/>
            </a:br>
            <a:r>
              <a:rPr lang="en-US" sz="1800" dirty="0"/>
              <a:t>[</a:t>
            </a:r>
            <a:r>
              <a:rPr lang="en-US" sz="1800" dirty="0">
                <a:hlinkClick r:id="rId6"/>
              </a:rPr>
              <a:t>Slides (pptx)</a:t>
            </a:r>
            <a:r>
              <a:rPr lang="en-US" sz="1800" dirty="0"/>
              <a:t> </a:t>
            </a:r>
            <a:r>
              <a:rPr lang="en-US" sz="1800" dirty="0">
                <a:hlinkClick r:id="rId7"/>
              </a:rPr>
              <a:t>(pdf)</a:t>
            </a:r>
            <a:r>
              <a:rPr lang="en-US" sz="1800" dirty="0"/>
              <a:t>]</a:t>
            </a:r>
            <a:br>
              <a:rPr lang="en-US" sz="1800" dirty="0"/>
            </a:br>
            <a:r>
              <a:rPr lang="en-US" sz="1800" dirty="0"/>
              <a:t>[</a:t>
            </a:r>
            <a:r>
              <a:rPr lang="en-US" sz="1800" dirty="0">
                <a:hlinkClick r:id="rId8"/>
              </a:rPr>
              <a:t>Talk Video</a:t>
            </a:r>
            <a:r>
              <a:rPr lang="en-US" sz="1800" dirty="0"/>
              <a:t> (37 minutes)]</a:t>
            </a:r>
            <a:br>
              <a:rPr lang="en-US" sz="1800" dirty="0"/>
            </a:br>
            <a:r>
              <a:rPr lang="en-US" sz="1800" dirty="0"/>
              <a:t>[</a:t>
            </a:r>
            <a:r>
              <a:rPr lang="en-US" sz="1800" dirty="0">
                <a:hlinkClick r:id="rId9"/>
              </a:rPr>
              <a:t>Lightning Talk Video</a:t>
            </a:r>
            <a:r>
              <a:rPr lang="en-US" sz="1800" dirty="0"/>
              <a:t> (3 minutes)]</a:t>
            </a:r>
          </a:p>
          <a:p>
            <a:pPr marL="0" indent="0">
              <a:buNone/>
            </a:pPr>
            <a:br>
              <a:rPr lang="en-US" sz="1800" dirty="0"/>
            </a:br>
            <a:endParaRPr lang="en-US" sz="1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F8F996-348D-6443-A1C1-C9253E466A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96CF17A-3047-224B-BC46-DD606BE3B229}" type="slidenum">
              <a:rPr lang="en-US" altLang="en-US" smtClean="0"/>
              <a:pPr>
                <a:defRPr/>
              </a:pPr>
              <a:t>13</a:t>
            </a:fld>
            <a:endParaRPr lang="en-US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CAC91B0-BB0B-4C48-9D6B-CAAE99B4F34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4437112"/>
            <a:ext cx="9144000" cy="1879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387979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24C24F-E3C0-6340-9A7F-5212D7E1F8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800" dirty="0"/>
              <a:t>Understanding a Modern PIM Architecture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8D3D00-D671-7A49-9903-3A6903D905B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574D81-B5DE-384D-B24B-566C679AE608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4381580-1F1F-5944-AEC7-1891060AC1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015" y="914400"/>
            <a:ext cx="7369769" cy="550690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465C192-4893-AD4D-A97C-499395E42DF0}"/>
              </a:ext>
            </a:extLst>
          </p:cNvPr>
          <p:cNvSpPr/>
          <p:nvPr/>
        </p:nvSpPr>
        <p:spPr>
          <a:xfrm>
            <a:off x="266700" y="6535579"/>
            <a:ext cx="86106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https://www.youtube.com/watch?v=D8Hjy2iU9l4&amp;list=PL5Q2soXY2Zi_tOTAYm--dYByNPL7JhwR9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78390530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58F16-3938-264D-8F6A-2EBC6EF72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91600" cy="1066800"/>
          </a:xfrm>
        </p:spPr>
        <p:txBody>
          <a:bodyPr/>
          <a:lstStyle/>
          <a:p>
            <a:r>
              <a:rPr lang="en-US" sz="3800" dirty="0"/>
              <a:t>Samsung Function-in-Memory DRAM (2021)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891D3F-D152-9344-9026-3DCF898A87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96CF17A-3047-224B-BC46-DD606BE3B229}" type="slidenum">
              <a:rPr lang="en-US" altLang="en-US" smtClean="0"/>
              <a:pPr>
                <a:defRPr/>
              </a:pPr>
              <a:t>15</a:t>
            </a:fld>
            <a:endParaRPr lang="en-US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0B81DD-E1C2-B742-9E26-9880117A5B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928815"/>
            <a:ext cx="8229600" cy="555282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2E504B7-DA66-5B4F-B558-31F93F8EC635}"/>
              </a:ext>
            </a:extLst>
          </p:cNvPr>
          <p:cNvSpPr txBox="1"/>
          <p:nvPr/>
        </p:nvSpPr>
        <p:spPr>
          <a:xfrm>
            <a:off x="797570" y="6528003"/>
            <a:ext cx="754886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rgbClr val="0070C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https://news.samsung.com/global/samsung-develops-industrys-first-high-bandwidth-memory-with-ai-processing-power</a:t>
            </a:r>
            <a:endParaRPr lang="en-US" sz="1100" dirty="0">
              <a:solidFill>
                <a:srgbClr val="0070C0"/>
              </a:solidFill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2B661DE0-45C9-7F44-A759-0061E543B4F5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4762500" y="2019299"/>
            <a:ext cx="228600" cy="609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93559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58F16-3938-264D-8F6A-2EBC6EF72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91600" cy="1066800"/>
          </a:xfrm>
        </p:spPr>
        <p:txBody>
          <a:bodyPr/>
          <a:lstStyle/>
          <a:p>
            <a:r>
              <a:rPr lang="en-US" sz="3800" dirty="0"/>
              <a:t>Samsung Function-in-Memory DRAM (2021)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891D3F-D152-9344-9026-3DCF898A87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60E39F-21C1-5448-816C-90F49DCB38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94" y="1037868"/>
            <a:ext cx="9144000" cy="395907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CE8C0CB-6C34-F34A-9020-7FC8E1A932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4771635"/>
            <a:ext cx="2438400" cy="1680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090492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58F16-3938-264D-8F6A-2EBC6EF72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91600" cy="1066800"/>
          </a:xfrm>
        </p:spPr>
        <p:txBody>
          <a:bodyPr/>
          <a:lstStyle/>
          <a:p>
            <a:r>
              <a:rPr lang="en-US" sz="3800" dirty="0"/>
              <a:t>Samsung Function-in-Memory DRAM (2021)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891D3F-D152-9344-9026-3DCF898A87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975B62A-7CF5-E740-B603-F143F946B9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26297"/>
            <a:ext cx="9144000" cy="480540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B1172E2-3235-8D42-BF84-8638A7D02F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941" y="5455128"/>
            <a:ext cx="1775114" cy="1223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248963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58F16-3938-264D-8F6A-2EBC6EF72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91600" cy="1066800"/>
          </a:xfrm>
        </p:spPr>
        <p:txBody>
          <a:bodyPr/>
          <a:lstStyle/>
          <a:p>
            <a:r>
              <a:rPr lang="en-US" sz="3800" dirty="0"/>
              <a:t>Samsung </a:t>
            </a:r>
            <a:r>
              <a:rPr lang="en-US" sz="3800" dirty="0" err="1"/>
              <a:t>AxDIMM</a:t>
            </a:r>
            <a:r>
              <a:rPr lang="en-US" sz="3800" dirty="0"/>
              <a:t> (2021)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29AC1-76BA-0047-A84D-823522F2F5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DIMM-based PIM</a:t>
            </a:r>
          </a:p>
          <a:p>
            <a:pPr lvl="1"/>
            <a:r>
              <a:rPr lang="en-US" dirty="0"/>
              <a:t>DLRM recommendation system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891D3F-D152-9344-9026-3DCF898A87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FCF7A9E-E0FB-2940-A668-77B550C711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135" b="1"/>
          <a:stretch/>
        </p:blipFill>
        <p:spPr>
          <a:xfrm>
            <a:off x="5491978" y="4939215"/>
            <a:ext cx="3494859" cy="1461585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1F2116CC-AE4C-C245-A91B-56DA9C2A5AB9}"/>
              </a:ext>
            </a:extLst>
          </p:cNvPr>
          <p:cNvGrpSpPr>
            <a:grpSpLocks noChangeAspect="1"/>
          </p:cNvGrpSpPr>
          <p:nvPr/>
        </p:nvGrpSpPr>
        <p:grpSpPr>
          <a:xfrm>
            <a:off x="5865291" y="1022909"/>
            <a:ext cx="3002279" cy="1644091"/>
            <a:chOff x="100000" y="862740"/>
            <a:chExt cx="4069270" cy="2228391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7B7B2DD5-1935-F548-A387-1349A64873B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000" y="1159634"/>
              <a:ext cx="4069270" cy="1931497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36A3B20-5E20-0D44-BD6B-9DE9B313FE24}"/>
                </a:ext>
              </a:extLst>
            </p:cNvPr>
            <p:cNvSpPr/>
            <p:nvPr/>
          </p:nvSpPr>
          <p:spPr>
            <a:xfrm>
              <a:off x="929107" y="862740"/>
              <a:ext cx="1776448" cy="3693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 panose="02020404030301010803" pitchFamily="18" charset="0"/>
                  <a:ea typeface="ＭＳ Ｐゴシック" panose="020B0600070205080204" pitchFamily="34" charset="-128"/>
                  <a:cs typeface="Futura Medium" panose="020B0602020204020303" pitchFamily="34" charset="-79"/>
                </a:rPr>
                <a:t>Baseline System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1297CFD-59DD-384E-97E3-7AE7BC6C5C34}"/>
              </a:ext>
            </a:extLst>
          </p:cNvPr>
          <p:cNvGrpSpPr>
            <a:grpSpLocks noChangeAspect="1"/>
          </p:cNvGrpSpPr>
          <p:nvPr/>
        </p:nvGrpSpPr>
        <p:grpSpPr>
          <a:xfrm>
            <a:off x="5883828" y="2895600"/>
            <a:ext cx="3107772" cy="1775735"/>
            <a:chOff x="4744267" y="634328"/>
            <a:chExt cx="4299733" cy="2456804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4EF9F513-FA4B-E949-99EC-7CFF34E584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4075" b="2189"/>
            <a:stretch/>
          </p:blipFill>
          <p:spPr>
            <a:xfrm>
              <a:off x="4744267" y="1159634"/>
              <a:ext cx="4299733" cy="1931498"/>
            </a:xfrm>
            <a:prstGeom prst="rect">
              <a:avLst/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036909C-2052-0A45-A3A2-4C2930C8654C}"/>
                </a:ext>
              </a:extLst>
            </p:cNvPr>
            <p:cNvSpPr/>
            <p:nvPr/>
          </p:nvSpPr>
          <p:spPr>
            <a:xfrm>
              <a:off x="5564945" y="634328"/>
              <a:ext cx="190468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 panose="02020404030301010803" pitchFamily="18" charset="0"/>
                  <a:ea typeface="ＭＳ Ｐゴシック" panose="020B0600070205080204" pitchFamily="34" charset="-128"/>
                  <a:cs typeface="Futura Medium" panose="020B0602020204020303" pitchFamily="34" charset="-79"/>
                </a:rPr>
                <a:t>AxDIMM</a:t>
              </a: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 panose="02020404030301010803" pitchFamily="18" charset="0"/>
                  <a:ea typeface="ＭＳ Ｐゴシック" panose="020B0600070205080204" pitchFamily="34" charset="-128"/>
                  <a:cs typeface="Futura Medium" panose="020B0602020204020303" pitchFamily="34" charset="-79"/>
                </a:rPr>
                <a:t> System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8CFED770-D7DA-4148-A854-219B6EAC3A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2322" y="1983156"/>
            <a:ext cx="4426237" cy="445443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C450CF6-3385-024A-B2B2-719A2C17BE5E}"/>
              </a:ext>
            </a:extLst>
          </p:cNvPr>
          <p:cNvSpPr txBox="1"/>
          <p:nvPr/>
        </p:nvSpPr>
        <p:spPr>
          <a:xfrm>
            <a:off x="304800" y="6528003"/>
            <a:ext cx="796884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Ke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et al. "Near-Memory Processing in Action: Accelerating Personalized Recommendation with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AxDIMM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", IEEE Micro (2021)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6788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7630F2C-F1A4-504C-BD76-4C0CF61011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838200"/>
            <a:ext cx="5638800" cy="565913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9358F16-3938-264D-8F6A-2EBC6EF72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91600" cy="1066800"/>
          </a:xfrm>
        </p:spPr>
        <p:txBody>
          <a:bodyPr/>
          <a:lstStyle/>
          <a:p>
            <a:r>
              <a:rPr lang="en-US" sz="3800" dirty="0"/>
              <a:t>SK Hynix Accelerator-in-Memory (2022)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891D3F-D152-9344-9026-3DCF898A87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2E504B7-DA66-5B4F-B558-31F93F8EC635}"/>
              </a:ext>
            </a:extLst>
          </p:cNvPr>
          <p:cNvSpPr txBox="1"/>
          <p:nvPr/>
        </p:nvSpPr>
        <p:spPr>
          <a:xfrm>
            <a:off x="1700819" y="6528003"/>
            <a:ext cx="51571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https://news.skhynix.com/sk-hynix-develops-pim-next-generation-ai-accelerator/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2B661DE0-45C9-7F44-A759-0061E543B4F5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2616349" y="3703490"/>
            <a:ext cx="477539" cy="5110162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3782F46-972B-F74E-B5E1-F30E8DD07F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9919" y="1600200"/>
            <a:ext cx="3724263" cy="238260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51C93C8-E662-634A-AE11-0C2FA42294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75009" y="4648200"/>
            <a:ext cx="3754081" cy="524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1397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FFAFA8-F928-074B-AE87-00F35D2037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152400"/>
            <a:ext cx="9372600" cy="1066800"/>
          </a:xfrm>
        </p:spPr>
        <p:txBody>
          <a:bodyPr/>
          <a:lstStyle/>
          <a:p>
            <a:r>
              <a:rPr lang="en-US" dirty="0"/>
              <a:t>P&amp;S: Processing-in-Memory (I)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A318BC-BA84-EE49-85EE-0A779D8ABC9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1AB0E41-6335-3B40-AB06-F5B4D651A9D6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13D538D-E37A-9A4C-B402-21561CF9548A}"/>
              </a:ext>
            </a:extLst>
          </p:cNvPr>
          <p:cNvSpPr txBox="1"/>
          <p:nvPr/>
        </p:nvSpPr>
        <p:spPr>
          <a:xfrm>
            <a:off x="202802" y="6538546"/>
            <a:ext cx="657423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rgbClr val="0070C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http://www.vvz.ethz.ch/Vorlesungsverzeichnis/lerneinheit.view?semkez=2022W&amp;ansicht=KATALOGDATEN&amp;lerneinheitId=164152&amp;lang=en</a:t>
            </a:r>
            <a:endParaRPr lang="en-US" sz="800" dirty="0">
              <a:solidFill>
                <a:srgbClr val="0070C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7042C50-A7D7-1146-8618-7A8208BDAC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266" y="1000800"/>
            <a:ext cx="7429469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992636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AB5E5E-5755-7C4A-A293-D741009392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Takeaways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06B347-31D2-7043-A993-CD2F312DA9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27685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/>
              <a:t>This P&amp;S is aimed at improving your</a:t>
            </a:r>
          </a:p>
          <a:p>
            <a:pPr lvl="1">
              <a:lnSpc>
                <a:spcPct val="150000"/>
              </a:lnSpc>
            </a:pPr>
            <a:r>
              <a:rPr lang="en-US" dirty="0">
                <a:solidFill>
                  <a:srgbClr val="0432FF"/>
                </a:solidFill>
              </a:rPr>
              <a:t>Knowledge </a:t>
            </a:r>
            <a:r>
              <a:rPr lang="en-US" dirty="0"/>
              <a:t>in Computer Architecture and Processing-in-Memory</a:t>
            </a:r>
          </a:p>
          <a:p>
            <a:pPr lvl="1">
              <a:lnSpc>
                <a:spcPct val="150000"/>
              </a:lnSpc>
            </a:pPr>
            <a:r>
              <a:rPr lang="en-US" dirty="0">
                <a:solidFill>
                  <a:srgbClr val="0432FF"/>
                </a:solidFill>
              </a:rPr>
              <a:t>Technical skills </a:t>
            </a:r>
            <a:r>
              <a:rPr lang="en-US" dirty="0"/>
              <a:t>in programming parallel (PIM) architectures and </a:t>
            </a:r>
            <a:r>
              <a:rPr lang="en-US" dirty="0" err="1"/>
              <a:t>CompArch</a:t>
            </a:r>
            <a:r>
              <a:rPr lang="en-US" dirty="0"/>
              <a:t> simulation</a:t>
            </a:r>
          </a:p>
          <a:p>
            <a:pPr lvl="1">
              <a:lnSpc>
                <a:spcPct val="150000"/>
              </a:lnSpc>
            </a:pPr>
            <a:r>
              <a:rPr lang="en-US" dirty="0">
                <a:solidFill>
                  <a:srgbClr val="0432FF"/>
                </a:solidFill>
              </a:rPr>
              <a:t>Critical thinking and analysis</a:t>
            </a:r>
          </a:p>
          <a:p>
            <a:pPr lvl="1">
              <a:lnSpc>
                <a:spcPct val="150000"/>
              </a:lnSpc>
            </a:pPr>
            <a:r>
              <a:rPr lang="en-US" dirty="0">
                <a:solidFill>
                  <a:srgbClr val="0432FF"/>
                </a:solidFill>
              </a:rPr>
              <a:t>Interaction </a:t>
            </a:r>
            <a:r>
              <a:rPr lang="en-US" dirty="0"/>
              <a:t>with a nice group of researchers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Familiarity with key </a:t>
            </a:r>
            <a:r>
              <a:rPr lang="en-US" dirty="0">
                <a:solidFill>
                  <a:srgbClr val="0432FF"/>
                </a:solidFill>
              </a:rPr>
              <a:t>research directions</a:t>
            </a:r>
          </a:p>
          <a:p>
            <a:pPr lvl="1">
              <a:lnSpc>
                <a:spcPct val="150000"/>
              </a:lnSpc>
            </a:pPr>
            <a:r>
              <a:rPr lang="en-US" dirty="0">
                <a:solidFill>
                  <a:srgbClr val="0432FF"/>
                </a:solidFill>
              </a:rPr>
              <a:t>Technical presentation </a:t>
            </a:r>
            <a:r>
              <a:rPr lang="en-US" dirty="0"/>
              <a:t>of your project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7652AC-6D2C-6A4B-BDDE-39FE38DC969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20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48272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83456-BE25-A24C-8F8C-5365ADB32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Goal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5C369C-A1F8-254C-ABEC-5A23933710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562600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4400" dirty="0">
                <a:solidFill>
                  <a:srgbClr val="0432FF"/>
                </a:solidFill>
              </a:rPr>
              <a:t>(Learn how to) overcome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4400" dirty="0">
                <a:solidFill>
                  <a:srgbClr val="0432FF"/>
                </a:solidFill>
              </a:rPr>
              <a:t>the </a:t>
            </a:r>
            <a:r>
              <a:rPr lang="en-US" sz="4400" dirty="0">
                <a:solidFill>
                  <a:srgbClr val="FF0000"/>
                </a:solidFill>
              </a:rPr>
              <a:t>data movement bottleneck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4400" dirty="0">
                <a:solidFill>
                  <a:srgbClr val="0432FF"/>
                </a:solidFill>
              </a:rPr>
              <a:t>by programming, benchmarking,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4400" dirty="0">
                <a:solidFill>
                  <a:srgbClr val="0432FF"/>
                </a:solidFill>
              </a:rPr>
              <a:t>exploring different designs of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4400" dirty="0">
                <a:solidFill>
                  <a:srgbClr val="0432FF"/>
                </a:solidFill>
              </a:rPr>
              <a:t>the </a:t>
            </a:r>
            <a:r>
              <a:rPr lang="en-US" sz="4400" dirty="0">
                <a:solidFill>
                  <a:srgbClr val="00B050"/>
                </a:solidFill>
              </a:rPr>
              <a:t>PIM computing paradigm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B0A3C7-EE1C-7B4F-A2CD-30A5DA9BD3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1AB0E41-6335-3B40-AB06-F5B4D651A9D6}" type="slidenum">
              <a:rPr lang="en-US" altLang="en-US" smtClean="0"/>
              <a:pPr>
                <a:defRPr/>
              </a:pPr>
              <a:t>21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0884882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26738F-5964-924C-93EF-5CCE87BDA6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Prerequisites of the Course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8E4DEC-4186-0B40-A0D1-C7112B2BE5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7527"/>
            <a:ext cx="8458200" cy="5193723"/>
          </a:xfrm>
        </p:spPr>
        <p:txBody>
          <a:bodyPr/>
          <a:lstStyle/>
          <a:p>
            <a:r>
              <a:rPr lang="en-US" dirty="0"/>
              <a:t>Digital Design and Computer Architecture (or equivalent course)</a:t>
            </a:r>
          </a:p>
          <a:p>
            <a:pPr lvl="1"/>
            <a:r>
              <a:rPr lang="en-US" sz="1800" dirty="0">
                <a:solidFill>
                  <a:srgbClr val="0070C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https://safari.ethz.ch/digitaltechnik/spring2021/doku.php?id=schedule</a:t>
            </a:r>
            <a:endParaRPr lang="en-US" sz="1800" dirty="0">
              <a:solidFill>
                <a:srgbClr val="0070C0"/>
              </a:solidFill>
            </a:endParaRPr>
          </a:p>
          <a:p>
            <a:pPr lvl="1"/>
            <a:r>
              <a:rPr lang="en-US" sz="1800" dirty="0">
                <a:solidFill>
                  <a:srgbClr val="0070C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https://safari.ethz.ch/digitaltechnik/spring2022/doku.php?id=schedule</a:t>
            </a:r>
            <a:endParaRPr lang="en-US" sz="1800" dirty="0">
              <a:solidFill>
                <a:srgbClr val="0070C0"/>
              </a:solidFill>
            </a:endParaRPr>
          </a:p>
          <a:p>
            <a:endParaRPr lang="en-US" dirty="0"/>
          </a:p>
          <a:p>
            <a:r>
              <a:rPr lang="en-US" dirty="0"/>
              <a:t>Familiarity with C/C++ programming</a:t>
            </a:r>
          </a:p>
          <a:p>
            <a:pPr lvl="1"/>
            <a:r>
              <a:rPr lang="en-US" dirty="0"/>
              <a:t>FPGA implementation or GPU programming (desirable)</a:t>
            </a:r>
          </a:p>
          <a:p>
            <a:endParaRPr lang="en-US" dirty="0"/>
          </a:p>
          <a:p>
            <a:r>
              <a:rPr lang="en-US" dirty="0"/>
              <a:t>Interest in </a:t>
            </a:r>
          </a:p>
          <a:p>
            <a:pPr lvl="1"/>
            <a:r>
              <a:rPr lang="en-US" dirty="0"/>
              <a:t>future computer architectures and computing paradigms</a:t>
            </a:r>
          </a:p>
          <a:p>
            <a:pPr lvl="1"/>
            <a:r>
              <a:rPr lang="en-US" dirty="0"/>
              <a:t>discovering why things do or do not work and solving problems</a:t>
            </a:r>
          </a:p>
          <a:p>
            <a:pPr lvl="1"/>
            <a:r>
              <a:rPr lang="en-US" dirty="0"/>
              <a:t>making systems efficient and usable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55626D-D34C-8E49-B3C3-E98D9B108A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22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4817568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09" name="Title 1">
            <a:extLst>
              <a:ext uri="{FF2B5EF4-FFF2-40B4-BE49-F238E27FC236}">
                <a16:creationId xmlns:a16="http://schemas.microsoft.com/office/drawing/2014/main" id="{0DF95D71-4717-9641-A2B1-944FC90328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Course Info: Who Are We? (I)</a:t>
            </a:r>
          </a:p>
        </p:txBody>
      </p:sp>
      <p:sp>
        <p:nvSpPr>
          <p:cNvPr id="21506" name="Content Placeholder 2">
            <a:extLst>
              <a:ext uri="{FF2B5EF4-FFF2-40B4-BE49-F238E27FC236}">
                <a16:creationId xmlns:a16="http://schemas.microsoft.com/office/drawing/2014/main" id="{9CD130D2-C623-7247-B0C8-1800F218DB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0" y="914400"/>
            <a:ext cx="9144000" cy="5476652"/>
          </a:xfrm>
        </p:spPr>
        <p:txBody>
          <a:bodyPr/>
          <a:lstStyle/>
          <a:p>
            <a:r>
              <a:rPr lang="en-US" altLang="en-US" sz="2200" dirty="0">
                <a:ea typeface="ＭＳ Ｐゴシック" panose="020B0600070205080204" pitchFamily="34" charset="-128"/>
              </a:rPr>
              <a:t>Onur Mutlu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Full Professor @ ETH Zurich ITET (INFK), since September 2015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Strecker Professor @ Carnegie Mellon University ECE/CS, 2009-2016, 2016-…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PhD from UT-Austin, worked at Google, VMware, Microsoft Research, Intel, AMD</a:t>
            </a:r>
          </a:p>
          <a:p>
            <a:pPr lvl="1"/>
            <a:r>
              <a:rPr lang="en-US" altLang="en-US" sz="1800" dirty="0">
                <a:solidFill>
                  <a:srgbClr val="0070C0"/>
                </a:solidFill>
                <a:ea typeface="ＭＳ Ｐゴシック" panose="020B0600070205080204" pitchFamily="34" charset="-128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https://people.inf.ethz.ch/omutlu/</a:t>
            </a:r>
            <a:endParaRPr lang="en-US" altLang="en-US" sz="1800" dirty="0">
              <a:solidFill>
                <a:srgbClr val="0070C0"/>
              </a:solidFill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1800" dirty="0">
                <a:solidFill>
                  <a:srgbClr val="0070C0"/>
                </a:solidFill>
                <a:ea typeface="ＭＳ Ｐゴシック" panose="020B0600070205080204" pitchFamily="34" charset="-128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omutlu@gmail.com</a:t>
            </a:r>
            <a:r>
              <a:rPr lang="en-US" altLang="en-US" sz="1800" dirty="0">
                <a:solidFill>
                  <a:srgbClr val="0070C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1800" dirty="0">
                <a:ea typeface="ＭＳ Ｐゴシック" panose="020B0600070205080204" pitchFamily="34" charset="-128"/>
              </a:rPr>
              <a:t>(Best way to reach me)</a:t>
            </a:r>
          </a:p>
          <a:p>
            <a:pPr lvl="1"/>
            <a:r>
              <a:rPr lang="en-US" sz="1800" dirty="0">
                <a:solidFill>
                  <a:srgbClr val="0070C0"/>
                </a:solidFill>
                <a:latin typeface="Tahoma" charset="0"/>
                <a:ea typeface="ＭＳ Ｐゴシック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https://people.inf.ethz.ch/omutlu/projects.htm</a:t>
            </a:r>
            <a:r>
              <a:rPr lang="en-US" sz="1800" dirty="0">
                <a:solidFill>
                  <a:srgbClr val="0070C0"/>
                </a:solidFill>
                <a:latin typeface="Tahoma" charset="0"/>
                <a:ea typeface="ＭＳ Ｐゴシック" charset="0"/>
              </a:rPr>
              <a:t> </a:t>
            </a:r>
            <a:endParaRPr lang="en-US" altLang="en-US" sz="1000" dirty="0">
              <a:solidFill>
                <a:srgbClr val="0070C0"/>
              </a:solidFill>
              <a:ea typeface="ＭＳ Ｐゴシック" panose="020B0600070205080204" pitchFamily="34" charset="-128"/>
            </a:endParaRPr>
          </a:p>
          <a:p>
            <a:pPr lvl="1"/>
            <a:endParaRPr lang="en-US" altLang="en-US" sz="1000" dirty="0">
              <a:ea typeface="ＭＳ Ｐゴシック" panose="020B0600070205080204" pitchFamily="34" charset="-128"/>
            </a:endParaRPr>
          </a:p>
          <a:p>
            <a:r>
              <a:rPr lang="en-US" altLang="en-US" sz="22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Research and Teaching in:</a:t>
            </a:r>
            <a:endParaRPr lang="en-US" altLang="en-US" sz="2200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1800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Computer architecture, computer systems, hardware security, bioinformatics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Memory and storage systems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Hardware security, safety, predictability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Fault tolerance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Hardware/software cooperation</a:t>
            </a:r>
          </a:p>
          <a:p>
            <a:pPr lvl="1"/>
            <a:r>
              <a:rPr lang="is-IS" altLang="en-US" sz="1800" dirty="0">
                <a:ea typeface="ＭＳ Ｐゴシック" panose="020B0600070205080204" pitchFamily="34" charset="-128"/>
              </a:rPr>
              <a:t>Architectures for bioinformatics, health, medicine</a:t>
            </a:r>
          </a:p>
          <a:p>
            <a:pPr lvl="1"/>
            <a:r>
              <a:rPr lang="is-IS" altLang="en-US" sz="1800" dirty="0">
                <a:ea typeface="ＭＳ Ｐゴシック" panose="020B0600070205080204" pitchFamily="34" charset="-128"/>
              </a:rPr>
              <a:t>… </a:t>
            </a:r>
            <a:endParaRPr lang="en-US" altLang="en-US" sz="1800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299011" name="Slide Number Placeholder 3">
            <a:extLst>
              <a:ext uri="{FF2B5EF4-FFF2-40B4-BE49-F238E27FC236}">
                <a16:creationId xmlns:a16="http://schemas.microsoft.com/office/drawing/2014/main" id="{382C1846-515D-6048-9FA0-627CDD03DE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F3043E-DAD2-F347-A0C9-60754FCE566E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299012" name="Picture 1">
            <a:extLst>
              <a:ext uri="{FF2B5EF4-FFF2-40B4-BE49-F238E27FC236}">
                <a16:creationId xmlns:a16="http://schemas.microsoft.com/office/drawing/2014/main" id="{EDA8380A-00B6-2F46-A5D1-F19A2EE594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000" y="0"/>
            <a:ext cx="127000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2690706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385" name="Title 1">
            <a:extLst>
              <a:ext uri="{FF2B5EF4-FFF2-40B4-BE49-F238E27FC236}">
                <a16:creationId xmlns:a16="http://schemas.microsoft.com/office/drawing/2014/main" id="{5DFFB311-DD55-354D-9965-213CCF56A2A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Course Info: Who Are We? (II)</a:t>
            </a:r>
          </a:p>
        </p:txBody>
      </p:sp>
      <p:sp>
        <p:nvSpPr>
          <p:cNvPr id="90114" name="Content Placeholder 2">
            <a:extLst>
              <a:ext uri="{FF2B5EF4-FFF2-40B4-BE49-F238E27FC236}">
                <a16:creationId xmlns:a16="http://schemas.microsoft.com/office/drawing/2014/main" id="{46D23FDA-6CA0-D444-ACEC-01B81C9474B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14400"/>
            <a:ext cx="8610600" cy="51054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Lead Supervisor:</a:t>
            </a:r>
          </a:p>
          <a:p>
            <a:pPr lvl="1"/>
            <a:r>
              <a:rPr lang="en-US" altLang="en-US" dirty="0">
                <a:ea typeface="ＭＳ Ｐゴシック" panose="020B0600070205080204" pitchFamily="34" charset="-128"/>
              </a:rPr>
              <a:t>Dr. Juan Gómez Luna</a:t>
            </a:r>
          </a:p>
          <a:p>
            <a:pPr lvl="1"/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Supervisors:</a:t>
            </a:r>
          </a:p>
          <a:p>
            <a:pPr lvl="1"/>
            <a:r>
              <a:rPr lang="en-US" dirty="0"/>
              <a:t>Dr. </a:t>
            </a:r>
            <a:r>
              <a:rPr lang="en-US" dirty="0" err="1"/>
              <a:t>Haiyu</a:t>
            </a:r>
            <a:r>
              <a:rPr lang="en-US" dirty="0"/>
              <a:t> Mao</a:t>
            </a:r>
          </a:p>
          <a:p>
            <a:pPr lvl="1"/>
            <a:r>
              <a:rPr lang="en-US" altLang="en-US" dirty="0"/>
              <a:t>Geraldo F. Oliveira</a:t>
            </a:r>
          </a:p>
          <a:p>
            <a:pPr lvl="1"/>
            <a:r>
              <a:rPr lang="en-US" dirty="0"/>
              <a:t>Konstantinos </a:t>
            </a:r>
            <a:r>
              <a:rPr lang="en-US" dirty="0" err="1"/>
              <a:t>Kanellopoulos</a:t>
            </a:r>
            <a:endParaRPr lang="en-US" dirty="0"/>
          </a:p>
          <a:p>
            <a:pPr lvl="1"/>
            <a:r>
              <a:rPr lang="en-US" dirty="0"/>
              <a:t>Nika Mansouri </a:t>
            </a:r>
            <a:r>
              <a:rPr lang="en-US" dirty="0" err="1"/>
              <a:t>Ghiasi</a:t>
            </a:r>
            <a:endParaRPr lang="en-US" dirty="0"/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Get to know us and our research</a:t>
            </a:r>
          </a:p>
          <a:p>
            <a:pPr lvl="1"/>
            <a:r>
              <a:rPr lang="en-US" altLang="en-US" dirty="0">
                <a:solidFill>
                  <a:srgbClr val="0070C0"/>
                </a:solidFill>
                <a:ea typeface="ＭＳ Ｐゴシック" panose="020B0600070205080204" pitchFamily="34" charset="-128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https://safari.ethz.ch/safari-group/</a:t>
            </a:r>
            <a:r>
              <a:rPr lang="en-US" altLang="en-US" dirty="0">
                <a:solidFill>
                  <a:srgbClr val="0070C0"/>
                </a:solidFill>
                <a:ea typeface="ＭＳ Ｐゴシック" panose="020B0600070205080204" pitchFamily="34" charset="-128"/>
              </a:rPr>
              <a:t> </a:t>
            </a:r>
          </a:p>
        </p:txBody>
      </p:sp>
      <p:sp>
        <p:nvSpPr>
          <p:cNvPr id="400387" name="Slide Number Placeholder 3">
            <a:extLst>
              <a:ext uri="{FF2B5EF4-FFF2-40B4-BE49-F238E27FC236}">
                <a16:creationId xmlns:a16="http://schemas.microsoft.com/office/drawing/2014/main" id="{09D99F58-A906-5C4E-8F44-89C3556096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D4CA104-C896-BE4A-A642-D5F2910342D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802CC22-D664-C246-953A-4554EF636D58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0" y="976878"/>
            <a:ext cx="1080000" cy="104846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00BEC23-5B54-CE40-8223-6DFFD9C35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3425" y="2025345"/>
            <a:ext cx="1080000" cy="103338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A9C975E-5215-C747-8E25-9B185F4874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24600" y="2165356"/>
            <a:ext cx="1080000" cy="105107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12C7FA2-3727-3A45-9CF5-08F9991ACC6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02475" y="3290634"/>
            <a:ext cx="1080000" cy="10601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93187D2-FCFA-DA47-969F-4559030D35D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29400" y="3536593"/>
            <a:ext cx="1080000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9748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Slide Number Placeholder 3"/>
          <p:cNvSpPr>
            <a:spLocks noGrp="1"/>
          </p:cNvSpPr>
          <p:nvPr>
            <p:ph type="sldNum" sz="quarter" idx="11"/>
          </p:nvPr>
        </p:nvSpPr>
        <p:spPr bwMode="auto">
          <a:xfrm>
            <a:off x="8737600" y="8324851"/>
            <a:ext cx="2844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1219170" rtl="0" eaLnBrk="1" latinLnBrk="0" hangingPunct="1">
              <a:defRPr sz="2133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213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  <a:sym typeface="Arial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t>25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  <a:cs typeface="+mn-cs"/>
              <a:sym typeface="Arial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7135684-0FF0-F248-9E0B-F2E232609CB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9000"/>
                    </a14:imgEffect>
                    <a14:imgEffect>
                      <a14:colorTemperature colorTemp="5739"/>
                    </a14:imgEffect>
                    <a14:imgEffect>
                      <a14:saturation sat="153000"/>
                    </a14:imgEffect>
                    <a14:imgEffect>
                      <a14:brightnessContrast bright="45000" contrast="2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644707"/>
            <a:ext cx="9144000" cy="3981683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432295A3-5F7B-5F43-9181-1BEE72DB19A3}"/>
              </a:ext>
            </a:extLst>
          </p:cNvPr>
          <p:cNvSpPr txBox="1"/>
          <p:nvPr/>
        </p:nvSpPr>
        <p:spPr>
          <a:xfrm>
            <a:off x="827584" y="1988234"/>
            <a:ext cx="81733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lang="en-US" sz="1400" kern="0" dirty="0">
                <a:solidFill>
                  <a:srgbClr val="0000FF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40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+ Researchers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DF919E19-D41C-ED45-9955-893D0E136C12}"/>
              </a:ext>
            </a:extLst>
          </p:cNvPr>
          <p:cNvSpPr txBox="1"/>
          <p:nvPr/>
        </p:nvSpPr>
        <p:spPr>
          <a:xfrm>
            <a:off x="567029" y="5622340"/>
            <a:ext cx="82721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 dirty="0">
                <a:ln w="22225">
                  <a:solidFill>
                    <a:srgbClr val="35742A">
                      <a:lumMod val="50000"/>
                    </a:srgbClr>
                  </a:solidFill>
                  <a:prstDash val="solid"/>
                </a:ln>
                <a:solidFill>
                  <a:srgbClr val="3B812F">
                    <a:lumMod val="40000"/>
                    <a:lumOff val="60000"/>
                  </a:srgbClr>
                </a:solidFill>
                <a:effectLst/>
                <a:uLnTx/>
                <a:uFillTx/>
                <a:latin typeface="Chalkduster" panose="03050602040202020205" pitchFamily="66" charset="77"/>
                <a:ea typeface="ＭＳ Ｐゴシック" panose="020B0600070205080204" pitchFamily="34" charset="-128"/>
                <a:cs typeface="Apple Chancery" panose="03020702040506060504" pitchFamily="66" charset="-79"/>
                <a:sym typeface="Arial"/>
              </a:rPr>
              <a:t>Think BIG, Aim HIGH!</a:t>
            </a: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24DD5283-F5C7-B94B-B7ED-8F1609BDF9A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81941" y="5229201"/>
            <a:ext cx="1329363" cy="471668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8C808981-2A78-D64E-A0DF-A6572C6FB0AB}"/>
              </a:ext>
            </a:extLst>
          </p:cNvPr>
          <p:cNvSpPr txBox="1">
            <a:spLocks/>
          </p:cNvSpPr>
          <p:nvPr/>
        </p:nvSpPr>
        <p:spPr bwMode="auto">
          <a:xfrm>
            <a:off x="228600" y="0"/>
            <a:ext cx="8610600" cy="908719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Garamond" charset="0"/>
                <a:ea typeface="ＭＳ Ｐゴシック" charset="0"/>
              </a:rPr>
              <a:t>Onur </a:t>
            </a:r>
            <a:r>
              <a:rPr kumimoji="0" lang="en-US" sz="4000" b="0" i="0" u="none" strike="noStrike" kern="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Garamond" charset="0"/>
                <a:ea typeface="ＭＳ Ｐゴシック" charset="0"/>
              </a:rPr>
              <a:t>Mutlu’s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Garamond" charset="0"/>
                <a:ea typeface="ＭＳ Ｐゴシック" charset="0"/>
              </a:rPr>
              <a:t> SAFARI Research Group</a:t>
            </a:r>
          </a:p>
        </p:txBody>
      </p:sp>
      <p:sp>
        <p:nvSpPr>
          <p:cNvPr id="12" name="Rectangle 25">
            <a:extLst>
              <a:ext uri="{FF2B5EF4-FFF2-40B4-BE49-F238E27FC236}">
                <a16:creationId xmlns:a16="http://schemas.microsoft.com/office/drawing/2014/main" id="{BC5DB1A9-C9CF-E447-9055-3E8366E5C7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-38101" y="824924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Computer architecture, HW/SW, systems, bioinformatics, security, memory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D0BE4A6-A2E2-5245-9CEB-9E430FB09439}"/>
              </a:ext>
            </a:extLst>
          </p:cNvPr>
          <p:cNvSpPr txBox="1"/>
          <p:nvPr/>
        </p:nvSpPr>
        <p:spPr>
          <a:xfrm>
            <a:off x="2108985" y="1271883"/>
            <a:ext cx="55579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432FF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https://safari.ethz.ch/safari-newsletter-january-2021/</a:t>
            </a:r>
            <a:r>
              <a:rPr lang="en-US" dirty="0">
                <a:solidFill>
                  <a:srgbClr val="0432FF"/>
                </a:solidFill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BB8F445-C252-B648-A677-174C1EF9EA8A}"/>
              </a:ext>
            </a:extLst>
          </p:cNvPr>
          <p:cNvSpPr txBox="1"/>
          <p:nvPr/>
        </p:nvSpPr>
        <p:spPr>
          <a:xfrm>
            <a:off x="3447333" y="6453337"/>
            <a:ext cx="2249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https://safari.ethz.ch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14" name="Slide Number Placeholder 3">
            <a:extLst>
              <a:ext uri="{FF2B5EF4-FFF2-40B4-BE49-F238E27FC236}">
                <a16:creationId xmlns:a16="http://schemas.microsoft.com/office/drawing/2014/main" id="{A0BB09CE-ACF0-FD4C-A0CD-6E8DD3946812}"/>
              </a:ext>
            </a:extLst>
          </p:cNvPr>
          <p:cNvSpPr txBox="1">
            <a:spLocks/>
          </p:cNvSpPr>
          <p:nvPr/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600" kern="1200">
                <a:solidFill>
                  <a:srgbClr val="000000"/>
                </a:solidFill>
                <a:latin typeface="Garamond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5A4FB91F-8620-9C4D-8A32-1AD02BFD54B1}" type="slidenum">
              <a:rPr lang="en-US" smtClean="0">
                <a:ea typeface="+mn-ea"/>
                <a:cs typeface="Arial" charset="0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25</a:t>
            </a:fld>
            <a:endParaRPr lang="en-US"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4647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0724D9-BF4B-C84C-BCD5-7809879BF7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9095928" cy="1066800"/>
          </a:xfrm>
        </p:spPr>
        <p:txBody>
          <a:bodyPr/>
          <a:lstStyle/>
          <a:p>
            <a:r>
              <a:rPr lang="en-US" sz="3900" dirty="0"/>
              <a:t>SAFARI Newsletter December 2021 Edition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956061-CFC4-E042-9823-D90AFA8BA4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193723"/>
          </a:xfrm>
        </p:spPr>
        <p:txBody>
          <a:bodyPr/>
          <a:lstStyle/>
          <a:p>
            <a:r>
              <a:rPr lang="en-US" dirty="0">
                <a:solidFill>
                  <a:srgbClr val="0070C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https://safari.ethz.ch/safari-newsletter-december-2021/</a:t>
            </a:r>
            <a:r>
              <a:rPr lang="en-US" dirty="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F7651E-CB74-5546-88F0-4BFB0FAD26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4FB91F-8620-9C4D-8A32-1AD02BFD54B1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  <a:cs typeface="Arial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4EC53B5-3233-994F-BDFE-96564493A1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3764" y="1371600"/>
            <a:ext cx="4316471" cy="5417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087348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C991E-8D5D-6A42-868B-F019E75D70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800" dirty="0">
                <a:latin typeface="Garamond" panose="02020404030301010803" pitchFamily="18" charset="0"/>
              </a:rPr>
              <a:t>SAFARI Live Seminars (I)</a:t>
            </a:r>
            <a:endParaRPr lang="en-US" sz="3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7FF465F-35B8-3D4E-8DA5-38E24AECB7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20270"/>
            <a:ext cx="3039099" cy="1710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954DC66-ED14-844E-8686-B69F576079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1558" y="1020270"/>
            <a:ext cx="3039098" cy="171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CF330DA-3E78-7E48-AC12-54161AE291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3116" y="1020270"/>
            <a:ext cx="3039099" cy="1710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016D881-8FB2-A140-9F8C-D3F584507C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08" y="2776218"/>
            <a:ext cx="3039099" cy="1710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C86B28A-F786-A44D-ABCB-2ACBE8BFD1F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58696" y="2776218"/>
            <a:ext cx="3039099" cy="1710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19082E93-FD98-EF49-ADB5-A2C10837F371}"/>
              </a:ext>
            </a:extLst>
          </p:cNvPr>
          <p:cNvSpPr/>
          <p:nvPr/>
        </p:nvSpPr>
        <p:spPr>
          <a:xfrm>
            <a:off x="1590700" y="6475391"/>
            <a:ext cx="5886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safari.ethz.ch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/safari-seminar-series/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79B7153-B3C1-9347-A817-5DE9E1ACEEA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20457" y="2778583"/>
            <a:ext cx="3044415" cy="171299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1F1308B-5778-FA4C-B9E4-0EAB1DD7CFE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4584281"/>
            <a:ext cx="3044415" cy="171299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5B181AB-1E41-A649-86DE-C317E98B208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48000" y="4576919"/>
            <a:ext cx="3057500" cy="172035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8A91E93-ADBE-F741-88D4-DCF10BB72FA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121872" y="4605272"/>
            <a:ext cx="3022128" cy="1692000"/>
          </a:xfrm>
          <a:prstGeom prst="rect">
            <a:avLst/>
          </a:prstGeom>
        </p:spPr>
      </p:pic>
      <p:sp>
        <p:nvSpPr>
          <p:cNvPr id="14" name="Slide Number Placeholder 3">
            <a:extLst>
              <a:ext uri="{FF2B5EF4-FFF2-40B4-BE49-F238E27FC236}">
                <a16:creationId xmlns:a16="http://schemas.microsoft.com/office/drawing/2014/main" id="{D7C2EC1E-3620-3646-A2FD-7350A2EB023B}"/>
              </a:ext>
            </a:extLst>
          </p:cNvPr>
          <p:cNvSpPr txBox="1">
            <a:spLocks/>
          </p:cNvSpPr>
          <p:nvPr/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600" kern="1200">
                <a:solidFill>
                  <a:srgbClr val="000000"/>
                </a:solidFill>
                <a:latin typeface="Garamond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5A4FB91F-8620-9C4D-8A32-1AD02BFD54B1}" type="slidenum">
              <a:rPr lang="en-US" smtClean="0">
                <a:ea typeface="+mn-ea"/>
                <a:cs typeface="Arial" charset="0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27</a:t>
            </a:fld>
            <a:endParaRPr lang="en-US"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7962707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C991E-8D5D-6A42-868B-F019E75D70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800" dirty="0">
                <a:latin typeface="Garamond" panose="02020404030301010803" pitchFamily="18" charset="0"/>
              </a:rPr>
              <a:t>SAFARI Live Seminars (II)</a:t>
            </a:r>
            <a:endParaRPr lang="en-US" sz="3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9082E93-FD98-EF49-ADB5-A2C10837F371}"/>
              </a:ext>
            </a:extLst>
          </p:cNvPr>
          <p:cNvSpPr/>
          <p:nvPr/>
        </p:nvSpPr>
        <p:spPr>
          <a:xfrm>
            <a:off x="947750" y="6475391"/>
            <a:ext cx="72485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0070C0"/>
                </a:solidFill>
                <a:latin typeface="Tahoma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https://safari.ethz.ch/safari-live-seminar-sean-lie-28-feb-2022/</a:t>
            </a:r>
            <a:endParaRPr lang="en-US" sz="1600" dirty="0">
              <a:solidFill>
                <a:srgbClr val="0070C0"/>
              </a:solidFill>
              <a:latin typeface="Tahoma"/>
            </a:endParaRP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BAD95022-4BE5-E34F-B7E3-299D99A0E6AA}"/>
              </a:ext>
            </a:extLst>
          </p:cNvPr>
          <p:cNvSpPr txBox="1">
            <a:spLocks/>
          </p:cNvSpPr>
          <p:nvPr/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600" kern="1200">
                <a:solidFill>
                  <a:srgbClr val="000000"/>
                </a:solidFill>
                <a:latin typeface="Garamond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5A4FB91F-8620-9C4D-8A32-1AD02BFD54B1}" type="slidenum">
              <a:rPr lang="en-US" smtClean="0">
                <a:ea typeface="+mn-ea"/>
                <a:cs typeface="Arial" charset="0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28</a:t>
            </a:fld>
            <a:endParaRPr lang="en-US">
              <a:ea typeface="+mn-ea"/>
              <a:cs typeface="Arial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FE6F2D-4316-004E-B889-99D257D6CB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0175" y="925359"/>
            <a:ext cx="6343650" cy="548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539274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5"/>
          <p:cNvSpPr>
            <a:spLocks noChangeArrowheads="1"/>
          </p:cNvSpPr>
          <p:nvPr/>
        </p:nvSpPr>
        <p:spPr bwMode="auto">
          <a:xfrm>
            <a:off x="0" y="836712"/>
            <a:ext cx="914400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i="1" u="sng" dirty="0">
                <a:solidFill>
                  <a:srgbClr val="000000"/>
                </a:solidFill>
                <a:latin typeface="Arial Narrow" charset="0"/>
                <a:ea typeface="ＭＳ Ｐゴシック" charset="0"/>
                <a:cs typeface="Arial" charset="0"/>
              </a:rPr>
              <a:t>Research Focus:</a:t>
            </a:r>
            <a:r>
              <a:rPr lang="en-US" sz="2400" b="1" i="1" dirty="0">
                <a:solidFill>
                  <a:srgbClr val="000000"/>
                </a:solidFill>
                <a:latin typeface="Arial Narrow" charset="0"/>
                <a:ea typeface="ＭＳ Ｐゴシック" charset="0"/>
                <a:cs typeface="Arial" charset="0"/>
              </a:rPr>
              <a:t> Computer architecture, HW/SW, bioinformatics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400" b="1" i="1" dirty="0">
                <a:solidFill>
                  <a:srgbClr val="3333CC"/>
                </a:solidFill>
                <a:latin typeface="Arial Narrow" charset="0"/>
                <a:ea typeface="ＭＳ Ｐゴシック" charset="0"/>
                <a:cs typeface="Arial" charset="0"/>
              </a:rPr>
              <a:t> Memory and storage (DRAM, flash, emerging), interconnects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400" b="1" i="1" dirty="0">
                <a:solidFill>
                  <a:srgbClr val="3333CC"/>
                </a:solidFill>
                <a:latin typeface="Arial Narrow" charset="0"/>
                <a:ea typeface="ＭＳ Ｐゴシック" charset="0"/>
                <a:cs typeface="Arial" charset="0"/>
              </a:rPr>
              <a:t> Heterogeneous &amp; parallel systems, GPUs, systems for data analytics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400" b="1" i="1" dirty="0">
                <a:solidFill>
                  <a:srgbClr val="3333CC"/>
                </a:solidFill>
                <a:latin typeface="Arial Narrow" charset="0"/>
                <a:ea typeface="ＭＳ Ｐゴシック" charset="0"/>
                <a:cs typeface="Arial" charset="0"/>
              </a:rPr>
              <a:t> System/architecture interaction, new execution models, new interfaces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400" b="1" i="1" dirty="0">
                <a:solidFill>
                  <a:srgbClr val="3333CC"/>
                </a:solidFill>
                <a:latin typeface="Arial Narrow" charset="0"/>
                <a:ea typeface="ＭＳ Ｐゴシック" charset="0"/>
                <a:cs typeface="Arial" charset="0"/>
              </a:rPr>
              <a:t> Energy efficiency, fault tolerance, hardware security, performance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400" b="1" i="1" dirty="0">
                <a:solidFill>
                  <a:srgbClr val="3333CC"/>
                </a:solidFill>
                <a:latin typeface="Arial Narrow" charset="0"/>
                <a:ea typeface="ＭＳ Ｐゴシック" charset="0"/>
                <a:cs typeface="Arial" charset="0"/>
              </a:rPr>
              <a:t> Genome sequence analysis &amp; assembly algorithms and architectures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400" b="1" i="1" dirty="0">
                <a:solidFill>
                  <a:srgbClr val="3333CC"/>
                </a:solidFill>
                <a:latin typeface="Arial Narrow" charset="0"/>
                <a:ea typeface="ＭＳ Ｐゴシック" charset="0"/>
                <a:cs typeface="Arial" charset="0"/>
              </a:rPr>
              <a:t> Biologically inspired systems &amp; system design for bio/medicine</a:t>
            </a: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2930" y="4231307"/>
            <a:ext cx="1524000" cy="10298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Picture 23" descr="http://i.ehow.com/images/a04/ac/qb/format-hard-drive-xp-800X8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33856">
            <a:off x="7262555" y="3439062"/>
            <a:ext cx="1276125" cy="127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0" name="Text Box 147"/>
          <p:cNvSpPr txBox="1">
            <a:spLocks noChangeArrowheads="1"/>
          </p:cNvSpPr>
          <p:nvPr/>
        </p:nvSpPr>
        <p:spPr bwMode="auto">
          <a:xfrm>
            <a:off x="6596063" y="6503987"/>
            <a:ext cx="229235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2200" b="1" i="1">
              <a:solidFill>
                <a:srgbClr val="3333CC"/>
              </a:solidFill>
              <a:latin typeface="Arial Narrow" charset="0"/>
            </a:endParaRPr>
          </a:p>
        </p:txBody>
      </p:sp>
      <p:pic>
        <p:nvPicPr>
          <p:cNvPr id="26645" name="Picture 30" descr="3177_01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8" t="22220" r="3780" b="12109"/>
          <a:stretch>
            <a:fillRect/>
          </a:stretch>
        </p:blipFill>
        <p:spPr bwMode="auto">
          <a:xfrm>
            <a:off x="354137" y="5717501"/>
            <a:ext cx="2325687" cy="90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633" name="Group 47"/>
          <p:cNvGrpSpPr>
            <a:grpSpLocks/>
          </p:cNvGrpSpPr>
          <p:nvPr/>
        </p:nvGrpSpPr>
        <p:grpSpPr bwMode="auto">
          <a:xfrm>
            <a:off x="3401598" y="5338860"/>
            <a:ext cx="3077766" cy="1554083"/>
            <a:chOff x="5252245" y="4774407"/>
            <a:chExt cx="3076909" cy="1554282"/>
          </a:xfrm>
        </p:grpSpPr>
        <p:sp>
          <p:nvSpPr>
            <p:cNvPr id="26642" name="TextBox 8"/>
            <p:cNvSpPr txBox="1">
              <a:spLocks noChangeArrowheads="1"/>
            </p:cNvSpPr>
            <p:nvPr/>
          </p:nvSpPr>
          <p:spPr bwMode="auto">
            <a:xfrm>
              <a:off x="5252245" y="5959310"/>
              <a:ext cx="3076909" cy="369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srgbClr val="000000"/>
                  </a:solidFill>
                  <a:latin typeface="Calibri" charset="0"/>
                </a:rPr>
                <a:t>Graphics and Vision Processing</a:t>
              </a:r>
              <a:endParaRPr lang="en-US" altLang="zh-CN" sz="1600" dirty="0">
                <a:solidFill>
                  <a:srgbClr val="000000"/>
                </a:solidFill>
                <a:latin typeface="Calibri" charset="0"/>
              </a:endParaRPr>
            </a:p>
          </p:txBody>
        </p:sp>
        <p:pic>
          <p:nvPicPr>
            <p:cNvPr id="26643" name="Picture 6" descr="C:\Daten\talks\invited\ferc2010\material\Fermi_Die_FINAL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4944" y="4774407"/>
              <a:ext cx="1201936" cy="118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7" name="Text Box 13" descr="90%"/>
          <p:cNvSpPr txBox="1">
            <a:spLocks noChangeArrowheads="1"/>
          </p:cNvSpPr>
          <p:nvPr/>
        </p:nvSpPr>
        <p:spPr bwMode="auto">
          <a:xfrm>
            <a:off x="474243" y="4821870"/>
            <a:ext cx="1733033" cy="8956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64008" tIns="32004" rIns="64008" bIns="32004">
            <a:spAutoFit/>
          </a:bodyPr>
          <a:lstStyle/>
          <a:p>
            <a:pPr algn="ctr"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Arial" pitchFamily="-107" charset="0"/>
                <a:ea typeface="Arial" pitchFamily="-107" charset="0"/>
                <a:cs typeface="Arial" pitchFamily="-107" charset="0"/>
              </a:rPr>
              <a:t>Heterogeneous</a:t>
            </a:r>
          </a:p>
          <a:p>
            <a:pPr algn="ctr"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Arial" pitchFamily="-107" charset="0"/>
                <a:ea typeface="Arial" pitchFamily="-107" charset="0"/>
                <a:cs typeface="Arial" pitchFamily="-107" charset="0"/>
              </a:rPr>
              <a:t>Processors and </a:t>
            </a:r>
          </a:p>
          <a:p>
            <a:pPr algn="ctr"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Arial" pitchFamily="-107" charset="0"/>
                <a:ea typeface="Arial" pitchFamily="-107" charset="0"/>
                <a:cs typeface="Arial" pitchFamily="-107" charset="0"/>
              </a:rPr>
              <a:t>Accelerators</a:t>
            </a:r>
          </a:p>
        </p:txBody>
      </p:sp>
      <p:sp>
        <p:nvSpPr>
          <p:cNvPr id="28" name="Text Box 20" descr="90%"/>
          <p:cNvSpPr txBox="1">
            <a:spLocks noChangeArrowheads="1"/>
          </p:cNvSpPr>
          <p:nvPr/>
        </p:nvSpPr>
        <p:spPr bwMode="auto">
          <a:xfrm>
            <a:off x="2698252" y="3979561"/>
            <a:ext cx="2258492" cy="3416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64008" tIns="32004" rIns="64008" bIns="32004">
            <a:spAutoFit/>
          </a:bodyPr>
          <a:lstStyle/>
          <a:p>
            <a:pPr algn="ctr"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Arial" pitchFamily="-107" charset="0"/>
                <a:ea typeface="Arial" pitchFamily="-107" charset="0"/>
                <a:cs typeface="Arial" pitchFamily="-107" charset="0"/>
              </a:rPr>
              <a:t>Hybrid Main Memory</a:t>
            </a:r>
          </a:p>
        </p:txBody>
      </p:sp>
      <p:sp>
        <p:nvSpPr>
          <p:cNvPr id="29" name="Line 15"/>
          <p:cNvSpPr>
            <a:spLocks noChangeShapeType="1"/>
          </p:cNvSpPr>
          <p:nvPr/>
        </p:nvSpPr>
        <p:spPr bwMode="auto">
          <a:xfrm flipV="1">
            <a:off x="1982640" y="4076506"/>
            <a:ext cx="697185" cy="62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64008" tIns="32004" rIns="64008" bIns="32004" anchor="ctr"/>
          <a:lstStyle/>
          <a:p>
            <a:pPr>
              <a:defRPr/>
            </a:pPr>
            <a:endParaRPr lang="en-US" kern="0">
              <a:solidFill>
                <a:sysClr val="windowText" lastClr="000000"/>
              </a:solidFill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30" name="Text Box 24" descr="90%"/>
          <p:cNvSpPr txBox="1">
            <a:spLocks noChangeArrowheads="1"/>
          </p:cNvSpPr>
          <p:nvPr/>
        </p:nvSpPr>
        <p:spPr bwMode="auto">
          <a:xfrm>
            <a:off x="5608432" y="4746245"/>
            <a:ext cx="2925968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008" tIns="32004" rIns="64008" bIns="32004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1800" dirty="0">
                <a:solidFill>
                  <a:srgbClr val="000000"/>
                </a:solidFill>
              </a:rPr>
              <a:t>Persistent Memory/Storage</a:t>
            </a:r>
          </a:p>
        </p:txBody>
      </p:sp>
      <p:pic>
        <p:nvPicPr>
          <p:cNvPr id="31" name="Content Placeholder 6" descr="barcelona-die-photo-color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505200"/>
            <a:ext cx="1312168" cy="1279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2" descr="dim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2679825" y="3450054"/>
            <a:ext cx="2304256" cy="549297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81266" y="3620023"/>
            <a:ext cx="1554690" cy="1003885"/>
          </a:xfrm>
          <a:prstGeom prst="rect">
            <a:avLst/>
          </a:prstGeom>
        </p:spPr>
      </p:pic>
      <p:sp>
        <p:nvSpPr>
          <p:cNvPr id="36" name="Line 15"/>
          <p:cNvSpPr>
            <a:spLocks noChangeShapeType="1"/>
          </p:cNvSpPr>
          <p:nvPr/>
        </p:nvSpPr>
        <p:spPr bwMode="auto">
          <a:xfrm flipV="1">
            <a:off x="4984081" y="4092641"/>
            <a:ext cx="697185" cy="62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64008" tIns="32004" rIns="64008" bIns="32004" anchor="ctr"/>
          <a:lstStyle/>
          <a:p>
            <a:pPr>
              <a:defRPr/>
            </a:pPr>
            <a:endParaRPr lang="en-US" kern="0">
              <a:solidFill>
                <a:sysClr val="windowText" lastClr="000000"/>
              </a:solidFill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37" name="Line 15"/>
          <p:cNvSpPr>
            <a:spLocks noChangeShapeType="1"/>
          </p:cNvSpPr>
          <p:nvPr/>
        </p:nvSpPr>
        <p:spPr bwMode="auto">
          <a:xfrm flipV="1">
            <a:off x="2331231" y="4495799"/>
            <a:ext cx="640569" cy="1221699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64008" tIns="32004" rIns="64008" bIns="32004" anchor="ctr"/>
          <a:lstStyle/>
          <a:p>
            <a:pPr>
              <a:defRPr/>
            </a:pPr>
            <a:endParaRPr lang="en-US" kern="0">
              <a:solidFill>
                <a:sysClr val="windowText" lastClr="000000"/>
              </a:solidFill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38" name="Line 15"/>
          <p:cNvSpPr>
            <a:spLocks noChangeShapeType="1"/>
          </p:cNvSpPr>
          <p:nvPr/>
        </p:nvSpPr>
        <p:spPr bwMode="auto">
          <a:xfrm flipV="1">
            <a:off x="3962400" y="4898556"/>
            <a:ext cx="0" cy="440303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64008" tIns="32004" rIns="64008" bIns="32004" anchor="ctr"/>
          <a:lstStyle/>
          <a:p>
            <a:pPr>
              <a:defRPr/>
            </a:pPr>
            <a:endParaRPr lang="en-US" kern="0">
              <a:solidFill>
                <a:sysClr val="windowText" lastClr="000000"/>
              </a:solidFill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44008" y="5229200"/>
            <a:ext cx="453201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b="1" dirty="0">
                <a:solidFill>
                  <a:srgbClr val="FF0000"/>
                </a:solidFill>
              </a:rPr>
              <a:t>Broad research </a:t>
            </a:r>
          </a:p>
          <a:p>
            <a:pPr algn="ctr"/>
            <a:r>
              <a:rPr lang="en-US" sz="2200" b="1" dirty="0">
                <a:solidFill>
                  <a:srgbClr val="FF0000"/>
                </a:solidFill>
              </a:rPr>
              <a:t>spanning apps, systems, logic</a:t>
            </a:r>
          </a:p>
          <a:p>
            <a:pPr algn="ctr"/>
            <a:r>
              <a:rPr lang="en-US" sz="2200" b="1" dirty="0">
                <a:solidFill>
                  <a:srgbClr val="FF0000"/>
                </a:solidFill>
              </a:rPr>
              <a:t>with architecture at the center</a:t>
            </a:r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Current Research Focus Areas</a:t>
            </a:r>
          </a:p>
        </p:txBody>
      </p:sp>
      <p:sp>
        <p:nvSpPr>
          <p:cNvPr id="24" name="Slide Number Placeholder 3">
            <a:extLst>
              <a:ext uri="{FF2B5EF4-FFF2-40B4-BE49-F238E27FC236}">
                <a16:creationId xmlns:a16="http://schemas.microsoft.com/office/drawing/2014/main" id="{14AFCD7D-11A9-2647-AF7F-AF5D803FA053}"/>
              </a:ext>
            </a:extLst>
          </p:cNvPr>
          <p:cNvSpPr txBox="1">
            <a:spLocks/>
          </p:cNvSpPr>
          <p:nvPr/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600" kern="1200">
                <a:solidFill>
                  <a:srgbClr val="000000"/>
                </a:solidFill>
                <a:latin typeface="Garamond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5A4FB91F-8620-9C4D-8A32-1AD02BFD54B1}" type="slidenum">
              <a:rPr lang="en-US" smtClean="0">
                <a:ea typeface="+mn-ea"/>
                <a:cs typeface="Arial" charset="0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29</a:t>
            </a:fld>
            <a:endParaRPr lang="en-US"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6116270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FFAFA8-F928-074B-AE87-00F35D2037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152400"/>
            <a:ext cx="9372600" cy="1066800"/>
          </a:xfrm>
        </p:spPr>
        <p:txBody>
          <a:bodyPr/>
          <a:lstStyle/>
          <a:p>
            <a:r>
              <a:rPr lang="en-US" dirty="0"/>
              <a:t>P&amp;S: Processing-in-Memory (II)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A318BC-BA84-EE49-85EE-0A779D8ABC9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1AB0E41-6335-3B40-AB06-F5B4D651A9D6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6EA30C8-BB49-D34C-947F-848880F717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3481" y="2188134"/>
            <a:ext cx="6777038" cy="248173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913E841-EB6C-8141-8E08-117BAA6935B7}"/>
              </a:ext>
            </a:extLst>
          </p:cNvPr>
          <p:cNvSpPr/>
          <p:nvPr/>
        </p:nvSpPr>
        <p:spPr bwMode="auto">
          <a:xfrm>
            <a:off x="1219200" y="2188134"/>
            <a:ext cx="3083719" cy="174066"/>
          </a:xfrm>
          <a:prstGeom prst="rect">
            <a:avLst/>
          </a:prstGeom>
          <a:solidFill>
            <a:srgbClr val="FF000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DBA80AC-E000-8847-9F3D-AF69DE1C0F1E}"/>
              </a:ext>
            </a:extLst>
          </p:cNvPr>
          <p:cNvSpPr/>
          <p:nvPr/>
        </p:nvSpPr>
        <p:spPr bwMode="auto">
          <a:xfrm>
            <a:off x="6288881" y="2438400"/>
            <a:ext cx="1483519" cy="152400"/>
          </a:xfrm>
          <a:prstGeom prst="rect">
            <a:avLst/>
          </a:prstGeom>
          <a:solidFill>
            <a:srgbClr val="FF000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A056A44-092A-454F-9AB1-706676C8F2E0}"/>
              </a:ext>
            </a:extLst>
          </p:cNvPr>
          <p:cNvSpPr/>
          <p:nvPr/>
        </p:nvSpPr>
        <p:spPr bwMode="auto">
          <a:xfrm>
            <a:off x="2994422" y="2576634"/>
            <a:ext cx="1308497" cy="146095"/>
          </a:xfrm>
          <a:prstGeom prst="rect">
            <a:avLst/>
          </a:prstGeom>
          <a:solidFill>
            <a:srgbClr val="7030A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2B1EABE-3860-2A45-87C9-789782235335}"/>
              </a:ext>
            </a:extLst>
          </p:cNvPr>
          <p:cNvSpPr/>
          <p:nvPr/>
        </p:nvSpPr>
        <p:spPr bwMode="auto">
          <a:xfrm>
            <a:off x="3429000" y="3040296"/>
            <a:ext cx="4419600" cy="160104"/>
          </a:xfrm>
          <a:prstGeom prst="rect">
            <a:avLst/>
          </a:prstGeom>
          <a:solidFill>
            <a:srgbClr val="FFC00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42C724A-B944-114F-A250-6030292A971B}"/>
              </a:ext>
            </a:extLst>
          </p:cNvPr>
          <p:cNvSpPr/>
          <p:nvPr/>
        </p:nvSpPr>
        <p:spPr bwMode="auto">
          <a:xfrm>
            <a:off x="3202200" y="3545568"/>
            <a:ext cx="684000" cy="146095"/>
          </a:xfrm>
          <a:prstGeom prst="rect">
            <a:avLst/>
          </a:prstGeom>
          <a:solidFill>
            <a:srgbClr val="0432FF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1367667-648A-D241-AADE-C2127AC8C880}"/>
              </a:ext>
            </a:extLst>
          </p:cNvPr>
          <p:cNvSpPr/>
          <p:nvPr/>
        </p:nvSpPr>
        <p:spPr bwMode="auto">
          <a:xfrm>
            <a:off x="3561784" y="3667951"/>
            <a:ext cx="3448615" cy="142050"/>
          </a:xfrm>
          <a:prstGeom prst="rect">
            <a:avLst/>
          </a:prstGeom>
          <a:solidFill>
            <a:srgbClr val="00B05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A4F76F3-B93A-264E-8473-2B83D400E318}"/>
              </a:ext>
            </a:extLst>
          </p:cNvPr>
          <p:cNvSpPr txBox="1"/>
          <p:nvPr/>
        </p:nvSpPr>
        <p:spPr>
          <a:xfrm>
            <a:off x="202802" y="6538546"/>
            <a:ext cx="657423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rgbClr val="0070C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http://www.vvz.ethz.ch/Vorlesungsverzeichnis/lerneinheit.view?semkez=2022W&amp;ansicht=KATALOGDATEN&amp;lerneinheitId=164152&amp;lang=en</a:t>
            </a:r>
            <a:endParaRPr lang="en-US" sz="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7224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385" name="Title 1">
            <a:extLst>
              <a:ext uri="{FF2B5EF4-FFF2-40B4-BE49-F238E27FC236}">
                <a16:creationId xmlns:a16="http://schemas.microsoft.com/office/drawing/2014/main" id="{5DFFB311-DD55-354D-9965-213CCF56A2A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Course Info: How About You?</a:t>
            </a:r>
          </a:p>
        </p:txBody>
      </p:sp>
      <p:sp>
        <p:nvSpPr>
          <p:cNvPr id="90114" name="Content Placeholder 2">
            <a:extLst>
              <a:ext uri="{FF2B5EF4-FFF2-40B4-BE49-F238E27FC236}">
                <a16:creationId xmlns:a16="http://schemas.microsoft.com/office/drawing/2014/main" id="{46D23FDA-6CA0-D444-ACEC-01B81C9474B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1524000"/>
            <a:ext cx="8610600" cy="44958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Let us know your background, interests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Why did you join this P&amp;S?</a:t>
            </a:r>
          </a:p>
        </p:txBody>
      </p:sp>
      <p:sp>
        <p:nvSpPr>
          <p:cNvPr id="400387" name="Slide Number Placeholder 3">
            <a:extLst>
              <a:ext uri="{FF2B5EF4-FFF2-40B4-BE49-F238E27FC236}">
                <a16:creationId xmlns:a16="http://schemas.microsoft.com/office/drawing/2014/main" id="{09D99F58-A906-5C4E-8F44-89C3556096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D4CA104-C896-BE4A-A642-D5F2910342D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4152920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0059A2-F42E-7B4D-B1B1-FD3A480E1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Requirements and Expectations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850514-FFA1-6B43-85BF-6DAABBB706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02277"/>
            <a:ext cx="8915400" cy="5498523"/>
          </a:xfrm>
        </p:spPr>
        <p:txBody>
          <a:bodyPr/>
          <a:lstStyle/>
          <a:p>
            <a:pPr>
              <a:spcBef>
                <a:spcPts val="200"/>
              </a:spcBef>
            </a:pPr>
            <a:r>
              <a:rPr lang="en-US" dirty="0">
                <a:solidFill>
                  <a:srgbClr val="FF0000"/>
                </a:solidFill>
              </a:rPr>
              <a:t>Attendance required for all meetings</a:t>
            </a:r>
          </a:p>
          <a:p>
            <a:pPr>
              <a:spcBef>
                <a:spcPts val="200"/>
              </a:spcBef>
            </a:pPr>
            <a:endParaRPr lang="en-US" dirty="0"/>
          </a:p>
          <a:p>
            <a:pPr>
              <a:spcBef>
                <a:spcPts val="200"/>
              </a:spcBef>
            </a:pPr>
            <a:r>
              <a:rPr lang="en-US" dirty="0">
                <a:solidFill>
                  <a:srgbClr val="FF0000"/>
                </a:solidFill>
              </a:rPr>
              <a:t>Study the learning materials</a:t>
            </a:r>
          </a:p>
          <a:p>
            <a:pPr>
              <a:spcBef>
                <a:spcPts val="200"/>
              </a:spcBef>
            </a:pPr>
            <a:endParaRPr lang="en-US" dirty="0">
              <a:solidFill>
                <a:srgbClr val="FF0000"/>
              </a:solidFill>
            </a:endParaRPr>
          </a:p>
          <a:p>
            <a:pPr>
              <a:spcBef>
                <a:spcPts val="200"/>
              </a:spcBef>
            </a:pPr>
            <a:r>
              <a:rPr lang="en-US" dirty="0">
                <a:solidFill>
                  <a:srgbClr val="FF0000"/>
                </a:solidFill>
              </a:rPr>
              <a:t>Each student will carry out a hands-on project</a:t>
            </a:r>
          </a:p>
          <a:p>
            <a:pPr lvl="1">
              <a:spcBef>
                <a:spcPts val="200"/>
              </a:spcBef>
            </a:pPr>
            <a:r>
              <a:rPr lang="en-US" dirty="0"/>
              <a:t>Build, implement, code, and design with close engagement from the supervisors</a:t>
            </a:r>
            <a:endParaRPr lang="en-US" sz="1400" dirty="0"/>
          </a:p>
          <a:p>
            <a:pPr lvl="1">
              <a:spcBef>
                <a:spcPts val="200"/>
              </a:spcBef>
            </a:pPr>
            <a:endParaRPr lang="en-US" sz="1400" dirty="0"/>
          </a:p>
          <a:p>
            <a:pPr>
              <a:spcBef>
                <a:spcPts val="200"/>
              </a:spcBef>
            </a:pPr>
            <a:r>
              <a:rPr lang="en-US" dirty="0">
                <a:solidFill>
                  <a:srgbClr val="FF0000"/>
                </a:solidFill>
              </a:rPr>
              <a:t>Participation </a:t>
            </a:r>
          </a:p>
          <a:p>
            <a:pPr lvl="1">
              <a:spcBef>
                <a:spcPts val="200"/>
              </a:spcBef>
            </a:pPr>
            <a:r>
              <a:rPr lang="en-US" dirty="0"/>
              <a:t>Ask questions, contribute thoughts/ideas</a:t>
            </a:r>
          </a:p>
          <a:p>
            <a:pPr lvl="1">
              <a:spcBef>
                <a:spcPts val="200"/>
              </a:spcBef>
            </a:pPr>
            <a:r>
              <a:rPr lang="en-US" dirty="0"/>
              <a:t>Read relevant papers</a:t>
            </a:r>
          </a:p>
          <a:p>
            <a:pPr marL="0" indent="0">
              <a:spcBef>
                <a:spcPts val="200"/>
              </a:spcBef>
              <a:buNone/>
            </a:pPr>
            <a:endParaRPr lang="en-US" sz="1400" dirty="0"/>
          </a:p>
          <a:p>
            <a:pPr marL="0" indent="0">
              <a:spcBef>
                <a:spcPts val="200"/>
              </a:spcBef>
              <a:buNone/>
            </a:pPr>
            <a:r>
              <a:rPr lang="en-US" dirty="0">
                <a:solidFill>
                  <a:srgbClr val="0432FF"/>
                </a:solidFill>
              </a:rPr>
              <a:t>We will help in all projects! 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en-US" dirty="0">
                <a:solidFill>
                  <a:srgbClr val="0432FF"/>
                </a:solidFill>
              </a:rPr>
              <a:t>If your work is really good, you may get it published!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593A90-A0FE-FE45-99E6-1A7DD2AC92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1AB0E41-6335-3B40-AB06-F5B4D651A9D6}" type="slidenum">
              <a:rPr lang="en-US" altLang="en-US" smtClean="0"/>
              <a:pPr>
                <a:defRPr/>
              </a:pPr>
              <a:t>31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70168215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697" name="Title 1">
            <a:extLst>
              <a:ext uri="{FF2B5EF4-FFF2-40B4-BE49-F238E27FC236}">
                <a16:creationId xmlns:a16="http://schemas.microsoft.com/office/drawing/2014/main" id="{860416FA-746E-1A48-9739-2BDEB484DF7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Course Website</a:t>
            </a:r>
          </a:p>
        </p:txBody>
      </p:sp>
      <p:sp>
        <p:nvSpPr>
          <p:cNvPr id="413698" name="Content Placeholder 2">
            <a:extLst>
              <a:ext uri="{FF2B5EF4-FFF2-40B4-BE49-F238E27FC236}">
                <a16:creationId xmlns:a16="http://schemas.microsoft.com/office/drawing/2014/main" id="{9ADFB59A-2B23-3145-B878-0E4579E5BC5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dirty="0">
                <a:solidFill>
                  <a:srgbClr val="0070C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https://safari.ethz.ch/projects_and_seminars/doku.php?id=processing_in_memory</a:t>
            </a:r>
            <a:endParaRPr lang="en-US" dirty="0">
              <a:solidFill>
                <a:srgbClr val="0070C0"/>
              </a:solidFill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Useful information about the course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Check your email frequently for announcements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We also have Moodle for Q&amp;A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413699" name="Slide Number Placeholder 3">
            <a:extLst>
              <a:ext uri="{FF2B5EF4-FFF2-40B4-BE49-F238E27FC236}">
                <a16:creationId xmlns:a16="http://schemas.microsoft.com/office/drawing/2014/main" id="{CC612AE1-2F43-DE49-BCF6-3B685DD85D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289BBC-22D5-144F-A3F4-4049C2AFE7AF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87792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42FD41-9F6D-2143-9F90-BFDEA0FB5A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500" dirty="0"/>
              <a:t>PIM Course (Current)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F2CB04-4AC0-1446-84A7-E56C0F7E03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371600"/>
            <a:ext cx="4127376" cy="4876800"/>
          </a:xfrm>
        </p:spPr>
        <p:txBody>
          <a:bodyPr/>
          <a:lstStyle/>
          <a:p>
            <a:r>
              <a:rPr lang="en-US" sz="1600" b="1" dirty="0">
                <a:solidFill>
                  <a:srgbClr val="0070C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Fall 2022 Edition: </a:t>
            </a:r>
          </a:p>
          <a:p>
            <a:pPr lvl="1"/>
            <a:r>
              <a:rPr lang="en-US" sz="1400" dirty="0">
                <a:solidFill>
                  <a:srgbClr val="0070C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https://safari.ethz.ch/projects_and_seminars/fall2022/doku.php?id=processing_in_memory</a:t>
            </a:r>
            <a:endParaRPr lang="en-US" sz="1600" dirty="0">
              <a:solidFill>
                <a:srgbClr val="0070C0"/>
              </a:solidFill>
            </a:endParaRPr>
          </a:p>
          <a:p>
            <a:endParaRPr lang="en-US" sz="1600" dirty="0">
              <a:solidFill>
                <a:srgbClr val="0070C0"/>
              </a:solidFill>
            </a:endParaRPr>
          </a:p>
          <a:p>
            <a:r>
              <a:rPr lang="en-US" sz="1600" b="1" dirty="0">
                <a:solidFill>
                  <a:srgbClr val="0070C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Youtube Livestream:</a:t>
            </a:r>
            <a:endParaRPr lang="en-US" sz="1600" b="1" dirty="0">
              <a:solidFill>
                <a:srgbClr val="0070C0"/>
              </a:solidFill>
              <a:hlinkClick r:id="rId5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lvl="1"/>
            <a:r>
              <a:rPr lang="en-US" sz="1400" dirty="0">
                <a:solidFill>
                  <a:srgbClr val="0070C0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https://youtube.com/playlist?list=PL5Q2soXY2Zi8KzG2CQYRNQOVD0GOBrnKy</a:t>
            </a:r>
            <a:endParaRPr lang="en-US" sz="1400" dirty="0">
              <a:solidFill>
                <a:srgbClr val="0070C0"/>
              </a:solidFill>
            </a:endParaRPr>
          </a:p>
          <a:p>
            <a:pPr lvl="1"/>
            <a:endParaRPr lang="en-US" sz="1600" dirty="0">
              <a:solidFill>
                <a:srgbClr val="0070C0"/>
              </a:solidFill>
            </a:endParaRPr>
          </a:p>
          <a:p>
            <a:endParaRPr lang="en-US" sz="1600" dirty="0">
              <a:solidFill>
                <a:srgbClr val="0070C0"/>
              </a:solidFill>
            </a:endParaRPr>
          </a:p>
          <a:p>
            <a:endParaRPr lang="en-US" sz="1600" dirty="0">
              <a:solidFill>
                <a:srgbClr val="0070C0"/>
              </a:solidFill>
            </a:endParaRPr>
          </a:p>
          <a:p>
            <a:r>
              <a:rPr lang="en-US" sz="1600" dirty="0"/>
              <a:t>Project course</a:t>
            </a:r>
          </a:p>
          <a:p>
            <a:pPr lvl="1"/>
            <a:r>
              <a:rPr lang="en-US" sz="1400" dirty="0"/>
              <a:t>Taken by Bachelor’s/Master’s students</a:t>
            </a:r>
          </a:p>
          <a:p>
            <a:pPr lvl="1"/>
            <a:r>
              <a:rPr lang="en-US" sz="1400" dirty="0"/>
              <a:t>Processing-in-Memory lectures</a:t>
            </a:r>
          </a:p>
          <a:p>
            <a:pPr lvl="1"/>
            <a:r>
              <a:rPr lang="en-US" sz="1400" dirty="0"/>
              <a:t>Hands-on research exploration</a:t>
            </a:r>
          </a:p>
          <a:p>
            <a:pPr lvl="1"/>
            <a:r>
              <a:rPr lang="en-US" sz="1400" dirty="0"/>
              <a:t>Many research readings</a:t>
            </a:r>
          </a:p>
          <a:p>
            <a:endParaRPr lang="en-US" sz="1600" dirty="0">
              <a:solidFill>
                <a:srgbClr val="0432FF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04A543-CA72-7D4F-8DC0-45297D9498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Arial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E4214A0-17AA-3B4C-8E8C-EAF79E58DDD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46870" y="1219200"/>
            <a:ext cx="4639411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137587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3244D6-C5E4-BF42-A519-5F214828FA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Meeting 1: Learning Materials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5C6D47-8108-664D-8D0B-88D3F6C800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599"/>
          </a:xfrm>
        </p:spPr>
        <p:txBody>
          <a:bodyPr/>
          <a:lstStyle/>
          <a:p>
            <a:r>
              <a:rPr lang="en-US" sz="1200" dirty="0"/>
              <a:t>Required materials:</a:t>
            </a:r>
          </a:p>
          <a:p>
            <a:pPr marL="327025" lvl="1" indent="0">
              <a:buNone/>
            </a:pPr>
            <a:r>
              <a:rPr lang="en-US" sz="900" dirty="0"/>
              <a:t>1. </a:t>
            </a:r>
            <a:r>
              <a:rPr lang="en-US" sz="900" dirty="0" err="1"/>
              <a:t>Onur</a:t>
            </a:r>
            <a:r>
              <a:rPr lang="en-US" sz="900" dirty="0"/>
              <a:t> </a:t>
            </a:r>
            <a:r>
              <a:rPr lang="en-US" sz="900" dirty="0" err="1"/>
              <a:t>Mutlu</a:t>
            </a:r>
            <a:r>
              <a:rPr lang="en-US" sz="900" dirty="0"/>
              <a:t>, </a:t>
            </a:r>
            <a:r>
              <a:rPr lang="en-US" sz="900" dirty="0" err="1"/>
              <a:t>Saugata</a:t>
            </a:r>
            <a:r>
              <a:rPr lang="en-US" sz="900" dirty="0"/>
              <a:t> </a:t>
            </a:r>
            <a:r>
              <a:rPr lang="en-US" sz="900" dirty="0">
                <a:ea typeface="ＭＳ Ｐゴシック" pitchFamily="-106" charset="-128"/>
              </a:rPr>
              <a:t>Ghose</a:t>
            </a:r>
            <a:r>
              <a:rPr lang="en-US" sz="900" dirty="0"/>
              <a:t>, Juan Gomez-Luna, and </a:t>
            </a:r>
            <a:r>
              <a:rPr lang="en-US" sz="900" dirty="0" err="1"/>
              <a:t>Rachata</a:t>
            </a:r>
            <a:r>
              <a:rPr lang="en-US" sz="900" dirty="0"/>
              <a:t> </a:t>
            </a:r>
            <a:r>
              <a:rPr lang="en-US" sz="900" dirty="0" err="1"/>
              <a:t>Ausavarungnirun</a:t>
            </a:r>
            <a:r>
              <a:rPr lang="en-US" sz="900" dirty="0"/>
              <a:t>,</a:t>
            </a:r>
          </a:p>
          <a:p>
            <a:pPr marL="327025" lvl="1" indent="0">
              <a:buNone/>
            </a:pPr>
            <a:r>
              <a:rPr lang="en-US" sz="900" u="sng" dirty="0">
                <a:solidFill>
                  <a:srgbClr val="0070C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"A Modern Primer on Processing in Memory"</a:t>
            </a:r>
            <a:endParaRPr lang="en-US" sz="900" dirty="0">
              <a:solidFill>
                <a:srgbClr val="0070C0"/>
              </a:solidFill>
            </a:endParaRPr>
          </a:p>
          <a:p>
            <a:pPr marL="327025" lvl="1" indent="0">
              <a:buNone/>
            </a:pPr>
            <a:r>
              <a:rPr lang="en-US" sz="900" i="1" dirty="0"/>
              <a:t>Invited Book Chapter in Emerging Computing: From Devices to Systems - Looking Beyond Moore and Von Neumann</a:t>
            </a:r>
            <a:r>
              <a:rPr lang="en-US" sz="900" dirty="0"/>
              <a:t>, Springer, to be published in 2021. </a:t>
            </a:r>
          </a:p>
          <a:p>
            <a:pPr marL="327025" lvl="1" indent="0">
              <a:buNone/>
            </a:pPr>
            <a:r>
              <a:rPr lang="en-US" sz="900" dirty="0"/>
              <a:t>[</a:t>
            </a:r>
            <a:r>
              <a:rPr lang="en-US" sz="900" dirty="0">
                <a:solidFill>
                  <a:srgbClr val="0070C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Tutorial Video on "Memory-Centric Computing Systems"</a:t>
            </a:r>
            <a:r>
              <a:rPr lang="en-US" sz="900" dirty="0"/>
              <a:t> (1 hour 51 minutes)]</a:t>
            </a:r>
          </a:p>
          <a:p>
            <a:pPr marL="327025" lvl="1" indent="0">
              <a:buNone/>
            </a:pPr>
            <a:endParaRPr lang="en-US" sz="900" dirty="0"/>
          </a:p>
          <a:p>
            <a:pPr marL="327025" lvl="1" indent="0">
              <a:buNone/>
            </a:pPr>
            <a:r>
              <a:rPr lang="en-US" sz="900" dirty="0"/>
              <a:t>2. </a:t>
            </a:r>
            <a:r>
              <a:rPr lang="en-US" sz="900" dirty="0" err="1"/>
              <a:t>Onur</a:t>
            </a:r>
            <a:r>
              <a:rPr lang="en-US" sz="900" dirty="0"/>
              <a:t> </a:t>
            </a:r>
            <a:r>
              <a:rPr lang="en-US" sz="900" dirty="0" err="1"/>
              <a:t>Mutlu</a:t>
            </a:r>
            <a:r>
              <a:rPr lang="en-US" sz="900" dirty="0"/>
              <a:t>,</a:t>
            </a:r>
            <a:br>
              <a:rPr lang="en-US" sz="900" dirty="0"/>
            </a:br>
            <a:r>
              <a:rPr lang="en-US" sz="900" dirty="0">
                <a:solidFill>
                  <a:srgbClr val="0070C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"Memory-Centric Computing"</a:t>
            </a:r>
            <a:r>
              <a:rPr lang="en-US" sz="900" dirty="0">
                <a:solidFill>
                  <a:srgbClr val="0070C0"/>
                </a:solidFill>
              </a:rPr>
              <a:t> </a:t>
            </a:r>
            <a:br>
              <a:rPr lang="en-US" sz="900" dirty="0">
                <a:solidFill>
                  <a:srgbClr val="0070C0"/>
                </a:solidFill>
              </a:rPr>
            </a:br>
            <a:r>
              <a:rPr lang="en-US" sz="900" dirty="0"/>
              <a:t>Education Class at </a:t>
            </a:r>
            <a:r>
              <a:rPr lang="en-US" sz="900" dirty="0">
                <a:solidFill>
                  <a:srgbClr val="0070C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Embedded Systems Week (ESWEEK)</a:t>
            </a:r>
            <a:r>
              <a:rPr lang="en-US" sz="900" dirty="0"/>
              <a:t>, Virtual, 9 October 2021. </a:t>
            </a:r>
            <a:br>
              <a:rPr lang="en-US" sz="900" dirty="0"/>
            </a:br>
            <a:r>
              <a:rPr lang="en-US" sz="900" dirty="0"/>
              <a:t>[</a:t>
            </a:r>
            <a:r>
              <a:rPr lang="en-US" sz="900" dirty="0">
                <a:solidFill>
                  <a:srgbClr val="0070C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 (pptx)</a:t>
            </a:r>
            <a:r>
              <a:rPr lang="en-US" sz="900" dirty="0">
                <a:solidFill>
                  <a:srgbClr val="0070C0"/>
                </a:solidFill>
              </a:rPr>
              <a:t> </a:t>
            </a:r>
            <a:r>
              <a:rPr lang="en-US" sz="900" dirty="0">
                <a:solidFill>
                  <a:srgbClr val="0070C0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(pdf)</a:t>
            </a:r>
            <a:r>
              <a:rPr lang="en-US" sz="900" dirty="0"/>
              <a:t>] </a:t>
            </a:r>
            <a:br>
              <a:rPr lang="en-US" sz="900" dirty="0"/>
            </a:br>
            <a:r>
              <a:rPr lang="en-US" sz="900" dirty="0"/>
              <a:t>[</a:t>
            </a:r>
            <a:r>
              <a:rPr lang="en-US" sz="900" dirty="0">
                <a:solidFill>
                  <a:srgbClr val="0070C0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Abstract (pdf)</a:t>
            </a:r>
            <a:r>
              <a:rPr lang="en-US" sz="900" dirty="0"/>
              <a:t>] </a:t>
            </a:r>
            <a:br>
              <a:rPr lang="en-US" sz="900" dirty="0"/>
            </a:br>
            <a:r>
              <a:rPr lang="en-US" sz="900" dirty="0"/>
              <a:t>[</a:t>
            </a:r>
            <a:r>
              <a:rPr lang="en-US" sz="900" dirty="0">
                <a:solidFill>
                  <a:srgbClr val="0070C0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Talk Video</a:t>
            </a:r>
            <a:r>
              <a:rPr lang="en-US" sz="900" dirty="0">
                <a:solidFill>
                  <a:srgbClr val="0070C0"/>
                </a:solidFill>
              </a:rPr>
              <a:t> </a:t>
            </a:r>
            <a:r>
              <a:rPr lang="en-US" sz="900" dirty="0"/>
              <a:t>(2 hours, including Q&amp;A)] </a:t>
            </a:r>
            <a:br>
              <a:rPr lang="en-US" sz="900" dirty="0"/>
            </a:br>
            <a:r>
              <a:rPr lang="en-US" sz="900" dirty="0"/>
              <a:t>[</a:t>
            </a:r>
            <a:r>
              <a:rPr lang="en-US" sz="900" dirty="0">
                <a:solidFill>
                  <a:srgbClr val="0070C0"/>
                </a:solidFill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Invited Paper at DATE 2021</a:t>
            </a:r>
            <a:r>
              <a:rPr lang="en-US" sz="900" dirty="0"/>
              <a:t>] </a:t>
            </a:r>
            <a:br>
              <a:rPr lang="en-US" sz="900" dirty="0"/>
            </a:br>
            <a:r>
              <a:rPr lang="en-US" sz="900" dirty="0"/>
              <a:t>[</a:t>
            </a:r>
            <a:r>
              <a:rPr lang="en-US" sz="900" dirty="0">
                <a:solidFill>
                  <a:srgbClr val="0070C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"A Modern Primer on Processing in Memory" paper</a:t>
            </a:r>
            <a:r>
              <a:rPr lang="en-US" sz="900" dirty="0"/>
              <a:t>]</a:t>
            </a:r>
          </a:p>
          <a:p>
            <a:pPr marL="327025" lvl="1" indent="0">
              <a:buNone/>
            </a:pPr>
            <a:endParaRPr lang="en-US" sz="900" dirty="0"/>
          </a:p>
          <a:p>
            <a:r>
              <a:rPr lang="en-US" sz="1200" dirty="0"/>
              <a:t>Recommended materials:</a:t>
            </a:r>
          </a:p>
          <a:p>
            <a:pPr marL="327025" lvl="1" indent="0">
              <a:buNone/>
            </a:pPr>
            <a:r>
              <a:rPr lang="en-US" sz="800" dirty="0"/>
              <a:t>3. </a:t>
            </a:r>
            <a:r>
              <a:rPr lang="en-US" sz="800" dirty="0" err="1"/>
              <a:t>Saugata</a:t>
            </a:r>
            <a:r>
              <a:rPr lang="en-US" sz="800" dirty="0"/>
              <a:t> Ghose, </a:t>
            </a:r>
            <a:r>
              <a:rPr lang="en-US" sz="800" dirty="0" err="1"/>
              <a:t>Amirali</a:t>
            </a:r>
            <a:r>
              <a:rPr lang="en-US" sz="800" dirty="0"/>
              <a:t> </a:t>
            </a:r>
            <a:r>
              <a:rPr lang="en-US" sz="800" dirty="0" err="1"/>
              <a:t>Boroumand</a:t>
            </a:r>
            <a:r>
              <a:rPr lang="en-US" sz="800" dirty="0"/>
              <a:t>, </a:t>
            </a:r>
            <a:r>
              <a:rPr lang="en-US" sz="800" dirty="0" err="1"/>
              <a:t>Jeremie</a:t>
            </a:r>
            <a:r>
              <a:rPr lang="en-US" sz="800" dirty="0"/>
              <a:t> S. Kim, Juan Gomez-Luna, and </a:t>
            </a:r>
            <a:r>
              <a:rPr lang="en-US" sz="800" dirty="0" err="1"/>
              <a:t>Onur</a:t>
            </a:r>
            <a:r>
              <a:rPr lang="en-US" sz="800" dirty="0"/>
              <a:t> </a:t>
            </a:r>
            <a:r>
              <a:rPr lang="en-US" sz="800" dirty="0" err="1"/>
              <a:t>Mutlu</a:t>
            </a:r>
            <a:r>
              <a:rPr lang="en-US" sz="800" dirty="0"/>
              <a:t>,</a:t>
            </a:r>
          </a:p>
          <a:p>
            <a:pPr marL="327025" lvl="1" indent="0">
              <a:buNone/>
            </a:pPr>
            <a:r>
              <a:rPr lang="en-US" sz="800" u="sng" dirty="0">
                <a:solidFill>
                  <a:srgbClr val="0070C0"/>
                </a:solidFill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"Processing-in-Memory: A Workload-Driven Perspective"</a:t>
            </a:r>
            <a:endParaRPr lang="en-US" sz="800" dirty="0">
              <a:solidFill>
                <a:srgbClr val="0070C0"/>
              </a:solidFill>
            </a:endParaRPr>
          </a:p>
          <a:p>
            <a:pPr marL="327025" lvl="1" indent="0">
              <a:buNone/>
            </a:pPr>
            <a:r>
              <a:rPr lang="en-US" sz="800" i="1" dirty="0"/>
              <a:t>Invited Article in </a:t>
            </a:r>
            <a:r>
              <a:rPr lang="en-US" sz="800" i="1" dirty="0">
                <a:solidFill>
                  <a:srgbClr val="0070C0"/>
                </a:solidFill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IBM Journal of Research &amp; Development</a:t>
            </a:r>
            <a:r>
              <a:rPr lang="en-US" sz="800" i="1" dirty="0"/>
              <a:t>, Special Issue on Hardware for Artificial Intelligence</a:t>
            </a:r>
            <a:r>
              <a:rPr lang="en-US" sz="800" dirty="0"/>
              <a:t>, November/December 2019.  [</a:t>
            </a:r>
            <a:r>
              <a:rPr lang="en-US" sz="800" dirty="0">
                <a:solidFill>
                  <a:srgbClr val="0070C0"/>
                </a:solidFill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Preliminary arXiv version</a:t>
            </a:r>
            <a:r>
              <a:rPr lang="en-US" sz="800" dirty="0"/>
              <a:t>]</a:t>
            </a:r>
            <a:br>
              <a:rPr lang="en-US" sz="800" dirty="0"/>
            </a:br>
            <a:endParaRPr lang="en-US" sz="800" dirty="0"/>
          </a:p>
          <a:p>
            <a:pPr marL="327025" lvl="1" indent="0">
              <a:buNone/>
            </a:pPr>
            <a:r>
              <a:rPr lang="en-US" sz="800" dirty="0"/>
              <a:t>4. Computation in Memory (Professor </a:t>
            </a:r>
            <a:r>
              <a:rPr lang="en-US" sz="800" dirty="0" err="1"/>
              <a:t>Onur</a:t>
            </a:r>
            <a:r>
              <a:rPr lang="en-US" sz="800" dirty="0"/>
              <a:t> </a:t>
            </a:r>
            <a:r>
              <a:rPr lang="en-US" sz="800" dirty="0" err="1"/>
              <a:t>Mutlu</a:t>
            </a:r>
            <a:r>
              <a:rPr lang="en-US" sz="800" dirty="0"/>
              <a:t>, lecture, Fall 2020).</a:t>
            </a:r>
          </a:p>
          <a:p>
            <a:pPr marL="327025" lvl="1" indent="0">
              <a:buNone/>
            </a:pPr>
            <a:r>
              <a:rPr lang="en-US" sz="800" dirty="0">
                <a:solidFill>
                  <a:srgbClr val="0070C0"/>
                </a:solidFill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(PDF)</a:t>
            </a:r>
            <a:r>
              <a:rPr lang="en-US" sz="800" dirty="0">
                <a:solidFill>
                  <a:srgbClr val="0070C0"/>
                </a:solidFill>
              </a:rPr>
              <a:t> </a:t>
            </a:r>
            <a:r>
              <a:rPr lang="en-US" sz="800" dirty="0">
                <a:solidFill>
                  <a:srgbClr val="0070C0"/>
                </a:solidFill>
                <a:hlinkClick r:id="rId1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(PPT)</a:t>
            </a:r>
            <a:r>
              <a:rPr lang="en-US" sz="800" dirty="0">
                <a:solidFill>
                  <a:srgbClr val="0070C0"/>
                </a:solidFill>
              </a:rPr>
              <a:t> </a:t>
            </a:r>
            <a:r>
              <a:rPr lang="en-US" sz="800" dirty="0">
                <a:solidFill>
                  <a:srgbClr val="0070C0"/>
                </a:solidFill>
                <a:hlinkClick r:id="rId1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Video</a:t>
            </a:r>
            <a:endParaRPr lang="en-US" sz="800" dirty="0">
              <a:solidFill>
                <a:srgbClr val="0070C0"/>
              </a:solidFill>
            </a:endParaRPr>
          </a:p>
          <a:p>
            <a:pPr marL="327025" lvl="1" indent="0">
              <a:buNone/>
            </a:pPr>
            <a:endParaRPr lang="en-US" sz="800" dirty="0"/>
          </a:p>
          <a:p>
            <a:pPr marL="327025" lvl="1" indent="0">
              <a:buNone/>
            </a:pPr>
            <a:r>
              <a:rPr lang="en-US" sz="800" dirty="0"/>
              <a:t>5. Near-data Processing (Professor </a:t>
            </a:r>
            <a:r>
              <a:rPr lang="en-US" sz="800" dirty="0" err="1"/>
              <a:t>Onur</a:t>
            </a:r>
            <a:r>
              <a:rPr lang="en-US" sz="800" dirty="0"/>
              <a:t> </a:t>
            </a:r>
            <a:r>
              <a:rPr lang="en-US" sz="800" dirty="0" err="1"/>
              <a:t>Mutlu</a:t>
            </a:r>
            <a:r>
              <a:rPr lang="en-US" sz="800" dirty="0"/>
              <a:t>, lecture, Fall 2020).</a:t>
            </a:r>
          </a:p>
          <a:p>
            <a:pPr marL="327025" lvl="1" indent="0">
              <a:buNone/>
            </a:pPr>
            <a:r>
              <a:rPr lang="en-US" sz="800" dirty="0">
                <a:solidFill>
                  <a:srgbClr val="0070C0"/>
                </a:solidFill>
                <a:hlinkClick r:id="rId1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(PDF)</a:t>
            </a:r>
            <a:r>
              <a:rPr lang="en-US" sz="800" dirty="0">
                <a:solidFill>
                  <a:srgbClr val="0070C0"/>
                </a:solidFill>
              </a:rPr>
              <a:t> </a:t>
            </a:r>
            <a:r>
              <a:rPr lang="en-US" sz="800" dirty="0">
                <a:solidFill>
                  <a:srgbClr val="0070C0"/>
                </a:solidFill>
                <a:hlinkClick r:id="rId1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(PPT)</a:t>
            </a:r>
            <a:r>
              <a:rPr lang="en-US" sz="800" dirty="0">
                <a:solidFill>
                  <a:srgbClr val="0070C0"/>
                </a:solidFill>
              </a:rPr>
              <a:t> </a:t>
            </a:r>
            <a:r>
              <a:rPr lang="en-US" sz="800" dirty="0">
                <a:solidFill>
                  <a:srgbClr val="0070C0"/>
                </a:solidFill>
                <a:hlinkClick r:id="rId1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Video</a:t>
            </a:r>
            <a:endParaRPr lang="en-US" sz="800" dirty="0">
              <a:solidFill>
                <a:srgbClr val="0070C0"/>
              </a:solidFill>
            </a:endParaRPr>
          </a:p>
          <a:p>
            <a:pPr marL="327025" lvl="1" indent="0">
              <a:buNone/>
            </a:pPr>
            <a:endParaRPr lang="en-US" sz="800" dirty="0"/>
          </a:p>
          <a:p>
            <a:pPr marL="327025" lvl="1" indent="0">
              <a:buNone/>
            </a:pPr>
            <a:r>
              <a:rPr lang="en-US" sz="800" dirty="0"/>
              <a:t>6. Real Processing-in-DRAM with UPMEM (Dr. Juan Gomez Luna, SAFARI Live Seminar, July 2021).</a:t>
            </a:r>
          </a:p>
          <a:p>
            <a:pPr marL="327025" lvl="1" indent="0">
              <a:buNone/>
            </a:pPr>
            <a:r>
              <a:rPr lang="en-US" sz="800" u="sng" dirty="0">
                <a:solidFill>
                  <a:srgbClr val="0070C0"/>
                </a:solidFill>
                <a:hlinkClick r:id="rId1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"Benchmarking a New Paradigm: An Experimental Analysis of a Real Processing-in-Memory Architecture"</a:t>
            </a:r>
            <a:endParaRPr lang="en-US" sz="800" dirty="0">
              <a:solidFill>
                <a:srgbClr val="0070C0"/>
              </a:solidFill>
            </a:endParaRPr>
          </a:p>
          <a:p>
            <a:pPr marL="327025" lvl="1" indent="0">
              <a:buNone/>
            </a:pPr>
            <a:r>
              <a:rPr lang="en-US" sz="800" dirty="0"/>
              <a:t>Preprint in </a:t>
            </a:r>
            <a:r>
              <a:rPr lang="en-US" sz="800" dirty="0">
                <a:solidFill>
                  <a:srgbClr val="0070C0"/>
                </a:solidFill>
                <a:hlinkClick r:id="rId2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arXiv</a:t>
            </a:r>
            <a:r>
              <a:rPr lang="en-US" sz="800" dirty="0"/>
              <a:t>, 9 May 2021. [</a:t>
            </a:r>
            <a:r>
              <a:rPr lang="en-US" sz="800" dirty="0">
                <a:solidFill>
                  <a:srgbClr val="0070C0"/>
                </a:solidFill>
                <a:hlinkClick r:id="rId1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arXiv preprint</a:t>
            </a:r>
            <a:r>
              <a:rPr lang="en-US" sz="800" dirty="0"/>
              <a:t>] </a:t>
            </a:r>
          </a:p>
          <a:p>
            <a:pPr marL="327025" lvl="1" indent="0">
              <a:buNone/>
            </a:pPr>
            <a:r>
              <a:rPr lang="en-US" sz="800" dirty="0"/>
              <a:t>[</a:t>
            </a:r>
            <a:r>
              <a:rPr lang="en-US" sz="800" dirty="0">
                <a:solidFill>
                  <a:srgbClr val="0070C0"/>
                </a:solidFill>
                <a:hlinkClick r:id="rId2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PrIM Benchmarks Source Code</a:t>
            </a:r>
            <a:r>
              <a:rPr lang="en-US" sz="800" dirty="0"/>
              <a:t>] </a:t>
            </a:r>
          </a:p>
          <a:p>
            <a:pPr marL="327025" lvl="1" indent="0">
              <a:buNone/>
            </a:pPr>
            <a:r>
              <a:rPr lang="en-US" sz="800" dirty="0"/>
              <a:t>[</a:t>
            </a:r>
            <a:r>
              <a:rPr lang="en-US" sz="800" dirty="0">
                <a:solidFill>
                  <a:srgbClr val="0070C0"/>
                </a:solidFill>
                <a:hlinkClick r:id="rId2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 (pptx)</a:t>
            </a:r>
            <a:r>
              <a:rPr lang="en-US" sz="800" dirty="0">
                <a:solidFill>
                  <a:srgbClr val="0070C0"/>
                </a:solidFill>
              </a:rPr>
              <a:t> </a:t>
            </a:r>
            <a:r>
              <a:rPr lang="en-US" sz="800" dirty="0">
                <a:solidFill>
                  <a:srgbClr val="0070C0"/>
                </a:solidFill>
                <a:hlinkClick r:id="rId2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(pdf)</a:t>
            </a:r>
            <a:r>
              <a:rPr lang="en-US" sz="800" dirty="0"/>
              <a:t>] </a:t>
            </a:r>
          </a:p>
          <a:p>
            <a:pPr marL="327025" lvl="1" indent="0">
              <a:buNone/>
            </a:pPr>
            <a:r>
              <a:rPr lang="en-US" sz="800" dirty="0"/>
              <a:t>[</a:t>
            </a:r>
            <a:r>
              <a:rPr lang="en-US" sz="800" dirty="0">
                <a:solidFill>
                  <a:srgbClr val="0070C0"/>
                </a:solidFill>
                <a:hlinkClick r:id="rId2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Long Talk Slides (pptx)</a:t>
            </a:r>
            <a:r>
              <a:rPr lang="en-US" sz="800" dirty="0">
                <a:solidFill>
                  <a:srgbClr val="0070C0"/>
                </a:solidFill>
              </a:rPr>
              <a:t> </a:t>
            </a:r>
            <a:r>
              <a:rPr lang="en-US" sz="800" dirty="0">
                <a:solidFill>
                  <a:srgbClr val="0070C0"/>
                </a:solidFill>
                <a:hlinkClick r:id="rId2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(pdf)</a:t>
            </a:r>
            <a:r>
              <a:rPr lang="en-US" sz="800" dirty="0"/>
              <a:t>] </a:t>
            </a:r>
          </a:p>
          <a:p>
            <a:pPr marL="327025" lvl="1" indent="0">
              <a:buNone/>
            </a:pPr>
            <a:r>
              <a:rPr lang="en-US" sz="800" dirty="0"/>
              <a:t>[</a:t>
            </a:r>
            <a:r>
              <a:rPr lang="en-US" sz="800" dirty="0">
                <a:solidFill>
                  <a:srgbClr val="0070C0"/>
                </a:solidFill>
                <a:hlinkClick r:id="rId2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Short Talk Slides (pptx)</a:t>
            </a:r>
            <a:r>
              <a:rPr lang="en-US" sz="800" dirty="0">
                <a:solidFill>
                  <a:srgbClr val="0070C0"/>
                </a:solidFill>
              </a:rPr>
              <a:t> </a:t>
            </a:r>
            <a:r>
              <a:rPr lang="en-US" sz="800" dirty="0">
                <a:solidFill>
                  <a:srgbClr val="0070C0"/>
                </a:solidFill>
                <a:hlinkClick r:id="rId2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(pdf)</a:t>
            </a:r>
            <a:r>
              <a:rPr lang="en-US" sz="800" dirty="0"/>
              <a:t>] </a:t>
            </a:r>
          </a:p>
          <a:p>
            <a:pPr marL="327025" lvl="1" indent="0">
              <a:buNone/>
            </a:pPr>
            <a:r>
              <a:rPr lang="en-US" sz="800" dirty="0"/>
              <a:t>[</a:t>
            </a:r>
            <a:r>
              <a:rPr lang="en-US" sz="800" dirty="0">
                <a:solidFill>
                  <a:srgbClr val="0070C0"/>
                </a:solidFill>
                <a:hlinkClick r:id="rId2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SAFARI Live Seminar Slides (pptx)</a:t>
            </a:r>
            <a:r>
              <a:rPr lang="en-US" sz="800" dirty="0">
                <a:solidFill>
                  <a:srgbClr val="0070C0"/>
                </a:solidFill>
              </a:rPr>
              <a:t> </a:t>
            </a:r>
            <a:r>
              <a:rPr lang="en-US" sz="800" dirty="0">
                <a:solidFill>
                  <a:srgbClr val="0070C0"/>
                </a:solidFill>
                <a:hlinkClick r:id="rId2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(pdf)</a:t>
            </a:r>
            <a:r>
              <a:rPr lang="en-US" sz="800" dirty="0"/>
              <a:t>] </a:t>
            </a:r>
          </a:p>
          <a:p>
            <a:pPr marL="327025" lvl="1" indent="0">
              <a:buNone/>
            </a:pPr>
            <a:r>
              <a:rPr lang="en-US" sz="800" dirty="0"/>
              <a:t>[</a:t>
            </a:r>
            <a:r>
              <a:rPr lang="en-US" sz="800" dirty="0">
                <a:solidFill>
                  <a:srgbClr val="0070C0"/>
                </a:solidFill>
                <a:hlinkClick r:id="rId3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SAFARI Live Seminar Video</a:t>
            </a:r>
            <a:r>
              <a:rPr lang="en-US" sz="800" dirty="0">
                <a:solidFill>
                  <a:srgbClr val="0070C0"/>
                </a:solidFill>
              </a:rPr>
              <a:t> </a:t>
            </a:r>
            <a:r>
              <a:rPr lang="en-US" sz="800" dirty="0"/>
              <a:t>(2 </a:t>
            </a:r>
            <a:r>
              <a:rPr lang="en-US" sz="800" dirty="0" err="1"/>
              <a:t>hrs</a:t>
            </a:r>
            <a:r>
              <a:rPr lang="en-US" sz="800" dirty="0"/>
              <a:t> 57 mins)] </a:t>
            </a:r>
          </a:p>
          <a:p>
            <a:pPr marL="327025" lvl="1" indent="0">
              <a:buNone/>
            </a:pPr>
            <a:r>
              <a:rPr lang="en-US" sz="800" dirty="0"/>
              <a:t>[</a:t>
            </a:r>
            <a:r>
              <a:rPr lang="en-US" sz="800" dirty="0">
                <a:solidFill>
                  <a:srgbClr val="0070C0"/>
                </a:solidFill>
                <a:hlinkClick r:id="rId3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Lightning Talk Video</a:t>
            </a:r>
            <a:r>
              <a:rPr lang="en-US" sz="800" dirty="0">
                <a:solidFill>
                  <a:srgbClr val="0070C0"/>
                </a:solidFill>
              </a:rPr>
              <a:t> </a:t>
            </a:r>
            <a:r>
              <a:rPr lang="en-US" sz="800" dirty="0"/>
              <a:t>(3 minutes)]</a:t>
            </a:r>
          </a:p>
          <a:p>
            <a:pPr marL="327025" lvl="1" indent="0">
              <a:buNone/>
            </a:pPr>
            <a:endParaRPr lang="en-US" sz="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5A65CB-30E6-BF4C-8E1F-97AD26A5DCA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34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7518693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3244D6-C5E4-BF42-A519-5F214828FA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Meeting 2 (March 15</a:t>
            </a:r>
            <a:r>
              <a:rPr lang="en-US" baseline="30000" dirty="0"/>
              <a:t>th</a:t>
            </a:r>
            <a:r>
              <a:rPr lang="en-US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5C6D47-8108-664D-8D0B-88D3F6C800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will </a:t>
            </a:r>
            <a:r>
              <a:rPr lang="en-US" dirty="0">
                <a:solidFill>
                  <a:srgbClr val="0432FF"/>
                </a:solidFill>
              </a:rPr>
              <a:t>announce the projects </a:t>
            </a:r>
            <a:r>
              <a:rPr lang="en-US" dirty="0"/>
              <a:t>and will give you some description about them</a:t>
            </a:r>
          </a:p>
          <a:p>
            <a:endParaRPr lang="en-US" dirty="0"/>
          </a:p>
          <a:p>
            <a:r>
              <a:rPr lang="en-US" dirty="0"/>
              <a:t>We will give you a chance to select a project</a:t>
            </a:r>
          </a:p>
          <a:p>
            <a:endParaRPr lang="en-US" dirty="0"/>
          </a:p>
          <a:p>
            <a:r>
              <a:rPr lang="en-US" dirty="0"/>
              <a:t>Then, we will have </a:t>
            </a:r>
            <a:r>
              <a:rPr lang="en-US" dirty="0">
                <a:solidFill>
                  <a:srgbClr val="FF0000"/>
                </a:solidFill>
              </a:rPr>
              <a:t>1-1 meetings </a:t>
            </a:r>
            <a:r>
              <a:rPr lang="en-US" dirty="0"/>
              <a:t>to match your interests, skills, and background with a suitable project</a:t>
            </a:r>
          </a:p>
          <a:p>
            <a:endParaRPr lang="en-US" dirty="0"/>
          </a:p>
          <a:p>
            <a:r>
              <a:rPr lang="en-US" dirty="0"/>
              <a:t>It is important that you </a:t>
            </a:r>
            <a:r>
              <a:rPr lang="en-US" dirty="0">
                <a:solidFill>
                  <a:srgbClr val="FF0000"/>
                </a:solidFill>
              </a:rPr>
              <a:t>study the learning materials </a:t>
            </a:r>
            <a:r>
              <a:rPr lang="en-US" dirty="0"/>
              <a:t>before our next meeting!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5A65CB-30E6-BF4C-8E1F-97AD26A5DCA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35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7166800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3244D6-C5E4-BF42-A519-5F214828FA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Meetings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5C6D47-8108-664D-8D0B-88D3F6C800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Individual meetings with your mentor/s</a:t>
            </a:r>
          </a:p>
          <a:p>
            <a:endParaRPr lang="en-US" dirty="0"/>
          </a:p>
          <a:p>
            <a:r>
              <a:rPr lang="en-US" dirty="0"/>
              <a:t>Tutorials and short talks</a:t>
            </a:r>
          </a:p>
          <a:p>
            <a:pPr lvl="1"/>
            <a:r>
              <a:rPr lang="en-US" dirty="0"/>
              <a:t>PIM programming</a:t>
            </a:r>
          </a:p>
          <a:p>
            <a:pPr lvl="1"/>
            <a:r>
              <a:rPr lang="en-US" dirty="0"/>
              <a:t>Recent research works</a:t>
            </a:r>
          </a:p>
          <a:p>
            <a:endParaRPr lang="en-US" dirty="0"/>
          </a:p>
          <a:p>
            <a:r>
              <a:rPr lang="en-US" dirty="0"/>
              <a:t>Presentation of your work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5A65CB-30E6-BF4C-8E1F-97AD26A5DCA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36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02208813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42FD41-9F6D-2143-9F90-BFDEA0FB5A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500" dirty="0"/>
              <a:t>PIM Course (Spring 2022)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F2CB04-4AC0-1446-84A7-E56C0F7E03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371600"/>
            <a:ext cx="4127376" cy="4876800"/>
          </a:xfrm>
        </p:spPr>
        <p:txBody>
          <a:bodyPr/>
          <a:lstStyle/>
          <a:p>
            <a:r>
              <a:rPr lang="en-US" sz="1600" b="1" dirty="0">
                <a:solidFill>
                  <a:srgbClr val="0070C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Spring </a:t>
            </a:r>
            <a:r>
              <a:rPr lang="en-US" sz="1600" b="1" dirty="0">
                <a:solidFill>
                  <a:srgbClr val="0070C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2022</a:t>
            </a:r>
            <a:r>
              <a:rPr lang="en-US" sz="1600" b="1" dirty="0">
                <a:solidFill>
                  <a:srgbClr val="0070C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Edition: </a:t>
            </a:r>
          </a:p>
          <a:p>
            <a:pPr lvl="1"/>
            <a:r>
              <a:rPr lang="en-US" sz="1400" dirty="0">
                <a:solidFill>
                  <a:srgbClr val="0070C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https://safari.ethz.ch/projects_and_seminars/spring2022/doku.php?id=processing_in_memory</a:t>
            </a:r>
            <a:r>
              <a:rPr lang="en-US" sz="1400" dirty="0">
                <a:solidFill>
                  <a:srgbClr val="0070C0"/>
                </a:solidFill>
              </a:rPr>
              <a:t> </a:t>
            </a:r>
          </a:p>
          <a:p>
            <a:pPr lvl="1"/>
            <a:endParaRPr lang="en-US" sz="1600" dirty="0">
              <a:solidFill>
                <a:srgbClr val="0070C0"/>
              </a:solidFill>
            </a:endParaRPr>
          </a:p>
          <a:p>
            <a:r>
              <a:rPr lang="en-US" sz="1600" b="1" dirty="0">
                <a:solidFill>
                  <a:srgbClr val="0070C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Youtube Livestream:</a:t>
            </a:r>
            <a:endParaRPr lang="en-US" sz="1600" b="1" dirty="0">
              <a:solidFill>
                <a:srgbClr val="0070C0"/>
              </a:solidFill>
              <a:hlinkClick r:id="rId5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lvl="1"/>
            <a:r>
              <a:rPr lang="en-US" sz="1400" dirty="0">
                <a:solidFill>
                  <a:srgbClr val="0070C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https://www.youtube.com/watch?v=9e4Chnwdovo&amp;list=PL5Q2soXY2Zi-841fUYYUK9EsXKhQKRPyX</a:t>
            </a:r>
            <a:r>
              <a:rPr lang="en-US" sz="1400" dirty="0">
                <a:solidFill>
                  <a:srgbClr val="0070C0"/>
                </a:solidFill>
              </a:rPr>
              <a:t> </a:t>
            </a:r>
          </a:p>
          <a:p>
            <a:pPr lvl="1"/>
            <a:endParaRPr lang="en-US" sz="1600" dirty="0">
              <a:solidFill>
                <a:srgbClr val="0070C0"/>
              </a:solidFill>
            </a:endParaRPr>
          </a:p>
          <a:p>
            <a:endParaRPr lang="en-US" sz="1600" dirty="0">
              <a:solidFill>
                <a:srgbClr val="0432FF"/>
              </a:solidFill>
            </a:endParaRPr>
          </a:p>
          <a:p>
            <a:r>
              <a:rPr lang="en-US" sz="1600" dirty="0"/>
              <a:t>Project course</a:t>
            </a:r>
          </a:p>
          <a:p>
            <a:pPr lvl="1"/>
            <a:r>
              <a:rPr lang="en-US" sz="1400" dirty="0"/>
              <a:t>Taken by Bachelor’s/Master’s students</a:t>
            </a:r>
          </a:p>
          <a:p>
            <a:pPr lvl="1"/>
            <a:r>
              <a:rPr lang="en-US" sz="1400" dirty="0"/>
              <a:t>Processing-in-Memory lectures</a:t>
            </a:r>
          </a:p>
          <a:p>
            <a:pPr lvl="1"/>
            <a:r>
              <a:rPr lang="en-US" sz="1400" dirty="0"/>
              <a:t>Hands-on research exploration</a:t>
            </a:r>
          </a:p>
          <a:p>
            <a:pPr lvl="1"/>
            <a:r>
              <a:rPr lang="en-US" sz="1400" dirty="0"/>
              <a:t>Many research readings</a:t>
            </a:r>
          </a:p>
          <a:p>
            <a:endParaRPr lang="en-US" sz="1600" dirty="0">
              <a:solidFill>
                <a:srgbClr val="0432FF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04A543-CA72-7D4F-8DC0-45297D9498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Arial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A179BAD-D06D-A69D-73FA-3A7AB7BDE71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26127" y="0"/>
            <a:ext cx="2666353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7BF6E24-45C2-0C29-5FF4-253DFFAFF0DD}"/>
              </a:ext>
            </a:extLst>
          </p:cNvPr>
          <p:cNvSpPr txBox="1"/>
          <p:nvPr/>
        </p:nvSpPr>
        <p:spPr>
          <a:xfrm>
            <a:off x="176382" y="5949280"/>
            <a:ext cx="56781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ahoma"/>
                <a:ea typeface="+mn-ea"/>
                <a:cs typeface="+mn-c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https://www.youtube.com/onurmutlulectures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5164126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769" name="Title 4">
            <a:extLst>
              <a:ext uri="{FF2B5EF4-FFF2-40B4-BE49-F238E27FC236}">
                <a16:creationId xmlns:a16="http://schemas.microsoft.com/office/drawing/2014/main" id="{2D6E322B-1333-5647-85A1-8292CBEA813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7700" y="1336675"/>
            <a:ext cx="7924800" cy="1752600"/>
          </a:xfrm>
        </p:spPr>
        <p:txBody>
          <a:bodyPr anchor="ctr"/>
          <a:lstStyle/>
          <a:p>
            <a:pPr algn="ctr"/>
            <a:r>
              <a:rPr lang="en-US" altLang="en-US" dirty="0">
                <a:ea typeface="ＭＳ Ｐゴシック" panose="020B0600070205080204" pitchFamily="34" charset="-128"/>
              </a:rPr>
              <a:t>An Introduction to 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Processing-in-Memory</a:t>
            </a:r>
          </a:p>
        </p:txBody>
      </p:sp>
      <p:sp>
        <p:nvSpPr>
          <p:cNvPr id="416770" name="Subtitle 5">
            <a:extLst>
              <a:ext uri="{FF2B5EF4-FFF2-40B4-BE49-F238E27FC236}">
                <a16:creationId xmlns:a16="http://schemas.microsoft.com/office/drawing/2014/main" id="{F6FDC6A1-A28F-104C-8DDD-A4BE5C41AC0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416771" name="Slide Number Placeholder 3">
            <a:extLst>
              <a:ext uri="{FF2B5EF4-FFF2-40B4-BE49-F238E27FC236}">
                <a16:creationId xmlns:a16="http://schemas.microsoft.com/office/drawing/2014/main" id="{FA05780F-900C-D24A-90E4-3CE4211CB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651A014-54A1-3E49-8B94-E3F8FC1E000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9912309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2" name="Picture 23" descr="http://i.ehow.com/images/a04/ac/qb/format-hard-drive-xp-800X8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166144">
            <a:off x="5944993" y="1201593"/>
            <a:ext cx="2124075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Garamond" charset="0"/>
                <a:ea typeface="ＭＳ Ｐゴシック" charset="0"/>
                <a:cs typeface="ＭＳ Ｐゴシック" charset="0"/>
              </a:rPr>
              <a:t>The Main Memory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dirty="0">
              <a:latin typeface="Tahoma" charset="0"/>
              <a:ea typeface="ＭＳ Ｐゴシック" charset="0"/>
              <a:cs typeface="ＭＳ Ｐゴシック" charset="0"/>
            </a:endParaRPr>
          </a:p>
          <a:p>
            <a:endParaRPr lang="en-US" dirty="0">
              <a:latin typeface="Tahoma" charset="0"/>
              <a:ea typeface="ＭＳ Ｐゴシック" charset="0"/>
              <a:cs typeface="ＭＳ Ｐゴシック" charset="0"/>
            </a:endParaRPr>
          </a:p>
          <a:p>
            <a:endParaRPr lang="en-US" dirty="0">
              <a:latin typeface="Tahoma" charset="0"/>
              <a:ea typeface="ＭＳ Ｐゴシック" charset="0"/>
              <a:cs typeface="ＭＳ Ｐゴシック" charset="0"/>
            </a:endParaRPr>
          </a:p>
          <a:p>
            <a:endParaRPr lang="en-US" dirty="0">
              <a:latin typeface="Tahoma" charset="0"/>
              <a:ea typeface="ＭＳ Ｐゴシック" charset="0"/>
              <a:cs typeface="ＭＳ Ｐゴシック" charset="0"/>
            </a:endParaRPr>
          </a:p>
          <a:p>
            <a:endParaRPr lang="en-US" dirty="0">
              <a:latin typeface="Tahoma" charset="0"/>
              <a:ea typeface="ＭＳ Ｐゴシック" charset="0"/>
              <a:cs typeface="ＭＳ Ｐゴシック" charset="0"/>
            </a:endParaRPr>
          </a:p>
          <a:p>
            <a:pPr marL="0" indent="0">
              <a:buNone/>
            </a:pPr>
            <a:endParaRPr lang="en-US" dirty="0">
              <a:latin typeface="Tahoma" charset="0"/>
              <a:ea typeface="ＭＳ Ｐゴシック" charset="0"/>
              <a:cs typeface="ＭＳ Ｐゴシック" charset="0"/>
            </a:endParaRPr>
          </a:p>
          <a:p>
            <a:pPr marL="0" indent="0">
              <a:buNone/>
            </a:pPr>
            <a:endParaRPr lang="en-US" sz="1200" dirty="0">
              <a:latin typeface="Tahoma" charset="0"/>
              <a:ea typeface="ＭＳ Ｐゴシック" charset="0"/>
              <a:cs typeface="ＭＳ Ｐゴシック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Tahoma" charset="0"/>
                <a:ea typeface="ＭＳ Ｐゴシック" charset="0"/>
                <a:cs typeface="ＭＳ Ｐゴシック" charset="0"/>
              </a:rPr>
              <a:t>Main memory is a critical component of all computing systems</a:t>
            </a:r>
            <a:r>
              <a:rPr lang="en-US" dirty="0">
                <a:latin typeface="Tahoma" charset="0"/>
                <a:ea typeface="ＭＳ Ｐゴシック" charset="0"/>
                <a:cs typeface="ＭＳ Ｐゴシック" charset="0"/>
              </a:rPr>
              <a:t>: server, mobile, embedded, desktop, sensor</a:t>
            </a:r>
          </a:p>
          <a:p>
            <a:endParaRPr lang="en-US" dirty="0">
              <a:latin typeface="Tahoma" charset="0"/>
              <a:ea typeface="ＭＳ Ｐゴシック" charset="0"/>
              <a:cs typeface="ＭＳ Ｐゴシック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Tahoma" charset="0"/>
                <a:ea typeface="ＭＳ Ｐゴシック" charset="0"/>
                <a:cs typeface="ＭＳ Ｐゴシック" charset="0"/>
              </a:rPr>
              <a:t>Main memory system must scale </a:t>
            </a:r>
            <a:r>
              <a:rPr lang="en-US" dirty="0">
                <a:latin typeface="Tahoma" charset="0"/>
                <a:ea typeface="ＭＳ Ｐゴシック" charset="0"/>
                <a:cs typeface="ＭＳ Ｐゴシック" charset="0"/>
              </a:rPr>
              <a:t>(in </a:t>
            </a:r>
            <a:r>
              <a:rPr lang="en-US" i="1" dirty="0">
                <a:latin typeface="Tahoma" charset="0"/>
                <a:ea typeface="ＭＳ Ｐゴシック" charset="0"/>
                <a:cs typeface="ＭＳ Ｐゴシック" charset="0"/>
              </a:rPr>
              <a:t>size</a:t>
            </a:r>
            <a:r>
              <a:rPr lang="en-US" dirty="0">
                <a:latin typeface="Tahoma" charset="0"/>
                <a:ea typeface="ＭＳ Ｐゴシック" charset="0"/>
                <a:cs typeface="ＭＳ Ｐゴシック" charset="0"/>
              </a:rPr>
              <a:t>, </a:t>
            </a:r>
            <a:r>
              <a:rPr lang="en-US" i="1" dirty="0">
                <a:latin typeface="Tahoma" charset="0"/>
                <a:ea typeface="ＭＳ Ｐゴシック" charset="0"/>
                <a:cs typeface="ＭＳ Ｐゴシック" charset="0"/>
              </a:rPr>
              <a:t>technology</a:t>
            </a:r>
            <a:r>
              <a:rPr lang="en-US" dirty="0">
                <a:latin typeface="Tahoma" charset="0"/>
                <a:ea typeface="ＭＳ Ｐゴシック" charset="0"/>
                <a:cs typeface="ＭＳ Ｐゴシック" charset="0"/>
              </a:rPr>
              <a:t>, </a:t>
            </a:r>
            <a:r>
              <a:rPr lang="en-US" i="1" dirty="0">
                <a:latin typeface="Tahoma" charset="0"/>
                <a:ea typeface="ＭＳ Ｐゴシック" charset="0"/>
                <a:cs typeface="ＭＳ Ｐゴシック" charset="0"/>
              </a:rPr>
              <a:t>efficiency</a:t>
            </a:r>
            <a:r>
              <a:rPr lang="en-US" dirty="0">
                <a:latin typeface="Tahoma" charset="0"/>
                <a:ea typeface="ＭＳ Ｐゴシック" charset="0"/>
                <a:cs typeface="ＭＳ Ｐゴシック" charset="0"/>
              </a:rPr>
              <a:t>, </a:t>
            </a:r>
            <a:r>
              <a:rPr lang="en-US" i="1" dirty="0">
                <a:latin typeface="Tahoma" charset="0"/>
                <a:ea typeface="ＭＳ Ｐゴシック" charset="0"/>
                <a:cs typeface="ＭＳ Ｐゴシック" charset="0"/>
              </a:rPr>
              <a:t>cost</a:t>
            </a:r>
            <a:r>
              <a:rPr lang="en-US" dirty="0">
                <a:latin typeface="Tahoma" charset="0"/>
                <a:ea typeface="ＭＳ Ｐゴシック" charset="0"/>
                <a:cs typeface="ＭＳ Ｐゴシック" charset="0"/>
              </a:rPr>
              <a:t>, and </a:t>
            </a:r>
            <a:r>
              <a:rPr lang="en-US" i="1" dirty="0">
                <a:latin typeface="Tahoma" charset="0"/>
                <a:ea typeface="ＭＳ Ｐゴシック" charset="0"/>
                <a:cs typeface="ＭＳ Ｐゴシック" charset="0"/>
              </a:rPr>
              <a:t>management algorithms</a:t>
            </a:r>
            <a:r>
              <a:rPr lang="en-US" dirty="0">
                <a:latin typeface="Tahoma" charset="0"/>
                <a:ea typeface="ＭＳ Ｐゴシック" charset="0"/>
                <a:cs typeface="ＭＳ Ｐゴシック" charset="0"/>
              </a:rPr>
              <a:t>) to maintain performance growth and technology scaling benefits</a:t>
            </a:r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30F078-BF11-6B47-89B1-D774F4018531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  <a:cs typeface="Arial" charset="0"/>
            </a:endParaRPr>
          </a:p>
        </p:txBody>
      </p:sp>
      <p:sp>
        <p:nvSpPr>
          <p:cNvPr id="18" name="AutoShape 25"/>
          <p:cNvSpPr>
            <a:spLocks noChangeArrowheads="1"/>
          </p:cNvSpPr>
          <p:nvPr/>
        </p:nvSpPr>
        <p:spPr bwMode="auto">
          <a:xfrm>
            <a:off x="3190875" y="1166668"/>
            <a:ext cx="2557463" cy="244792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lIns="64008" tIns="32004" rIns="64008" bIns="32004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21" name="Text Box 13" descr="90%"/>
          <p:cNvSpPr txBox="1">
            <a:spLocks noChangeArrowheads="1"/>
          </p:cNvSpPr>
          <p:nvPr/>
        </p:nvSpPr>
        <p:spPr bwMode="auto">
          <a:xfrm>
            <a:off x="1245861" y="2928793"/>
            <a:ext cx="1309915" cy="61863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64008" tIns="32004" rIns="64008" bIns="32004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-107" charset="0"/>
                <a:ea typeface="Arial" pitchFamily="-107" charset="0"/>
                <a:cs typeface="Arial" pitchFamily="-107" charset="0"/>
              </a:rPr>
              <a:t>Processors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-107" charset="0"/>
                <a:ea typeface="Arial" pitchFamily="-107" charset="0"/>
                <a:cs typeface="Arial" pitchFamily="-107" charset="0"/>
              </a:rPr>
              <a:t>and caches</a:t>
            </a:r>
          </a:p>
        </p:txBody>
      </p:sp>
      <p:sp>
        <p:nvSpPr>
          <p:cNvPr id="26" name="Text Box 20" descr="90%"/>
          <p:cNvSpPr txBox="1">
            <a:spLocks noChangeArrowheads="1"/>
          </p:cNvSpPr>
          <p:nvPr/>
        </p:nvSpPr>
        <p:spPr bwMode="auto">
          <a:xfrm>
            <a:off x="3616246" y="2996808"/>
            <a:ext cx="1527335" cy="3416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64008" tIns="32004" rIns="64008" bIns="32004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-107" charset="0"/>
                <a:ea typeface="Arial" pitchFamily="-107" charset="0"/>
                <a:cs typeface="Arial" pitchFamily="-107" charset="0"/>
              </a:rPr>
              <a:t>Main Memory</a:t>
            </a:r>
          </a:p>
        </p:txBody>
      </p:sp>
      <p:sp>
        <p:nvSpPr>
          <p:cNvPr id="27" name="Line 15"/>
          <p:cNvSpPr>
            <a:spLocks noChangeShapeType="1"/>
          </p:cNvSpPr>
          <p:nvPr/>
        </p:nvSpPr>
        <p:spPr bwMode="auto">
          <a:xfrm flipV="1">
            <a:off x="2506663" y="2282060"/>
            <a:ext cx="697185" cy="62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64008" tIns="32004" rIns="64008" bIns="32004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19472" name="Text Box 24" descr="90%"/>
          <p:cNvSpPr txBox="1">
            <a:spLocks noChangeArrowheads="1"/>
          </p:cNvSpPr>
          <p:nvPr/>
        </p:nvSpPr>
        <p:spPr bwMode="auto">
          <a:xfrm>
            <a:off x="6049936" y="3020548"/>
            <a:ext cx="2194472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008" tIns="32004" rIns="64008" bIns="32004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Arial" charset="0"/>
              </a:rPr>
              <a:t>Storage (SSD/HDD)</a:t>
            </a:r>
          </a:p>
        </p:txBody>
      </p:sp>
      <p:pic>
        <p:nvPicPr>
          <p:cNvPr id="19" name="Content Placeholder 6" descr="barcelona-die-photo-colo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633988"/>
            <a:ext cx="1312168" cy="1279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Line 15"/>
          <p:cNvSpPr>
            <a:spLocks noChangeShapeType="1"/>
          </p:cNvSpPr>
          <p:nvPr/>
        </p:nvSpPr>
        <p:spPr bwMode="auto">
          <a:xfrm flipV="1">
            <a:off x="5724128" y="2282060"/>
            <a:ext cx="697185" cy="62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64008" tIns="32004" rIns="64008" bIns="32004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pic>
        <p:nvPicPr>
          <p:cNvPr id="23" name="Picture 22" descr="dim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3324124" y="1633988"/>
            <a:ext cx="2304256" cy="549297"/>
          </a:xfrm>
          <a:prstGeom prst="rect">
            <a:avLst/>
          </a:prstGeom>
        </p:spPr>
      </p:pic>
      <p:pic>
        <p:nvPicPr>
          <p:cNvPr id="24" name="Picture 23" descr="dim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3299596" y="2308826"/>
            <a:ext cx="2304256" cy="549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5275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7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dirty="0">
                <a:latin typeface="Garamond" charset="0"/>
                <a:ea typeface="ＭＳ Ｐゴシック" charset="0"/>
                <a:cs typeface="ＭＳ Ｐゴシック" charset="0"/>
              </a:rPr>
              <a:t>Data Movement vs. Computation Energy</a:t>
            </a:r>
          </a:p>
        </p:txBody>
      </p:sp>
      <p:sp>
        <p:nvSpPr>
          <p:cNvPr id="270338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378AE50-A064-BF4D-97C5-B7B9F4FAAF31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016000"/>
            <a:ext cx="8113713" cy="530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826250" y="1524000"/>
            <a:ext cx="201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Dally, HiPEAC 2015</a:t>
            </a:r>
          </a:p>
        </p:txBody>
      </p:sp>
      <p:sp>
        <p:nvSpPr>
          <p:cNvPr id="7" name="AutoShape 25"/>
          <p:cNvSpPr>
            <a:spLocks noChangeArrowheads="1"/>
          </p:cNvSpPr>
          <p:nvPr/>
        </p:nvSpPr>
        <p:spPr bwMode="auto">
          <a:xfrm>
            <a:off x="971600" y="2420888"/>
            <a:ext cx="2160240" cy="648071"/>
          </a:xfrm>
          <a:prstGeom prst="roundRect">
            <a:avLst>
              <a:gd name="adj" fmla="val 16667"/>
            </a:avLst>
          </a:prstGeom>
          <a:noFill/>
          <a:ln w="63500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wrap="none" lIns="64008" tIns="32004" rIns="64008" bIns="32004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8" name="AutoShape 25"/>
          <p:cNvSpPr>
            <a:spLocks noChangeArrowheads="1"/>
          </p:cNvSpPr>
          <p:nvPr/>
        </p:nvSpPr>
        <p:spPr bwMode="auto">
          <a:xfrm>
            <a:off x="5724128" y="2492896"/>
            <a:ext cx="2160240" cy="648071"/>
          </a:xfrm>
          <a:prstGeom prst="roundRect">
            <a:avLst>
              <a:gd name="adj" fmla="val 16667"/>
            </a:avLst>
          </a:prstGeom>
          <a:noFill/>
          <a:ln w="635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lIns="64008" tIns="32004" rIns="64008" bIns="32004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4869160"/>
            <a:ext cx="8489975" cy="1323439"/>
          </a:xfrm>
          <a:prstGeom prst="rect">
            <a:avLst/>
          </a:prstGeom>
          <a:solidFill>
            <a:srgbClr val="FF6600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 memory access consumes ~1000X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the energy of a complex addition </a:t>
            </a:r>
          </a:p>
        </p:txBody>
      </p:sp>
    </p:spTree>
    <p:extLst>
      <p:ext uri="{BB962C8B-B14F-4D97-AF65-F5344CB8AC3E}">
        <p14:creationId xmlns:p14="http://schemas.microsoft.com/office/powerpoint/2010/main" val="2360936798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2" name="Picture 23" descr="http://i.ehow.com/images/a04/ac/qb/format-hard-drive-xp-800X8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166144">
            <a:off x="5944993" y="1201593"/>
            <a:ext cx="2124075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Garamond" charset="0"/>
                <a:ea typeface="ＭＳ Ｐゴシック" charset="0"/>
                <a:cs typeface="ＭＳ Ｐゴシック" charset="0"/>
              </a:rPr>
              <a:t>The Main Memory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dirty="0">
              <a:latin typeface="Tahoma" charset="0"/>
              <a:ea typeface="ＭＳ Ｐゴシック" charset="0"/>
              <a:cs typeface="ＭＳ Ｐゴシック" charset="0"/>
            </a:endParaRPr>
          </a:p>
          <a:p>
            <a:endParaRPr lang="en-US" dirty="0">
              <a:latin typeface="Tahoma" charset="0"/>
              <a:ea typeface="ＭＳ Ｐゴシック" charset="0"/>
              <a:cs typeface="ＭＳ Ｐゴシック" charset="0"/>
            </a:endParaRPr>
          </a:p>
          <a:p>
            <a:endParaRPr lang="en-US" dirty="0">
              <a:latin typeface="Tahoma" charset="0"/>
              <a:ea typeface="ＭＳ Ｐゴシック" charset="0"/>
              <a:cs typeface="ＭＳ Ｐゴシック" charset="0"/>
            </a:endParaRPr>
          </a:p>
          <a:p>
            <a:endParaRPr lang="en-US" dirty="0">
              <a:latin typeface="Tahoma" charset="0"/>
              <a:ea typeface="ＭＳ Ｐゴシック" charset="0"/>
              <a:cs typeface="ＭＳ Ｐゴシック" charset="0"/>
            </a:endParaRPr>
          </a:p>
          <a:p>
            <a:endParaRPr lang="en-US" dirty="0">
              <a:latin typeface="Tahoma" charset="0"/>
              <a:ea typeface="ＭＳ Ｐゴシック" charset="0"/>
              <a:cs typeface="ＭＳ Ｐゴシック" charset="0"/>
            </a:endParaRPr>
          </a:p>
          <a:p>
            <a:pPr marL="0" indent="0">
              <a:buNone/>
            </a:pPr>
            <a:endParaRPr lang="en-US" dirty="0">
              <a:latin typeface="Tahoma" charset="0"/>
              <a:ea typeface="ＭＳ Ｐゴシック" charset="0"/>
              <a:cs typeface="ＭＳ Ｐゴシック" charset="0"/>
            </a:endParaRPr>
          </a:p>
          <a:p>
            <a:pPr marL="0" indent="0">
              <a:buNone/>
            </a:pPr>
            <a:endParaRPr lang="en-US" sz="1200" dirty="0">
              <a:latin typeface="Tahoma" charset="0"/>
              <a:ea typeface="ＭＳ Ｐゴシック" charset="0"/>
              <a:cs typeface="ＭＳ Ｐゴシック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Tahoma" charset="0"/>
                <a:ea typeface="ＭＳ Ｐゴシック" charset="0"/>
                <a:cs typeface="ＭＳ Ｐゴシック" charset="0"/>
              </a:rPr>
              <a:t>Main memory is a critical component of all computing systems</a:t>
            </a:r>
            <a:r>
              <a:rPr lang="en-US" dirty="0">
                <a:latin typeface="Tahoma" charset="0"/>
                <a:ea typeface="ＭＳ Ｐゴシック" charset="0"/>
                <a:cs typeface="ＭＳ Ｐゴシック" charset="0"/>
              </a:rPr>
              <a:t>: server, mobile, embedded, desktop, sensor</a:t>
            </a:r>
          </a:p>
          <a:p>
            <a:endParaRPr lang="en-US" dirty="0">
              <a:latin typeface="Tahoma" charset="0"/>
              <a:ea typeface="ＭＳ Ｐゴシック" charset="0"/>
              <a:cs typeface="ＭＳ Ｐゴシック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Tahoma" charset="0"/>
                <a:ea typeface="ＭＳ Ｐゴシック" charset="0"/>
                <a:cs typeface="ＭＳ Ｐゴシック" charset="0"/>
              </a:rPr>
              <a:t>Main memory system must scale </a:t>
            </a:r>
            <a:r>
              <a:rPr lang="en-US" dirty="0">
                <a:latin typeface="Tahoma" charset="0"/>
                <a:ea typeface="ＭＳ Ｐゴシック" charset="0"/>
                <a:cs typeface="ＭＳ Ｐゴシック" charset="0"/>
              </a:rPr>
              <a:t>(in </a:t>
            </a:r>
            <a:r>
              <a:rPr lang="en-US" i="1" dirty="0">
                <a:latin typeface="Tahoma" charset="0"/>
                <a:ea typeface="ＭＳ Ｐゴシック" charset="0"/>
                <a:cs typeface="ＭＳ Ｐゴシック" charset="0"/>
              </a:rPr>
              <a:t>size</a:t>
            </a:r>
            <a:r>
              <a:rPr lang="en-US" dirty="0">
                <a:latin typeface="Tahoma" charset="0"/>
                <a:ea typeface="ＭＳ Ｐゴシック" charset="0"/>
                <a:cs typeface="ＭＳ Ｐゴシック" charset="0"/>
              </a:rPr>
              <a:t>, </a:t>
            </a:r>
            <a:r>
              <a:rPr lang="en-US" i="1" dirty="0">
                <a:latin typeface="Tahoma" charset="0"/>
                <a:ea typeface="ＭＳ Ｐゴシック" charset="0"/>
                <a:cs typeface="ＭＳ Ｐゴシック" charset="0"/>
              </a:rPr>
              <a:t>technology</a:t>
            </a:r>
            <a:r>
              <a:rPr lang="en-US" dirty="0">
                <a:latin typeface="Tahoma" charset="0"/>
                <a:ea typeface="ＭＳ Ｐゴシック" charset="0"/>
                <a:cs typeface="ＭＳ Ｐゴシック" charset="0"/>
              </a:rPr>
              <a:t>, </a:t>
            </a:r>
            <a:r>
              <a:rPr lang="en-US" i="1" dirty="0">
                <a:latin typeface="Tahoma" charset="0"/>
                <a:ea typeface="ＭＳ Ｐゴシック" charset="0"/>
                <a:cs typeface="ＭＳ Ｐゴシック" charset="0"/>
              </a:rPr>
              <a:t>efficiency</a:t>
            </a:r>
            <a:r>
              <a:rPr lang="en-US" dirty="0">
                <a:latin typeface="Tahoma" charset="0"/>
                <a:ea typeface="ＭＳ Ｐゴシック" charset="0"/>
                <a:cs typeface="ＭＳ Ｐゴシック" charset="0"/>
              </a:rPr>
              <a:t>, </a:t>
            </a:r>
            <a:r>
              <a:rPr lang="en-US" i="1" dirty="0">
                <a:latin typeface="Tahoma" charset="0"/>
                <a:ea typeface="ＭＳ Ｐゴシック" charset="0"/>
                <a:cs typeface="ＭＳ Ｐゴシック" charset="0"/>
              </a:rPr>
              <a:t>cost</a:t>
            </a:r>
            <a:r>
              <a:rPr lang="en-US" dirty="0">
                <a:latin typeface="Tahoma" charset="0"/>
                <a:ea typeface="ＭＳ Ｐゴシック" charset="0"/>
                <a:cs typeface="ＭＳ Ｐゴシック" charset="0"/>
              </a:rPr>
              <a:t>, and </a:t>
            </a:r>
            <a:r>
              <a:rPr lang="en-US" i="1" dirty="0">
                <a:latin typeface="Tahoma" charset="0"/>
                <a:ea typeface="ＭＳ Ｐゴシック" charset="0"/>
                <a:cs typeface="ＭＳ Ｐゴシック" charset="0"/>
              </a:rPr>
              <a:t>management algorithms</a:t>
            </a:r>
            <a:r>
              <a:rPr lang="en-US" dirty="0">
                <a:latin typeface="Tahoma" charset="0"/>
                <a:ea typeface="ＭＳ Ｐゴシック" charset="0"/>
                <a:cs typeface="ＭＳ Ｐゴシック" charset="0"/>
              </a:rPr>
              <a:t>) to maintain performance growth and technology scaling benefits</a:t>
            </a:r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30F078-BF11-6B47-89B1-D774F4018531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  <a:cs typeface="Arial" charset="0"/>
            </a:endParaRPr>
          </a:p>
        </p:txBody>
      </p:sp>
      <p:sp>
        <p:nvSpPr>
          <p:cNvPr id="18" name="AutoShape 25"/>
          <p:cNvSpPr>
            <a:spLocks noChangeArrowheads="1"/>
          </p:cNvSpPr>
          <p:nvPr/>
        </p:nvSpPr>
        <p:spPr bwMode="auto">
          <a:xfrm>
            <a:off x="3190875" y="1166668"/>
            <a:ext cx="2557463" cy="244792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lIns="64008" tIns="32004" rIns="64008" bIns="32004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26" name="Text Box 20" descr="90%"/>
          <p:cNvSpPr txBox="1">
            <a:spLocks noChangeArrowheads="1"/>
          </p:cNvSpPr>
          <p:nvPr/>
        </p:nvSpPr>
        <p:spPr bwMode="auto">
          <a:xfrm>
            <a:off x="3616246" y="2996808"/>
            <a:ext cx="1527335" cy="3416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64008" tIns="32004" rIns="64008" bIns="32004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-107" charset="0"/>
                <a:ea typeface="Arial" pitchFamily="-107" charset="0"/>
                <a:cs typeface="Arial" pitchFamily="-107" charset="0"/>
              </a:rPr>
              <a:t>Main Memory</a:t>
            </a:r>
          </a:p>
        </p:txBody>
      </p:sp>
      <p:sp>
        <p:nvSpPr>
          <p:cNvPr id="27" name="Line 15"/>
          <p:cNvSpPr>
            <a:spLocks noChangeShapeType="1"/>
          </p:cNvSpPr>
          <p:nvPr/>
        </p:nvSpPr>
        <p:spPr bwMode="auto">
          <a:xfrm flipV="1">
            <a:off x="2506663" y="2282060"/>
            <a:ext cx="697185" cy="62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64008" tIns="32004" rIns="64008" bIns="32004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19472" name="Text Box 24" descr="90%"/>
          <p:cNvSpPr txBox="1">
            <a:spLocks noChangeArrowheads="1"/>
          </p:cNvSpPr>
          <p:nvPr/>
        </p:nvSpPr>
        <p:spPr bwMode="auto">
          <a:xfrm>
            <a:off x="6049936" y="3020548"/>
            <a:ext cx="2194472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008" tIns="32004" rIns="64008" bIns="32004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Arial" charset="0"/>
              </a:rPr>
              <a:t>Storage (SSD/HDD)</a:t>
            </a:r>
          </a:p>
        </p:txBody>
      </p:sp>
      <p:sp>
        <p:nvSpPr>
          <p:cNvPr id="20" name="Line 15"/>
          <p:cNvSpPr>
            <a:spLocks noChangeShapeType="1"/>
          </p:cNvSpPr>
          <p:nvPr/>
        </p:nvSpPr>
        <p:spPr bwMode="auto">
          <a:xfrm flipV="1">
            <a:off x="5724128" y="2282060"/>
            <a:ext cx="697185" cy="62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64008" tIns="32004" rIns="64008" bIns="32004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pic>
        <p:nvPicPr>
          <p:cNvPr id="23" name="Picture 22" descr="dim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3324124" y="1633988"/>
            <a:ext cx="2304256" cy="549297"/>
          </a:xfrm>
          <a:prstGeom prst="rect">
            <a:avLst/>
          </a:prstGeom>
        </p:spPr>
      </p:pic>
      <p:pic>
        <p:nvPicPr>
          <p:cNvPr id="24" name="Picture 23" descr="dim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3299596" y="2308826"/>
            <a:ext cx="2304256" cy="54929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7019" y="1663083"/>
            <a:ext cx="1656184" cy="1284462"/>
          </a:xfrm>
          <a:prstGeom prst="rect">
            <a:avLst/>
          </a:prstGeom>
        </p:spPr>
      </p:pic>
      <p:sp>
        <p:nvSpPr>
          <p:cNvPr id="22" name="Text Box 13" descr="90%"/>
          <p:cNvSpPr txBox="1">
            <a:spLocks noChangeArrowheads="1"/>
          </p:cNvSpPr>
          <p:nvPr/>
        </p:nvSpPr>
        <p:spPr bwMode="auto">
          <a:xfrm>
            <a:off x="1331640" y="3081193"/>
            <a:ext cx="873160" cy="3416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64008" tIns="32004" rIns="64008" bIns="32004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-107" charset="0"/>
                <a:ea typeface="Arial" pitchFamily="-107" charset="0"/>
                <a:cs typeface="Arial" pitchFamily="-107" charset="0"/>
              </a:rPr>
              <a:t>FPGAs</a:t>
            </a:r>
          </a:p>
        </p:txBody>
      </p:sp>
    </p:spTree>
    <p:extLst>
      <p:ext uri="{BB962C8B-B14F-4D97-AF65-F5344CB8AC3E}">
        <p14:creationId xmlns:p14="http://schemas.microsoft.com/office/powerpoint/2010/main" val="1703256816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2" name="Picture 23" descr="http://i.ehow.com/images/a04/ac/qb/format-hard-drive-xp-800X8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166144">
            <a:off x="5944993" y="1201593"/>
            <a:ext cx="2124075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Garamond" charset="0"/>
                <a:ea typeface="ＭＳ Ｐゴシック" charset="0"/>
                <a:cs typeface="ＭＳ Ｐゴシック" charset="0"/>
              </a:rPr>
              <a:t>The Main Memory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dirty="0">
              <a:latin typeface="Tahoma" charset="0"/>
              <a:ea typeface="ＭＳ Ｐゴシック" charset="0"/>
              <a:cs typeface="ＭＳ Ｐゴシック" charset="0"/>
            </a:endParaRPr>
          </a:p>
          <a:p>
            <a:endParaRPr lang="en-US" dirty="0">
              <a:latin typeface="Tahoma" charset="0"/>
              <a:ea typeface="ＭＳ Ｐゴシック" charset="0"/>
              <a:cs typeface="ＭＳ Ｐゴシック" charset="0"/>
            </a:endParaRPr>
          </a:p>
          <a:p>
            <a:endParaRPr lang="en-US" dirty="0">
              <a:latin typeface="Tahoma" charset="0"/>
              <a:ea typeface="ＭＳ Ｐゴシック" charset="0"/>
              <a:cs typeface="ＭＳ Ｐゴシック" charset="0"/>
            </a:endParaRPr>
          </a:p>
          <a:p>
            <a:endParaRPr lang="en-US" dirty="0">
              <a:latin typeface="Tahoma" charset="0"/>
              <a:ea typeface="ＭＳ Ｐゴシック" charset="0"/>
              <a:cs typeface="ＭＳ Ｐゴシック" charset="0"/>
            </a:endParaRPr>
          </a:p>
          <a:p>
            <a:endParaRPr lang="en-US" dirty="0">
              <a:latin typeface="Tahoma" charset="0"/>
              <a:ea typeface="ＭＳ Ｐゴシック" charset="0"/>
              <a:cs typeface="ＭＳ Ｐゴシック" charset="0"/>
            </a:endParaRPr>
          </a:p>
          <a:p>
            <a:pPr marL="0" indent="0">
              <a:buNone/>
            </a:pPr>
            <a:endParaRPr lang="en-US" dirty="0">
              <a:latin typeface="Tahoma" charset="0"/>
              <a:ea typeface="ＭＳ Ｐゴシック" charset="0"/>
              <a:cs typeface="ＭＳ Ｐゴシック" charset="0"/>
            </a:endParaRPr>
          </a:p>
          <a:p>
            <a:pPr marL="0" indent="0">
              <a:buNone/>
            </a:pPr>
            <a:endParaRPr lang="en-US" sz="1200" dirty="0">
              <a:latin typeface="Tahoma" charset="0"/>
              <a:ea typeface="ＭＳ Ｐゴシック" charset="0"/>
              <a:cs typeface="ＭＳ Ｐゴシック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Tahoma" charset="0"/>
                <a:ea typeface="ＭＳ Ｐゴシック" charset="0"/>
                <a:cs typeface="ＭＳ Ｐゴシック" charset="0"/>
              </a:rPr>
              <a:t>Main memory is a critical component of all computing systems</a:t>
            </a:r>
            <a:r>
              <a:rPr lang="en-US" dirty="0">
                <a:latin typeface="Tahoma" charset="0"/>
                <a:ea typeface="ＭＳ Ｐゴシック" charset="0"/>
                <a:cs typeface="ＭＳ Ｐゴシック" charset="0"/>
              </a:rPr>
              <a:t>: server, mobile, embedded, desktop, sensor</a:t>
            </a:r>
          </a:p>
          <a:p>
            <a:endParaRPr lang="en-US" dirty="0">
              <a:latin typeface="Tahoma" charset="0"/>
              <a:ea typeface="ＭＳ Ｐゴシック" charset="0"/>
              <a:cs typeface="ＭＳ Ｐゴシック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Tahoma" charset="0"/>
                <a:ea typeface="ＭＳ Ｐゴシック" charset="0"/>
                <a:cs typeface="ＭＳ Ｐゴシック" charset="0"/>
              </a:rPr>
              <a:t>Main memory system must scale </a:t>
            </a:r>
            <a:r>
              <a:rPr lang="en-US" dirty="0">
                <a:latin typeface="Tahoma" charset="0"/>
                <a:ea typeface="ＭＳ Ｐゴシック" charset="0"/>
                <a:cs typeface="ＭＳ Ｐゴシック" charset="0"/>
              </a:rPr>
              <a:t>(in </a:t>
            </a:r>
            <a:r>
              <a:rPr lang="en-US" i="1" dirty="0">
                <a:latin typeface="Tahoma" charset="0"/>
                <a:ea typeface="ＭＳ Ｐゴシック" charset="0"/>
                <a:cs typeface="ＭＳ Ｐゴシック" charset="0"/>
              </a:rPr>
              <a:t>size</a:t>
            </a:r>
            <a:r>
              <a:rPr lang="en-US" dirty="0">
                <a:latin typeface="Tahoma" charset="0"/>
                <a:ea typeface="ＭＳ Ｐゴシック" charset="0"/>
                <a:cs typeface="ＭＳ Ｐゴシック" charset="0"/>
              </a:rPr>
              <a:t>, </a:t>
            </a:r>
            <a:r>
              <a:rPr lang="en-US" i="1" dirty="0">
                <a:latin typeface="Tahoma" charset="0"/>
                <a:ea typeface="ＭＳ Ｐゴシック" charset="0"/>
                <a:cs typeface="ＭＳ Ｐゴシック" charset="0"/>
              </a:rPr>
              <a:t>technology</a:t>
            </a:r>
            <a:r>
              <a:rPr lang="en-US" dirty="0">
                <a:latin typeface="Tahoma" charset="0"/>
                <a:ea typeface="ＭＳ Ｐゴシック" charset="0"/>
                <a:cs typeface="ＭＳ Ｐゴシック" charset="0"/>
              </a:rPr>
              <a:t>, </a:t>
            </a:r>
            <a:r>
              <a:rPr lang="en-US" i="1" dirty="0">
                <a:latin typeface="Tahoma" charset="0"/>
                <a:ea typeface="ＭＳ Ｐゴシック" charset="0"/>
                <a:cs typeface="ＭＳ Ｐゴシック" charset="0"/>
              </a:rPr>
              <a:t>efficiency</a:t>
            </a:r>
            <a:r>
              <a:rPr lang="en-US" dirty="0">
                <a:latin typeface="Tahoma" charset="0"/>
                <a:ea typeface="ＭＳ Ｐゴシック" charset="0"/>
                <a:cs typeface="ＭＳ Ｐゴシック" charset="0"/>
              </a:rPr>
              <a:t>, </a:t>
            </a:r>
            <a:r>
              <a:rPr lang="en-US" i="1" dirty="0">
                <a:latin typeface="Tahoma" charset="0"/>
                <a:ea typeface="ＭＳ Ｐゴシック" charset="0"/>
                <a:cs typeface="ＭＳ Ｐゴシック" charset="0"/>
              </a:rPr>
              <a:t>cost</a:t>
            </a:r>
            <a:r>
              <a:rPr lang="en-US" dirty="0">
                <a:latin typeface="Tahoma" charset="0"/>
                <a:ea typeface="ＭＳ Ｐゴシック" charset="0"/>
                <a:cs typeface="ＭＳ Ｐゴシック" charset="0"/>
              </a:rPr>
              <a:t>, and </a:t>
            </a:r>
            <a:r>
              <a:rPr lang="en-US" i="1" dirty="0">
                <a:latin typeface="Tahoma" charset="0"/>
                <a:ea typeface="ＭＳ Ｐゴシック" charset="0"/>
                <a:cs typeface="ＭＳ Ｐゴシック" charset="0"/>
              </a:rPr>
              <a:t>management algorithms</a:t>
            </a:r>
            <a:r>
              <a:rPr lang="en-US" dirty="0">
                <a:latin typeface="Tahoma" charset="0"/>
                <a:ea typeface="ＭＳ Ｐゴシック" charset="0"/>
                <a:cs typeface="ＭＳ Ｐゴシック" charset="0"/>
              </a:rPr>
              <a:t>) to maintain performance growth and technology scaling benefits</a:t>
            </a:r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330F078-BF11-6B47-89B1-D774F4018531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  <a:cs typeface="Arial" charset="0"/>
            </a:endParaRPr>
          </a:p>
        </p:txBody>
      </p:sp>
      <p:sp>
        <p:nvSpPr>
          <p:cNvPr id="18" name="AutoShape 25"/>
          <p:cNvSpPr>
            <a:spLocks noChangeArrowheads="1"/>
          </p:cNvSpPr>
          <p:nvPr/>
        </p:nvSpPr>
        <p:spPr bwMode="auto">
          <a:xfrm>
            <a:off x="3190875" y="1166668"/>
            <a:ext cx="2557463" cy="244792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lIns="64008" tIns="32004" rIns="64008" bIns="32004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26" name="Text Box 20" descr="90%"/>
          <p:cNvSpPr txBox="1">
            <a:spLocks noChangeArrowheads="1"/>
          </p:cNvSpPr>
          <p:nvPr/>
        </p:nvSpPr>
        <p:spPr bwMode="auto">
          <a:xfrm>
            <a:off x="3616246" y="2996808"/>
            <a:ext cx="1527335" cy="3416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64008" tIns="32004" rIns="64008" bIns="32004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-107" charset="0"/>
                <a:ea typeface="Arial" pitchFamily="-107" charset="0"/>
                <a:cs typeface="Arial" pitchFamily="-107" charset="0"/>
              </a:rPr>
              <a:t>Main Memory</a:t>
            </a:r>
          </a:p>
        </p:txBody>
      </p:sp>
      <p:sp>
        <p:nvSpPr>
          <p:cNvPr id="27" name="Line 15"/>
          <p:cNvSpPr>
            <a:spLocks noChangeShapeType="1"/>
          </p:cNvSpPr>
          <p:nvPr/>
        </p:nvSpPr>
        <p:spPr bwMode="auto">
          <a:xfrm flipV="1">
            <a:off x="2506663" y="2282060"/>
            <a:ext cx="697185" cy="62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64008" tIns="32004" rIns="64008" bIns="32004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19472" name="Text Box 24" descr="90%"/>
          <p:cNvSpPr txBox="1">
            <a:spLocks noChangeArrowheads="1"/>
          </p:cNvSpPr>
          <p:nvPr/>
        </p:nvSpPr>
        <p:spPr bwMode="auto">
          <a:xfrm>
            <a:off x="6049936" y="3020548"/>
            <a:ext cx="2194472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008" tIns="32004" rIns="64008" bIns="32004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Arial" charset="0"/>
              </a:rPr>
              <a:t>Storage (SSD/HDD)</a:t>
            </a:r>
          </a:p>
        </p:txBody>
      </p:sp>
      <p:sp>
        <p:nvSpPr>
          <p:cNvPr id="20" name="Line 15"/>
          <p:cNvSpPr>
            <a:spLocks noChangeShapeType="1"/>
          </p:cNvSpPr>
          <p:nvPr/>
        </p:nvSpPr>
        <p:spPr bwMode="auto">
          <a:xfrm flipV="1">
            <a:off x="5724128" y="2282060"/>
            <a:ext cx="697185" cy="62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64008" tIns="32004" rIns="64008" bIns="32004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pic>
        <p:nvPicPr>
          <p:cNvPr id="23" name="Picture 22" descr="dim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3324124" y="1633988"/>
            <a:ext cx="2304256" cy="549297"/>
          </a:xfrm>
          <a:prstGeom prst="rect">
            <a:avLst/>
          </a:prstGeom>
        </p:spPr>
      </p:pic>
      <p:pic>
        <p:nvPicPr>
          <p:cNvPr id="24" name="Picture 23" descr="dim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3299596" y="2308826"/>
            <a:ext cx="2304256" cy="549297"/>
          </a:xfrm>
          <a:prstGeom prst="rect">
            <a:avLst/>
          </a:prstGeom>
        </p:spPr>
      </p:pic>
      <p:sp>
        <p:nvSpPr>
          <p:cNvPr id="22" name="Text Box 13" descr="90%"/>
          <p:cNvSpPr txBox="1">
            <a:spLocks noChangeArrowheads="1"/>
          </p:cNvSpPr>
          <p:nvPr/>
        </p:nvSpPr>
        <p:spPr bwMode="auto">
          <a:xfrm>
            <a:off x="1306826" y="3081193"/>
            <a:ext cx="744894" cy="3416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64008" tIns="32004" rIns="64008" bIns="32004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-107" charset="0"/>
                <a:ea typeface="Arial" pitchFamily="-107" charset="0"/>
                <a:cs typeface="Arial" pitchFamily="-107" charset="0"/>
              </a:rPr>
              <a:t>GPUs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584" y="1412776"/>
            <a:ext cx="1673534" cy="1655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14046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sz="3800" dirty="0"/>
              <a:t>Memory System: A </a:t>
            </a:r>
            <a:r>
              <a:rPr lang="en-US" sz="3800" b="1" i="1" dirty="0"/>
              <a:t>Shared Resource </a:t>
            </a:r>
            <a:r>
              <a:rPr lang="en-US" sz="3800" dirty="0"/>
              <a:t>View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19372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574598C-5A2F-5E46-8E0D-A0FDA29590CD}" type="slidenum">
              <a:rPr lang="en-US" smtClean="0"/>
              <a:pPr>
                <a:defRPr/>
              </a:pPr>
              <a:t>42</a:t>
            </a:fld>
            <a:endParaRPr lang="en-US"/>
          </a:p>
        </p:txBody>
      </p:sp>
      <p:sp>
        <p:nvSpPr>
          <p:cNvPr id="20486" name="TextBox 5"/>
          <p:cNvSpPr txBox="1">
            <a:spLocks noChangeArrowheads="1"/>
          </p:cNvSpPr>
          <p:nvPr/>
        </p:nvSpPr>
        <p:spPr bwMode="auto">
          <a:xfrm>
            <a:off x="964377" y="1019268"/>
            <a:ext cx="2286000" cy="533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7" name="Picture 6" descr="many-core3.eps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7624" y="977993"/>
            <a:ext cx="61468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3" descr="http://i.ehow.com/images/a04/ac/qb/format-hard-drive-xp-800X8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33856">
            <a:off x="7195612" y="2336922"/>
            <a:ext cx="2124075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Line 21"/>
          <p:cNvSpPr>
            <a:spLocks noChangeShapeType="1"/>
          </p:cNvSpPr>
          <p:nvPr/>
        </p:nvSpPr>
        <p:spPr bwMode="auto">
          <a:xfrm>
            <a:off x="6584424" y="3381497"/>
            <a:ext cx="1044575" cy="0"/>
          </a:xfrm>
          <a:prstGeom prst="line">
            <a:avLst/>
          </a:prstGeom>
          <a:noFill/>
          <a:ln w="38100">
            <a:solidFill>
              <a:srgbClr val="993300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64008" tIns="32004" rIns="64008" bIns="32004" anchor="ctr"/>
          <a:lstStyle/>
          <a:p>
            <a:pPr>
              <a:defRPr/>
            </a:pPr>
            <a:endParaRPr lang="en-US" kern="0">
              <a:solidFill>
                <a:sysClr val="windowText" lastClr="000000"/>
              </a:solidFill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10" name="Text Box 24" descr="90%"/>
          <p:cNvSpPr txBox="1">
            <a:spLocks noChangeArrowheads="1"/>
          </p:cNvSpPr>
          <p:nvPr/>
        </p:nvSpPr>
        <p:spPr bwMode="auto">
          <a:xfrm>
            <a:off x="7628440" y="4100634"/>
            <a:ext cx="937743" cy="3416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64008" tIns="32004" rIns="64008" bIns="32004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1800" dirty="0">
                <a:solidFill>
                  <a:srgbClr val="000000"/>
                </a:solidFill>
              </a:rPr>
              <a:t>Storage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11560" y="6021288"/>
            <a:ext cx="78119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Most of the system is dedicated to storing and moving data </a:t>
            </a:r>
          </a:p>
        </p:txBody>
      </p:sp>
    </p:spTree>
    <p:extLst>
      <p:ext uri="{BB962C8B-B14F-4D97-AF65-F5344CB8AC3E}">
        <p14:creationId xmlns:p14="http://schemas.microsoft.com/office/powerpoint/2010/main" val="10915890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Three Key Systems Trends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>
                <a:solidFill>
                  <a:srgbClr val="0000FF"/>
                </a:solidFill>
              </a:rPr>
              <a:t>1. Data access is a major bottleneck</a:t>
            </a:r>
          </a:p>
          <a:p>
            <a:pPr lvl="1"/>
            <a:r>
              <a:rPr lang="en-US" dirty="0"/>
              <a:t>Applications are increasingly data hungry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r>
              <a:rPr lang="en-US" sz="3200" dirty="0">
                <a:solidFill>
                  <a:srgbClr val="0000FF"/>
                </a:solidFill>
              </a:rPr>
              <a:t>2. Energy consumption is a key limiter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sz="3200" dirty="0">
                <a:solidFill>
                  <a:srgbClr val="0000FF"/>
                </a:solidFill>
              </a:rPr>
              <a:t>3. Data movement energy dominates compute</a:t>
            </a:r>
          </a:p>
          <a:p>
            <a:pPr lvl="1"/>
            <a:r>
              <a:rPr lang="en-US" dirty="0"/>
              <a:t>Especially true for off-chip to on-chip movement</a:t>
            </a:r>
          </a:p>
          <a:p>
            <a:pPr marL="344487" lvl="1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752C56-4F8A-824F-A263-2404B5D536A2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988347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Chart 14"/>
          <p:cNvGraphicFramePr>
            <a:graphicFrameLocks/>
          </p:cNvGraphicFramePr>
          <p:nvPr/>
        </p:nvGraphicFramePr>
        <p:xfrm>
          <a:off x="74706" y="1204631"/>
          <a:ext cx="8994588" cy="46475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Example: Capacity, Bandwidth &amp; Latency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44727" y="1230673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4D3B62"/>
                </a:solidFill>
              </a:rPr>
              <a:t>128x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949911" y="2556978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35742A"/>
                </a:solidFill>
              </a:rPr>
              <a:t>20x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860143" y="4202002"/>
            <a:ext cx="8899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>
                <a:solidFill>
                  <a:srgbClr val="FF4136"/>
                </a:solidFill>
              </a:rPr>
              <a:t>1.3x</a:t>
            </a:r>
            <a:endParaRPr lang="en-US" sz="3200" dirty="0">
              <a:solidFill>
                <a:srgbClr val="FF4136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5723778"/>
            <a:ext cx="9144000" cy="615553"/>
          </a:xfrm>
          <a:prstGeom prst="rect">
            <a:avLst/>
          </a:prstGeom>
          <a:solidFill>
            <a:srgbClr val="FF413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400" dirty="0">
                <a:solidFill>
                  <a:srgbClr val="FFFFFF"/>
                </a:solidFill>
              </a:rPr>
              <a:t>Memory latency remains almost constant</a:t>
            </a:r>
          </a:p>
        </p:txBody>
      </p:sp>
    </p:spTree>
    <p:extLst>
      <p:ext uri="{BB962C8B-B14F-4D97-AF65-F5344CB8AC3E}">
        <p14:creationId xmlns:p14="http://schemas.microsoft.com/office/powerpoint/2010/main" val="16482688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15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>
        <p:bldSub>
          <a:bldChart bld="series"/>
        </p:bldSub>
      </p:bldGraphic>
      <p:bldP spid="9" grpId="0"/>
      <p:bldP spid="10" grpId="0"/>
      <p:bldP spid="11" grpId="0"/>
      <p:bldP spid="1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>
            <a:noAutofit/>
          </a:bodyPr>
          <a:lstStyle/>
          <a:p>
            <a:r>
              <a:rPr lang="en-US" dirty="0"/>
              <a:t>The Need for More Memory Performance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48964" y="5361579"/>
            <a:ext cx="46522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In-Memory Data Analytics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[Clapp+ (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Intel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), IISWC’15;  </a:t>
            </a:r>
          </a:p>
          <a:p>
            <a:pPr marL="63500" marR="0" lvl="0" indent="-63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	Awan+, BDCloud’15]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836963" y="5361579"/>
            <a:ext cx="361858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Datacenter Workloads </a:t>
            </a:r>
            <a:b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</a:b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[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Kanev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+ (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Google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), ISCA’15]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236" y="1054202"/>
            <a:ext cx="1362886" cy="136288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448964" y="2656133"/>
            <a:ext cx="346049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In-memory Databases </a:t>
            </a:r>
          </a:p>
          <a:p>
            <a:pPr marL="63500" marR="0" lvl="0" indent="-63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[Mao+, EuroSys’12; 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</a:b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Clapp+ (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Intel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), IISWC’15]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7081" y="836712"/>
            <a:ext cx="1872533" cy="1872533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4836963" y="2656133"/>
            <a:ext cx="360797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Graph/Tree Processing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[Xu+, IISWC’12;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Umuroglu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t>+, FPL’15]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220" y="3998286"/>
            <a:ext cx="2155604" cy="114659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7081" y="3772838"/>
            <a:ext cx="2133599" cy="1546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174798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>
            <a:noAutofit/>
          </a:bodyPr>
          <a:lstStyle/>
          <a:p>
            <a:r>
              <a:rPr lang="en-US" dirty="0"/>
              <a:t>DRAM Latency Is Critical for Performance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48964" y="5361579"/>
            <a:ext cx="46522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prstClr val="black"/>
                </a:solidFill>
                <a:latin typeface="Gill Sans MT"/>
              </a:rPr>
              <a:t>In-Memory Data Analytics </a:t>
            </a:r>
          </a:p>
          <a:p>
            <a:r>
              <a:rPr 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Gill Sans MT"/>
              </a:rPr>
              <a:t>[Clapp+ (</a:t>
            </a:r>
            <a:r>
              <a:rPr lang="en-US" b="1" dirty="0">
                <a:solidFill>
                  <a:prstClr val="black">
                    <a:lumMod val="50000"/>
                    <a:lumOff val="50000"/>
                  </a:prstClr>
                </a:solidFill>
                <a:latin typeface="Gill Sans MT"/>
              </a:rPr>
              <a:t>Intel</a:t>
            </a:r>
            <a:r>
              <a:rPr 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Gill Sans MT"/>
              </a:rPr>
              <a:t>), IISWC’15;  </a:t>
            </a:r>
          </a:p>
          <a:p>
            <a:pPr marL="63500" indent="-63500"/>
            <a:r>
              <a:rPr 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Gill Sans MT"/>
              </a:rPr>
              <a:t>	Awan+, BDCloud’15]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836963" y="5361579"/>
            <a:ext cx="361858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prstClr val="black"/>
                </a:solidFill>
                <a:latin typeface="Gill Sans MT"/>
              </a:rPr>
              <a:t>Datacenter Workloads </a:t>
            </a:r>
            <a:br>
              <a:rPr lang="en-US" sz="2400" b="1" dirty="0">
                <a:solidFill>
                  <a:prstClr val="black"/>
                </a:solidFill>
                <a:latin typeface="Gill Sans MT"/>
              </a:rPr>
            </a:br>
            <a:r>
              <a:rPr 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Gill Sans MT"/>
              </a:rPr>
              <a:t>[</a:t>
            </a:r>
            <a:r>
              <a:rPr lang="en-US" dirty="0" err="1">
                <a:solidFill>
                  <a:prstClr val="black">
                    <a:lumMod val="50000"/>
                    <a:lumOff val="50000"/>
                  </a:prstClr>
                </a:solidFill>
                <a:latin typeface="Gill Sans MT"/>
              </a:rPr>
              <a:t>Kanev</a:t>
            </a:r>
            <a:r>
              <a:rPr 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Gill Sans MT"/>
              </a:rPr>
              <a:t>+ (</a:t>
            </a:r>
            <a:r>
              <a:rPr lang="en-US" b="1" dirty="0">
                <a:solidFill>
                  <a:prstClr val="black">
                    <a:lumMod val="50000"/>
                    <a:lumOff val="50000"/>
                  </a:prstClr>
                </a:solidFill>
                <a:latin typeface="Gill Sans MT"/>
              </a:rPr>
              <a:t>Google</a:t>
            </a:r>
            <a:r>
              <a:rPr 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Gill Sans MT"/>
              </a:rPr>
              <a:t>), ISCA’15]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236" y="1054202"/>
            <a:ext cx="1362886" cy="136288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448964" y="2656133"/>
            <a:ext cx="346049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prstClr val="black"/>
                </a:solidFill>
                <a:latin typeface="Gill Sans MT"/>
              </a:rPr>
              <a:t>In-memory Databases </a:t>
            </a:r>
          </a:p>
          <a:p>
            <a:pPr marL="63500" indent="-63500"/>
            <a:r>
              <a:rPr 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Gill Sans MT"/>
              </a:rPr>
              <a:t>[Mao+, EuroSys’12; </a:t>
            </a:r>
            <a:br>
              <a:rPr 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Gill Sans MT"/>
              </a:rPr>
            </a:br>
            <a:r>
              <a:rPr 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Gill Sans MT"/>
              </a:rPr>
              <a:t>Clapp+ (</a:t>
            </a:r>
            <a:r>
              <a:rPr lang="en-US" b="1" dirty="0">
                <a:solidFill>
                  <a:prstClr val="black">
                    <a:lumMod val="50000"/>
                    <a:lumOff val="50000"/>
                  </a:prstClr>
                </a:solidFill>
                <a:latin typeface="Gill Sans MT"/>
              </a:rPr>
              <a:t>Intel</a:t>
            </a:r>
            <a:r>
              <a:rPr 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Gill Sans MT"/>
              </a:rPr>
              <a:t>), IISWC’15]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7081" y="836712"/>
            <a:ext cx="1872533" cy="1872533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4836963" y="2656133"/>
            <a:ext cx="360797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prstClr val="black"/>
                </a:solidFill>
                <a:latin typeface="Gill Sans MT"/>
              </a:rPr>
              <a:t>Graph/Tree Processing </a:t>
            </a:r>
          </a:p>
          <a:p>
            <a:r>
              <a:rPr 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Gill Sans MT"/>
              </a:rPr>
              <a:t>[Xu+, IISWC’12; </a:t>
            </a:r>
            <a:r>
              <a:rPr lang="en-US" dirty="0" err="1">
                <a:solidFill>
                  <a:prstClr val="black">
                    <a:lumMod val="50000"/>
                    <a:lumOff val="50000"/>
                  </a:prstClr>
                </a:solidFill>
                <a:latin typeface="Gill Sans MT"/>
              </a:rPr>
              <a:t>Umuroglu</a:t>
            </a:r>
            <a:r>
              <a:rPr 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Gill Sans MT"/>
              </a:rPr>
              <a:t>+, FPL’15]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220" y="3998286"/>
            <a:ext cx="2155604" cy="114659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7081" y="3772838"/>
            <a:ext cx="2133599" cy="1546598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0" y="3100668"/>
            <a:ext cx="9144000" cy="1169233"/>
          </a:xfrm>
          <a:prstGeom prst="rect">
            <a:avLst/>
          </a:prstGeom>
          <a:solidFill>
            <a:srgbClr val="FF41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prstClr val="white"/>
                </a:solidFill>
                <a:latin typeface="Futura Medium" charset="0"/>
                <a:ea typeface="Futura Medium" charset="0"/>
                <a:cs typeface="Futura Medium" charset="0"/>
              </a:rPr>
              <a:t>Long memory </a:t>
            </a:r>
            <a:r>
              <a:rPr lang="en-US" sz="3200">
                <a:solidFill>
                  <a:prstClr val="white"/>
                </a:solidFill>
                <a:latin typeface="Futura Medium" charset="0"/>
                <a:ea typeface="Futura Medium" charset="0"/>
                <a:cs typeface="Futura Medium" charset="0"/>
              </a:rPr>
              <a:t>latency </a:t>
            </a:r>
            <a:r>
              <a:rPr lang="en-US" sz="3200">
                <a:solidFill>
                  <a:prstClr val="white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→</a:t>
            </a:r>
            <a:r>
              <a:rPr lang="en-US" sz="3200">
                <a:solidFill>
                  <a:prstClr val="white"/>
                </a:solidFill>
                <a:latin typeface="Gill Sans MT"/>
              </a:rPr>
              <a:t> </a:t>
            </a:r>
            <a:r>
              <a:rPr lang="en-US" sz="3200">
                <a:solidFill>
                  <a:prstClr val="white"/>
                </a:solidFill>
                <a:latin typeface="Futura Medium" charset="0"/>
                <a:ea typeface="Futura Medium" charset="0"/>
                <a:cs typeface="Futura Medium" charset="0"/>
              </a:rPr>
              <a:t>performance </a:t>
            </a:r>
            <a:r>
              <a:rPr lang="en-US" sz="3200" dirty="0">
                <a:solidFill>
                  <a:prstClr val="white"/>
                </a:solidFill>
                <a:latin typeface="Futura Medium" charset="0"/>
                <a:ea typeface="Futura Medium" charset="0"/>
                <a:cs typeface="Futura Medium" charset="0"/>
              </a:rPr>
              <a:t>bottleneck</a:t>
            </a:r>
          </a:p>
        </p:txBody>
      </p:sp>
    </p:spTree>
    <p:extLst>
      <p:ext uri="{BB962C8B-B14F-4D97-AF65-F5344CB8AC3E}">
        <p14:creationId xmlns:p14="http://schemas.microsoft.com/office/powerpoint/2010/main" val="3253934372"/>
      </p:ext>
    </p:ext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7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dirty="0">
                <a:latin typeface="Garamond" charset="0"/>
                <a:ea typeface="ＭＳ Ｐゴシック" charset="0"/>
                <a:cs typeface="ＭＳ Ｐゴシック" charset="0"/>
              </a:rPr>
              <a:t>The Energy Perspective</a:t>
            </a:r>
          </a:p>
        </p:txBody>
      </p:sp>
      <p:sp>
        <p:nvSpPr>
          <p:cNvPr id="270338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378AE50-A064-BF4D-97C5-B7B9F4FAAF31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016000"/>
            <a:ext cx="8113713" cy="530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826250" y="1524000"/>
            <a:ext cx="201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Dally, HiPEAC 2015</a:t>
            </a:r>
          </a:p>
        </p:txBody>
      </p:sp>
      <p:sp>
        <p:nvSpPr>
          <p:cNvPr id="7" name="AutoShape 25"/>
          <p:cNvSpPr>
            <a:spLocks noChangeArrowheads="1"/>
          </p:cNvSpPr>
          <p:nvPr/>
        </p:nvSpPr>
        <p:spPr bwMode="auto">
          <a:xfrm>
            <a:off x="971600" y="2420888"/>
            <a:ext cx="2160240" cy="648071"/>
          </a:xfrm>
          <a:prstGeom prst="roundRect">
            <a:avLst>
              <a:gd name="adj" fmla="val 16667"/>
            </a:avLst>
          </a:prstGeom>
          <a:noFill/>
          <a:ln w="63500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wrap="none" lIns="64008" tIns="32004" rIns="64008" bIns="32004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8" name="AutoShape 25"/>
          <p:cNvSpPr>
            <a:spLocks noChangeArrowheads="1"/>
          </p:cNvSpPr>
          <p:nvPr/>
        </p:nvSpPr>
        <p:spPr bwMode="auto">
          <a:xfrm>
            <a:off x="5724128" y="2492896"/>
            <a:ext cx="2160240" cy="648071"/>
          </a:xfrm>
          <a:prstGeom prst="roundRect">
            <a:avLst>
              <a:gd name="adj" fmla="val 16667"/>
            </a:avLst>
          </a:prstGeom>
          <a:noFill/>
          <a:ln w="635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lIns="64008" tIns="32004" rIns="64008" bIns="32004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65385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7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dirty="0">
                <a:latin typeface="Garamond" charset="0"/>
                <a:ea typeface="ＭＳ Ｐゴシック" charset="0"/>
                <a:cs typeface="ＭＳ Ｐゴシック" charset="0"/>
              </a:rPr>
              <a:t>Data Movement vs. Computation Energy</a:t>
            </a:r>
          </a:p>
        </p:txBody>
      </p:sp>
      <p:sp>
        <p:nvSpPr>
          <p:cNvPr id="270338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378AE50-A064-BF4D-97C5-B7B9F4FAAF31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016000"/>
            <a:ext cx="8113713" cy="530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826250" y="1524000"/>
            <a:ext cx="201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Dally, HiPEAC 2015</a:t>
            </a:r>
          </a:p>
        </p:txBody>
      </p:sp>
      <p:sp>
        <p:nvSpPr>
          <p:cNvPr id="7" name="AutoShape 25"/>
          <p:cNvSpPr>
            <a:spLocks noChangeArrowheads="1"/>
          </p:cNvSpPr>
          <p:nvPr/>
        </p:nvSpPr>
        <p:spPr bwMode="auto">
          <a:xfrm>
            <a:off x="971600" y="2420888"/>
            <a:ext cx="2160240" cy="648071"/>
          </a:xfrm>
          <a:prstGeom prst="roundRect">
            <a:avLst>
              <a:gd name="adj" fmla="val 16667"/>
            </a:avLst>
          </a:prstGeom>
          <a:noFill/>
          <a:ln w="63500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wrap="none" lIns="64008" tIns="32004" rIns="64008" bIns="32004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8" name="AutoShape 25"/>
          <p:cNvSpPr>
            <a:spLocks noChangeArrowheads="1"/>
          </p:cNvSpPr>
          <p:nvPr/>
        </p:nvSpPr>
        <p:spPr bwMode="auto">
          <a:xfrm>
            <a:off x="5724128" y="2492896"/>
            <a:ext cx="2160240" cy="648071"/>
          </a:xfrm>
          <a:prstGeom prst="roundRect">
            <a:avLst>
              <a:gd name="adj" fmla="val 16667"/>
            </a:avLst>
          </a:prstGeom>
          <a:noFill/>
          <a:ln w="635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lIns="64008" tIns="32004" rIns="64008" bIns="32004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4869160"/>
            <a:ext cx="8489975" cy="1323439"/>
          </a:xfrm>
          <a:prstGeom prst="rect">
            <a:avLst/>
          </a:prstGeom>
          <a:solidFill>
            <a:srgbClr val="FF6600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 memory access consumes ~1000X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the energy of a complex addition </a:t>
            </a:r>
          </a:p>
        </p:txBody>
      </p:sp>
    </p:spTree>
    <p:extLst>
      <p:ext uri="{BB962C8B-B14F-4D97-AF65-F5344CB8AC3E}">
        <p14:creationId xmlns:p14="http://schemas.microsoft.com/office/powerpoint/2010/main" val="2905015563"/>
      </p:ext>
    </p:extLst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99500" cy="1066800"/>
          </a:xfrm>
        </p:spPr>
        <p:txBody>
          <a:bodyPr/>
          <a:lstStyle/>
          <a:p>
            <a:r>
              <a:rPr lang="en-US" sz="4400" dirty="0"/>
              <a:t>The Performance Perspective </a:t>
            </a:r>
            <a:r>
              <a:rPr lang="en-US" sz="3200" dirty="0"/>
              <a:t>(1996-2005)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915400" cy="5193723"/>
          </a:xfrm>
        </p:spPr>
        <p:txBody>
          <a:bodyPr/>
          <a:lstStyle/>
          <a:p>
            <a:r>
              <a:rPr lang="en-US" dirty="0"/>
              <a:t>“</a:t>
            </a:r>
            <a:r>
              <a:rPr lang="en-US" sz="2800" b="1" dirty="0">
                <a:solidFill>
                  <a:srgbClr val="0000FF"/>
                </a:solidFill>
              </a:rPr>
              <a:t>It</a:t>
            </a:r>
            <a:r>
              <a:rPr lang="fr-FR" sz="2800" b="1" dirty="0">
                <a:solidFill>
                  <a:srgbClr val="0000FF"/>
                </a:solidFill>
              </a:rPr>
              <a:t>’</a:t>
            </a:r>
            <a:r>
              <a:rPr lang="en-US" sz="2800" b="1" dirty="0">
                <a:solidFill>
                  <a:srgbClr val="0000FF"/>
                </a:solidFill>
              </a:rPr>
              <a:t>s the Memory, Stupid!</a:t>
            </a:r>
            <a:r>
              <a:rPr lang="en-US" dirty="0"/>
              <a:t>” (Richard Sites, MPR, 1996)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00" y="1606128"/>
            <a:ext cx="8724900" cy="4775200"/>
          </a:xfrm>
          <a:prstGeom prst="rect">
            <a:avLst/>
          </a:prstGeom>
        </p:spPr>
      </p:pic>
      <p:sp>
        <p:nvSpPr>
          <p:cNvPr id="6" name="AutoShape 25"/>
          <p:cNvSpPr>
            <a:spLocks noChangeArrowheads="1"/>
          </p:cNvSpPr>
          <p:nvPr/>
        </p:nvSpPr>
        <p:spPr bwMode="auto">
          <a:xfrm>
            <a:off x="2123728" y="3573016"/>
            <a:ext cx="2016224" cy="2304256"/>
          </a:xfrm>
          <a:prstGeom prst="roundRect">
            <a:avLst>
              <a:gd name="adj" fmla="val 16667"/>
            </a:avLst>
          </a:prstGeom>
          <a:noFill/>
          <a:ln w="88900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lIns="64008" tIns="32004" rIns="64008" bIns="32004" anchor="ctr"/>
          <a:lstStyle/>
          <a:p>
            <a:pPr>
              <a:defRPr/>
            </a:pPr>
            <a:endParaRPr lang="en-US" kern="0">
              <a:solidFill>
                <a:sysClr val="windowText" lastClr="000000"/>
              </a:solidFill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504" y="6496146"/>
            <a:ext cx="8871173" cy="2846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50" dirty="0">
                <a:solidFill>
                  <a:srgbClr val="000000"/>
                </a:solidFill>
              </a:rPr>
              <a:t>Mutlu+, “</a:t>
            </a:r>
            <a:r>
              <a:rPr lang="en-US" sz="1250" dirty="0">
                <a:solidFill>
                  <a:srgbClr val="0000FF"/>
                </a:solidFill>
              </a:rPr>
              <a:t>Runahead Execution: An Alternative to Very Large Instruction Windows for Out-of-Order Processors</a:t>
            </a:r>
            <a:r>
              <a:rPr lang="en-US" sz="1250" dirty="0">
                <a:solidFill>
                  <a:srgbClr val="000000"/>
                </a:solidFill>
              </a:rPr>
              <a:t>,” HPCA 2003.</a:t>
            </a:r>
          </a:p>
        </p:txBody>
      </p:sp>
    </p:spTree>
    <p:extLst>
      <p:ext uri="{BB962C8B-B14F-4D97-AF65-F5344CB8AC3E}">
        <p14:creationId xmlns:p14="http://schemas.microsoft.com/office/powerpoint/2010/main" val="19265224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769" name="Title 4">
            <a:extLst>
              <a:ext uri="{FF2B5EF4-FFF2-40B4-BE49-F238E27FC236}">
                <a16:creationId xmlns:a16="http://schemas.microsoft.com/office/drawing/2014/main" id="{2D6E322B-1333-5647-85A1-8292CBEA813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7700" y="1336675"/>
            <a:ext cx="7924800" cy="1752600"/>
          </a:xfrm>
        </p:spPr>
        <p:txBody>
          <a:bodyPr anchor="ctr"/>
          <a:lstStyle/>
          <a:p>
            <a:pPr algn="ctr"/>
            <a:r>
              <a:rPr lang="en-US" altLang="en-US" dirty="0">
                <a:ea typeface="ＭＳ Ｐゴシック" panose="020B0600070205080204" pitchFamily="34" charset="-128"/>
              </a:rPr>
              <a:t>Goals of this P&amp;S Course</a:t>
            </a:r>
          </a:p>
        </p:txBody>
      </p:sp>
      <p:sp>
        <p:nvSpPr>
          <p:cNvPr id="416770" name="Subtitle 5">
            <a:extLst>
              <a:ext uri="{FF2B5EF4-FFF2-40B4-BE49-F238E27FC236}">
                <a16:creationId xmlns:a16="http://schemas.microsoft.com/office/drawing/2014/main" id="{F6FDC6A1-A28F-104C-8DDD-A4BE5C41AC0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416771" name="Slide Number Placeholder 3">
            <a:extLst>
              <a:ext uri="{FF2B5EF4-FFF2-40B4-BE49-F238E27FC236}">
                <a16:creationId xmlns:a16="http://schemas.microsoft.com/office/drawing/2014/main" id="{FA05780F-900C-D24A-90E4-3CE4211CB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651A014-54A1-3E49-8B94-E3F8FC1E000E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0554803"/>
      </p:ext>
    </p:extLst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Performance Perspective (Today)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00472"/>
            <a:ext cx="8610600" cy="4876800"/>
          </a:xfrm>
        </p:spPr>
        <p:txBody>
          <a:bodyPr/>
          <a:lstStyle/>
          <a:p>
            <a:r>
              <a:rPr lang="en-US" dirty="0"/>
              <a:t>All of Google’s Data Center Workloads (2015):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E574D81-B5DE-384D-B24B-566C679AE608}" type="slidenum">
              <a:rPr lang="en-US" smtClean="0"/>
              <a:pPr>
                <a:defRPr/>
              </a:pPr>
              <a:t>50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1618579"/>
            <a:ext cx="6984776" cy="4821475"/>
          </a:xfrm>
          <a:prstGeom prst="rect">
            <a:avLst/>
          </a:prstGeom>
        </p:spPr>
      </p:pic>
      <p:sp>
        <p:nvSpPr>
          <p:cNvPr id="6" name="AutoShape 25"/>
          <p:cNvSpPr>
            <a:spLocks noChangeArrowheads="1"/>
          </p:cNvSpPr>
          <p:nvPr/>
        </p:nvSpPr>
        <p:spPr bwMode="auto">
          <a:xfrm>
            <a:off x="3779912" y="2442260"/>
            <a:ext cx="3096344" cy="2304256"/>
          </a:xfrm>
          <a:prstGeom prst="roundRect">
            <a:avLst>
              <a:gd name="adj" fmla="val 16667"/>
            </a:avLst>
          </a:prstGeom>
          <a:noFill/>
          <a:ln w="88900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lIns="64008" tIns="32004" rIns="64008" bIns="32004" anchor="ctr"/>
          <a:lstStyle/>
          <a:p>
            <a:pPr>
              <a:defRPr/>
            </a:pPr>
            <a:endParaRPr lang="en-US" kern="0">
              <a:solidFill>
                <a:sysClr val="windowText" lastClr="000000"/>
              </a:solidFill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39752" y="6528683"/>
            <a:ext cx="4516749" cy="2846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50" dirty="0" err="1">
                <a:solidFill>
                  <a:srgbClr val="000000"/>
                </a:solidFill>
              </a:rPr>
              <a:t>Kanev</a:t>
            </a:r>
            <a:r>
              <a:rPr lang="en-US" sz="1250" dirty="0">
                <a:solidFill>
                  <a:srgbClr val="000000"/>
                </a:solidFill>
              </a:rPr>
              <a:t>+, “</a:t>
            </a:r>
            <a:r>
              <a:rPr lang="en-US" sz="1250" dirty="0">
                <a:solidFill>
                  <a:srgbClr val="0000FF"/>
                </a:solidFill>
              </a:rPr>
              <a:t>Profiling a Warehouse-Scale Computer</a:t>
            </a:r>
            <a:r>
              <a:rPr lang="en-US" sz="1250" dirty="0">
                <a:solidFill>
                  <a:srgbClr val="000000"/>
                </a:solidFill>
              </a:rPr>
              <a:t>,” ISCA 2015.</a:t>
            </a:r>
          </a:p>
        </p:txBody>
      </p:sp>
    </p:spTree>
    <p:extLst>
      <p:ext uri="{BB962C8B-B14F-4D97-AF65-F5344CB8AC3E}">
        <p14:creationId xmlns:p14="http://schemas.microsoft.com/office/powerpoint/2010/main" val="11107459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Problem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4979640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>
                <a:solidFill>
                  <a:srgbClr val="0000FF"/>
                </a:solidFill>
              </a:rPr>
              <a:t>Data access is the major performance and energy bottleneck</a:t>
            </a:r>
          </a:p>
          <a:p>
            <a:endParaRPr lang="en-US" sz="1000" dirty="0"/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5000" dirty="0"/>
              <a:t>Our current</a:t>
            </a:r>
          </a:p>
          <a:p>
            <a:pPr marL="0" indent="0" algn="ctr">
              <a:buNone/>
            </a:pPr>
            <a:r>
              <a:rPr lang="en-US" sz="5000" dirty="0">
                <a:solidFill>
                  <a:srgbClr val="0000FF"/>
                </a:solidFill>
              </a:rPr>
              <a:t>design principles </a:t>
            </a:r>
          </a:p>
          <a:p>
            <a:pPr marL="0" indent="0" algn="ctr">
              <a:buNone/>
            </a:pPr>
            <a:r>
              <a:rPr lang="en-US" sz="5000" dirty="0">
                <a:solidFill>
                  <a:srgbClr val="0000FF"/>
                </a:solidFill>
              </a:rPr>
              <a:t>cause </a:t>
            </a:r>
            <a:r>
              <a:rPr lang="en-US" sz="5000" dirty="0">
                <a:solidFill>
                  <a:srgbClr val="FF0000"/>
                </a:solidFill>
              </a:rPr>
              <a:t>great energy waste</a:t>
            </a:r>
          </a:p>
          <a:p>
            <a:pPr marL="0" indent="0" algn="ctr">
              <a:buNone/>
            </a:pPr>
            <a:r>
              <a:rPr lang="en-US" sz="3000" dirty="0">
                <a:solidFill>
                  <a:srgbClr val="FF0000"/>
                </a:solidFill>
              </a:rPr>
              <a:t>(and great performance loss)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>
                <a:solidFill>
                  <a:srgbClr val="000000"/>
                </a:solidFill>
              </a:rPr>
              <a:pPr/>
              <a:t>51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5075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Problem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988840"/>
            <a:ext cx="8610600" cy="4876800"/>
          </a:xfrm>
        </p:spPr>
        <p:txBody>
          <a:bodyPr/>
          <a:lstStyle/>
          <a:p>
            <a:pPr marL="0" indent="0" algn="ctr">
              <a:buNone/>
            </a:pPr>
            <a:r>
              <a:rPr lang="en-US" sz="5000" dirty="0">
                <a:solidFill>
                  <a:srgbClr val="FF0000"/>
                </a:solidFill>
              </a:rPr>
              <a:t>Processing</a:t>
            </a:r>
            <a:r>
              <a:rPr lang="en-US" sz="5000" dirty="0"/>
              <a:t> of data </a:t>
            </a:r>
          </a:p>
          <a:p>
            <a:pPr marL="0" indent="0" algn="ctr">
              <a:buNone/>
            </a:pPr>
            <a:r>
              <a:rPr lang="en-US" sz="5000" dirty="0"/>
              <a:t>is performed </a:t>
            </a:r>
          </a:p>
          <a:p>
            <a:pPr marL="0" indent="0" algn="ctr">
              <a:buNone/>
            </a:pPr>
            <a:r>
              <a:rPr lang="en-US" sz="5000" dirty="0">
                <a:solidFill>
                  <a:srgbClr val="FF0000"/>
                </a:solidFill>
              </a:rPr>
              <a:t>far away from the data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>
                <a:solidFill>
                  <a:srgbClr val="000000"/>
                </a:solidFill>
              </a:rPr>
              <a:pPr/>
              <a:t>52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5726789"/>
      </p:ext>
    </p:extLst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Computing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Three key components</a:t>
            </a:r>
          </a:p>
          <a:p>
            <a:r>
              <a:rPr lang="en-US" dirty="0">
                <a:solidFill>
                  <a:srgbClr val="0000FF"/>
                </a:solidFill>
              </a:rPr>
              <a:t>Computation </a:t>
            </a:r>
          </a:p>
          <a:p>
            <a:r>
              <a:rPr lang="en-US" dirty="0">
                <a:solidFill>
                  <a:srgbClr val="0000FF"/>
                </a:solidFill>
              </a:rPr>
              <a:t>Communication</a:t>
            </a:r>
          </a:p>
          <a:p>
            <a:r>
              <a:rPr lang="en-US" dirty="0">
                <a:solidFill>
                  <a:srgbClr val="0000FF"/>
                </a:solidFill>
              </a:rPr>
              <a:t>Storage/memory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E574D81-B5DE-384D-B24B-566C679AE608}" type="slidenum">
              <a:rPr lang="en-US" smtClean="0"/>
              <a:pPr>
                <a:defRPr/>
              </a:pPr>
              <a:t>53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429000"/>
            <a:ext cx="7226300" cy="330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3798168" y="2852936"/>
            <a:ext cx="83346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00000"/>
                </a:solidFill>
              </a:rPr>
              <a:t>Burks, Goldstein, von Neumann, “</a:t>
            </a:r>
            <a:r>
              <a:rPr lang="en-US" sz="1400" dirty="0">
                <a:solidFill>
                  <a:srgbClr val="0000FF"/>
                </a:solidFill>
              </a:rPr>
              <a:t>Preliminary discussion of the</a:t>
            </a:r>
          </a:p>
          <a:p>
            <a:r>
              <a:rPr lang="en-US" sz="1400" dirty="0">
                <a:solidFill>
                  <a:srgbClr val="0000FF"/>
                </a:solidFill>
              </a:rPr>
              <a:t>logical design of an electronic computing instrument</a:t>
            </a:r>
            <a:r>
              <a:rPr lang="en-US" sz="1400" dirty="0">
                <a:solidFill>
                  <a:srgbClr val="000000"/>
                </a:solidFill>
              </a:rPr>
              <a:t>,” 1946.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063" y="152400"/>
            <a:ext cx="3255263" cy="255483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3846" y="6630115"/>
            <a:ext cx="56669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0000"/>
                </a:solidFill>
              </a:rPr>
              <a:t>Image source: https://lbsitbytes2010.wordpress.com/2013/03/29/john-von-neumann-roll-no-15/</a:t>
            </a:r>
          </a:p>
        </p:txBody>
      </p:sp>
    </p:spTree>
    <p:extLst>
      <p:ext uri="{BB962C8B-B14F-4D97-AF65-F5344CB8AC3E}">
        <p14:creationId xmlns:p14="http://schemas.microsoft.com/office/powerpoint/2010/main" val="41745034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Computing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Three key components</a:t>
            </a:r>
          </a:p>
          <a:p>
            <a:r>
              <a:rPr lang="en-US" dirty="0">
                <a:solidFill>
                  <a:srgbClr val="0000FF"/>
                </a:solidFill>
              </a:rPr>
              <a:t>Computation </a:t>
            </a:r>
          </a:p>
          <a:p>
            <a:r>
              <a:rPr lang="en-US" dirty="0">
                <a:solidFill>
                  <a:srgbClr val="0000FF"/>
                </a:solidFill>
              </a:rPr>
              <a:t>Communication</a:t>
            </a:r>
          </a:p>
          <a:p>
            <a:r>
              <a:rPr lang="en-US" dirty="0">
                <a:solidFill>
                  <a:srgbClr val="0000FF"/>
                </a:solidFill>
              </a:rPr>
              <a:t>Storage/memory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E574D81-B5DE-384D-B24B-566C679AE608}" type="slidenum">
              <a:rPr lang="en-US" smtClean="0"/>
              <a:pPr>
                <a:defRPr/>
              </a:pPr>
              <a:t>54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429000"/>
            <a:ext cx="7226300" cy="330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Content Placeholder 6" descr="barcelona-die-photo-colo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861048"/>
            <a:ext cx="1312168" cy="1279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dim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3491880" y="5733256"/>
            <a:ext cx="2304256" cy="549297"/>
          </a:xfrm>
          <a:prstGeom prst="rect">
            <a:avLst/>
          </a:prstGeom>
        </p:spPr>
      </p:pic>
      <p:pic>
        <p:nvPicPr>
          <p:cNvPr id="8" name="Picture 23" descr="http://i.ehow.com/images/a04/ac/qb/format-hard-drive-xp-800X8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33856">
            <a:off x="6233024" y="4297936"/>
            <a:ext cx="2124075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3798168" y="2852936"/>
            <a:ext cx="83346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00000"/>
                </a:solidFill>
              </a:rPr>
              <a:t>Burks, Goldstein, von Neumann, “</a:t>
            </a:r>
            <a:r>
              <a:rPr lang="en-US" sz="1400" dirty="0">
                <a:solidFill>
                  <a:srgbClr val="0000FF"/>
                </a:solidFill>
              </a:rPr>
              <a:t>Preliminary discussion of the</a:t>
            </a:r>
          </a:p>
          <a:p>
            <a:r>
              <a:rPr lang="en-US" sz="1400" dirty="0">
                <a:solidFill>
                  <a:srgbClr val="0000FF"/>
                </a:solidFill>
              </a:rPr>
              <a:t>logical design of an electronic computing instrument</a:t>
            </a:r>
            <a:r>
              <a:rPr lang="en-US" sz="1400" dirty="0">
                <a:solidFill>
                  <a:srgbClr val="000000"/>
                </a:solidFill>
              </a:rPr>
              <a:t>,” 1946.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48063" y="152400"/>
            <a:ext cx="3255263" cy="255483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3846" y="6630115"/>
            <a:ext cx="56669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0000"/>
                </a:solidFill>
              </a:rPr>
              <a:t>Image source: https://lbsitbytes2010.wordpress.com/2013/03/29/john-von-neumann-roll-no-15/</a:t>
            </a:r>
          </a:p>
        </p:txBody>
      </p:sp>
    </p:spTree>
    <p:extLst>
      <p:ext uri="{BB962C8B-B14F-4D97-AF65-F5344CB8AC3E}">
        <p14:creationId xmlns:p14="http://schemas.microsoft.com/office/powerpoint/2010/main" val="2574683234"/>
      </p:ext>
    </p:extLst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Yet 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915400" cy="5193723"/>
          </a:xfrm>
        </p:spPr>
        <p:txBody>
          <a:bodyPr/>
          <a:lstStyle/>
          <a:p>
            <a:r>
              <a:rPr lang="en-US" dirty="0"/>
              <a:t>“</a:t>
            </a:r>
            <a:r>
              <a:rPr lang="en-US" sz="2800" b="1" dirty="0">
                <a:solidFill>
                  <a:srgbClr val="0000FF"/>
                </a:solidFill>
              </a:rPr>
              <a:t>It</a:t>
            </a:r>
            <a:r>
              <a:rPr lang="fr-FR" sz="2800" b="1" dirty="0">
                <a:solidFill>
                  <a:srgbClr val="0000FF"/>
                </a:solidFill>
              </a:rPr>
              <a:t>’</a:t>
            </a:r>
            <a:r>
              <a:rPr lang="en-US" sz="2800" b="1" dirty="0">
                <a:solidFill>
                  <a:srgbClr val="0000FF"/>
                </a:solidFill>
              </a:rPr>
              <a:t>s the Memory, Stupid!</a:t>
            </a:r>
            <a:r>
              <a:rPr lang="en-US" dirty="0"/>
              <a:t>” (Richard Sites, MPR, 1996)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00" y="1606128"/>
            <a:ext cx="8724900" cy="4775200"/>
          </a:xfrm>
          <a:prstGeom prst="rect">
            <a:avLst/>
          </a:prstGeom>
        </p:spPr>
      </p:pic>
      <p:sp>
        <p:nvSpPr>
          <p:cNvPr id="6" name="AutoShape 25"/>
          <p:cNvSpPr>
            <a:spLocks noChangeArrowheads="1"/>
          </p:cNvSpPr>
          <p:nvPr/>
        </p:nvSpPr>
        <p:spPr bwMode="auto">
          <a:xfrm>
            <a:off x="2123728" y="3573016"/>
            <a:ext cx="2016224" cy="2304256"/>
          </a:xfrm>
          <a:prstGeom prst="roundRect">
            <a:avLst>
              <a:gd name="adj" fmla="val 16667"/>
            </a:avLst>
          </a:prstGeom>
          <a:noFill/>
          <a:ln w="88900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lIns="64008" tIns="32004" rIns="64008" bIns="32004" anchor="ctr"/>
          <a:lstStyle/>
          <a:p>
            <a:pPr>
              <a:defRPr/>
            </a:pPr>
            <a:endParaRPr lang="en-US" kern="0">
              <a:solidFill>
                <a:sysClr val="windowText" lastClr="000000"/>
              </a:solidFill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504" y="6496146"/>
            <a:ext cx="8871173" cy="2846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50" dirty="0">
                <a:solidFill>
                  <a:srgbClr val="000000"/>
                </a:solidFill>
              </a:rPr>
              <a:t>Mutlu+, “</a:t>
            </a:r>
            <a:r>
              <a:rPr lang="en-US" sz="1250" dirty="0">
                <a:solidFill>
                  <a:srgbClr val="0000FF"/>
                </a:solidFill>
              </a:rPr>
              <a:t>Runahead Execution: An Alternative to Very Large Instruction Windows for Out-of-Order Processors</a:t>
            </a:r>
            <a:r>
              <a:rPr lang="en-US" sz="1250" dirty="0">
                <a:solidFill>
                  <a:srgbClr val="000000"/>
                </a:solidFill>
              </a:rPr>
              <a:t>,” HPCA 2003.</a:t>
            </a:r>
          </a:p>
        </p:txBody>
      </p:sp>
    </p:spTree>
    <p:extLst>
      <p:ext uri="{BB962C8B-B14F-4D97-AF65-F5344CB8AC3E}">
        <p14:creationId xmlns:p14="http://schemas.microsoft.com/office/powerpoint/2010/main" val="37112736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Perils of Processor-Centric Design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683549"/>
            <a:ext cx="8915400" cy="5193723"/>
          </a:xfrm>
        </p:spPr>
        <p:txBody>
          <a:bodyPr/>
          <a:lstStyle/>
          <a:p>
            <a:endParaRPr lang="en-US" dirty="0">
              <a:solidFill>
                <a:srgbClr val="FF0000"/>
              </a:solidFill>
            </a:endParaRPr>
          </a:p>
          <a:p>
            <a:r>
              <a:rPr lang="en-US" dirty="0">
                <a:solidFill>
                  <a:srgbClr val="FF0000"/>
                </a:solidFill>
              </a:rPr>
              <a:t>Grossly-imbalanced systems</a:t>
            </a:r>
          </a:p>
          <a:p>
            <a:pPr lvl="1"/>
            <a:r>
              <a:rPr lang="en-US" dirty="0"/>
              <a:t>Processing done only in </a:t>
            </a:r>
            <a:r>
              <a:rPr lang="en-US" b="1" dirty="0"/>
              <a:t>one</a:t>
            </a:r>
            <a:r>
              <a:rPr lang="en-US" dirty="0"/>
              <a:t> </a:t>
            </a:r>
            <a:r>
              <a:rPr lang="en-US" b="1" dirty="0"/>
              <a:t>place</a:t>
            </a:r>
          </a:p>
          <a:p>
            <a:pPr lvl="1"/>
            <a:r>
              <a:rPr lang="en-US" dirty="0"/>
              <a:t>Everything else just stores and moves data: </a:t>
            </a:r>
            <a:r>
              <a:rPr lang="en-US" b="1" dirty="0"/>
              <a:t>data moves a lot</a:t>
            </a:r>
          </a:p>
          <a:p>
            <a:pPr marL="344487" lvl="1" indent="0">
              <a:buNone/>
            </a:pPr>
            <a:r>
              <a:rPr lang="en-US" dirty="0">
                <a:solidFill>
                  <a:srgbClr val="0000FF"/>
                </a:solidFill>
                <a:sym typeface="Wingdings"/>
              </a:rPr>
              <a:t> Energy inefficient </a:t>
            </a:r>
          </a:p>
          <a:p>
            <a:pPr marL="344487" lvl="1" indent="0">
              <a:buNone/>
            </a:pPr>
            <a:r>
              <a:rPr lang="en-US" dirty="0">
                <a:solidFill>
                  <a:srgbClr val="0000FF"/>
                </a:solidFill>
                <a:sym typeface="Wingdings"/>
              </a:rPr>
              <a:t> Low performance</a:t>
            </a:r>
          </a:p>
          <a:p>
            <a:pPr marL="344487" lvl="1" indent="0">
              <a:buNone/>
            </a:pPr>
            <a:r>
              <a:rPr lang="en-US" dirty="0">
                <a:solidFill>
                  <a:srgbClr val="0000FF"/>
                </a:solidFill>
                <a:sym typeface="Wingdings"/>
              </a:rPr>
              <a:t> Complex</a:t>
            </a:r>
            <a:endParaRPr lang="en-US" dirty="0">
              <a:solidFill>
                <a:srgbClr val="0000FF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r>
              <a:rPr lang="en-US" dirty="0">
                <a:solidFill>
                  <a:srgbClr val="FF0000"/>
                </a:solidFill>
              </a:rPr>
              <a:t>Overly complex and bloated processor (and accelerators)</a:t>
            </a:r>
          </a:p>
          <a:p>
            <a:pPr lvl="1"/>
            <a:r>
              <a:rPr lang="en-US" dirty="0"/>
              <a:t>To tolerate data access from memory</a:t>
            </a:r>
          </a:p>
          <a:p>
            <a:pPr lvl="1"/>
            <a:r>
              <a:rPr lang="en-US" dirty="0"/>
              <a:t>Complex hierarchies and mechanisms </a:t>
            </a:r>
          </a:p>
          <a:p>
            <a:pPr marL="344487" lvl="1" indent="0">
              <a:buNone/>
            </a:pPr>
            <a:r>
              <a:rPr lang="en-US" dirty="0">
                <a:solidFill>
                  <a:srgbClr val="0000FF"/>
                </a:solidFill>
                <a:sym typeface="Wingdings"/>
              </a:rPr>
              <a:t> Energy inefficient </a:t>
            </a:r>
          </a:p>
          <a:p>
            <a:pPr marL="344487" lvl="1" indent="0">
              <a:buNone/>
            </a:pPr>
            <a:r>
              <a:rPr lang="en-US" dirty="0">
                <a:solidFill>
                  <a:srgbClr val="0000FF"/>
                </a:solidFill>
                <a:sym typeface="Wingdings"/>
              </a:rPr>
              <a:t> Low performance</a:t>
            </a:r>
          </a:p>
          <a:p>
            <a:pPr marL="344487" lvl="1" indent="0">
              <a:buNone/>
            </a:pPr>
            <a:r>
              <a:rPr lang="en-US" dirty="0">
                <a:solidFill>
                  <a:srgbClr val="0000FF"/>
                </a:solidFill>
                <a:sym typeface="Wingdings"/>
              </a:rPr>
              <a:t> Complex</a:t>
            </a:r>
            <a:endParaRPr lang="en-US" dirty="0">
              <a:solidFill>
                <a:srgbClr val="0000FF"/>
              </a:solidFill>
            </a:endParaRP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E574D81-B5DE-384D-B24B-566C679AE608}" type="slidenum">
              <a:rPr lang="en-US" smtClean="0"/>
              <a:pPr>
                <a:defRPr/>
              </a:pPr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8819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Content Placeholder 2"/>
          <p:cNvSpPr txBox="1">
            <a:spLocks/>
          </p:cNvSpPr>
          <p:nvPr/>
        </p:nvSpPr>
        <p:spPr bwMode="auto">
          <a:xfrm>
            <a:off x="251520" y="914688"/>
            <a:ext cx="8610600" cy="1794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+mn-lt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+mn-lt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endParaRPr lang="en-US" kern="0" dirty="0">
              <a:cs typeface="Adobe Garamond Pro"/>
            </a:endParaRPr>
          </a:p>
          <a:p>
            <a:pPr lvl="1"/>
            <a:endParaRPr lang="en-US" kern="0" dirty="0">
              <a:cs typeface="Adobe Garamond Pro"/>
            </a:endParaRPr>
          </a:p>
          <a:p>
            <a:pPr lvl="1"/>
            <a:r>
              <a:rPr lang="en-US" sz="2000" kern="0" dirty="0">
                <a:cs typeface="Adobe Garamond Pro"/>
              </a:rPr>
              <a:t>Comprises </a:t>
            </a:r>
            <a:r>
              <a:rPr lang="en-US" sz="2000" kern="0" dirty="0">
                <a:solidFill>
                  <a:srgbClr val="0000FF"/>
                </a:solidFill>
                <a:cs typeface="Adobe Garamond Pro"/>
              </a:rPr>
              <a:t>41% of mobile system energy </a:t>
            </a:r>
            <a:r>
              <a:rPr lang="en-US" sz="2000" kern="0" dirty="0">
                <a:cs typeface="Adobe Garamond Pro"/>
              </a:rPr>
              <a:t>during web browsing</a:t>
            </a:r>
            <a:r>
              <a:rPr lang="en-US" sz="1600" kern="0" dirty="0">
                <a:cs typeface="Adobe Garamond Pro"/>
              </a:rPr>
              <a:t>*</a:t>
            </a:r>
          </a:p>
          <a:p>
            <a:endParaRPr lang="en-US" kern="0" dirty="0"/>
          </a:p>
        </p:txBody>
      </p:sp>
      <p:sp>
        <p:nvSpPr>
          <p:cNvPr id="39" name="Content Placeholder 2"/>
          <p:cNvSpPr txBox="1">
            <a:spLocks/>
          </p:cNvSpPr>
          <p:nvPr/>
        </p:nvSpPr>
        <p:spPr bwMode="auto">
          <a:xfrm>
            <a:off x="251520" y="908720"/>
            <a:ext cx="7344816" cy="1728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+mn-lt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+mn-lt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endParaRPr lang="en-US" kern="0" dirty="0">
              <a:cs typeface="Adobe Garamond Pro"/>
            </a:endParaRPr>
          </a:p>
          <a:p>
            <a:pPr lvl="1"/>
            <a:endParaRPr lang="en-US" kern="0" dirty="0">
              <a:cs typeface="Adobe Garamond Pro"/>
            </a:endParaRPr>
          </a:p>
          <a:p>
            <a:pPr lvl="1"/>
            <a:endParaRPr lang="en-US" kern="0" dirty="0">
              <a:cs typeface="Adobe Garamond Pro"/>
            </a:endParaRPr>
          </a:p>
          <a:p>
            <a:pPr lvl="1"/>
            <a:r>
              <a:rPr lang="en-US" sz="2000" kern="0" dirty="0">
                <a:cs typeface="Adobe Garamond Pro"/>
              </a:rPr>
              <a:t>Costs </a:t>
            </a:r>
            <a:r>
              <a:rPr lang="en-US" sz="2000" kern="0" dirty="0">
                <a:solidFill>
                  <a:srgbClr val="0000FF"/>
                </a:solidFill>
                <a:cs typeface="Adobe Garamond Pro"/>
              </a:rPr>
              <a:t>115x as much energy </a:t>
            </a:r>
            <a:r>
              <a:rPr lang="en-US" sz="2000" kern="0" dirty="0">
                <a:cs typeface="Adobe Garamond Pro"/>
              </a:rPr>
              <a:t>as an ADD operation**</a:t>
            </a:r>
            <a:endParaRPr lang="en-US" kern="0" dirty="0">
              <a:solidFill>
                <a:schemeClr val="tx2"/>
              </a:solidFill>
              <a:cs typeface="Adobe Garamond Pro"/>
            </a:endParaRPr>
          </a:p>
          <a:p>
            <a:endParaRPr lang="en-US" kern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898912"/>
          </a:xfrm>
        </p:spPr>
        <p:txBody>
          <a:bodyPr anchor="ctr"/>
          <a:lstStyle/>
          <a:p>
            <a:r>
              <a:rPr lang="en-US" dirty="0">
                <a:latin typeface="Garamond" charset="0"/>
                <a:ea typeface="ＭＳ Ｐゴシック" charset="0"/>
                <a:cs typeface="ＭＳ Ｐゴシック" charset="0"/>
              </a:rPr>
              <a:t>Data Movement in Computing Systems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1626592"/>
          </a:xfrm>
        </p:spPr>
        <p:txBody>
          <a:bodyPr/>
          <a:lstStyle/>
          <a:p>
            <a:r>
              <a:rPr lang="en-US" dirty="0">
                <a:solidFill>
                  <a:srgbClr val="0000FF"/>
                </a:solidFill>
                <a:cs typeface="Adobe Garamond Pro"/>
              </a:rPr>
              <a:t>Data movement </a:t>
            </a:r>
            <a:r>
              <a:rPr lang="en-US" dirty="0">
                <a:cs typeface="Adobe Garamond Pro"/>
              </a:rPr>
              <a:t>dominates performance and</a:t>
            </a:r>
            <a:r>
              <a:rPr lang="en-US" dirty="0">
                <a:solidFill>
                  <a:srgbClr val="FF0000"/>
                </a:solidFill>
                <a:cs typeface="Adobe Garamond Pro"/>
              </a:rPr>
              <a:t> </a:t>
            </a:r>
            <a:r>
              <a:rPr lang="en-US" dirty="0">
                <a:cs typeface="Adobe Garamond Pro"/>
              </a:rPr>
              <a:t>is a major system </a:t>
            </a:r>
            <a:r>
              <a:rPr lang="en-US" dirty="0">
                <a:solidFill>
                  <a:srgbClr val="FF0000"/>
                </a:solidFill>
                <a:cs typeface="Adobe Garamond Pro"/>
              </a:rPr>
              <a:t>energy bottleneck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57</a:t>
            </a:fld>
            <a:endParaRPr lang="en-US" altLang="en-US"/>
          </a:p>
        </p:txBody>
      </p:sp>
      <p:sp>
        <p:nvSpPr>
          <p:cNvPr id="6" name="TextBox 5"/>
          <p:cNvSpPr txBox="1"/>
          <p:nvPr/>
        </p:nvSpPr>
        <p:spPr>
          <a:xfrm>
            <a:off x="210409" y="5919083"/>
            <a:ext cx="51459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*Reducing data Movement Energy via Online Data Clustering and Encoding (MICRO’16)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0409" y="6104329"/>
            <a:ext cx="7241911" cy="2468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**Quantifying the energy cost of data movement for emerging smart phone workloads on mobile platforms (IISWC’14)</a:t>
            </a:r>
          </a:p>
        </p:txBody>
      </p:sp>
      <p:cxnSp>
        <p:nvCxnSpPr>
          <p:cNvPr id="10" name="Curved Connector 9"/>
          <p:cNvCxnSpPr/>
          <p:nvPr/>
        </p:nvCxnSpPr>
        <p:spPr>
          <a:xfrm rot="5400000">
            <a:off x="4328592" y="3246512"/>
            <a:ext cx="914400" cy="609600"/>
          </a:xfrm>
          <a:prstGeom prst="curvedConnector3">
            <a:avLst>
              <a:gd name="adj1" fmla="val 50000"/>
            </a:avLst>
          </a:prstGeom>
          <a:ln w="38100" cmpd="sng">
            <a:solidFill>
              <a:srgbClr val="FF0000"/>
            </a:solidFill>
            <a:headEnd type="none" w="med" len="me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7092280" y="3551312"/>
            <a:ext cx="990600" cy="2057400"/>
          </a:xfrm>
          <a:prstGeom prst="roundRect">
            <a:avLst/>
          </a:prstGeom>
          <a:solidFill>
            <a:srgbClr val="0070C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DRAM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13" name="Left-Right Arrow 12"/>
          <p:cNvSpPr/>
          <p:nvPr/>
        </p:nvSpPr>
        <p:spPr>
          <a:xfrm>
            <a:off x="5652120" y="4389512"/>
            <a:ext cx="1387896" cy="381000"/>
          </a:xfrm>
          <a:prstGeom prst="leftRightArrow">
            <a:avLst/>
          </a:prstGeom>
          <a:solidFill>
            <a:schemeClr val="accent4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4" name="Curved Connector 13"/>
          <p:cNvCxnSpPr/>
          <p:nvPr/>
        </p:nvCxnSpPr>
        <p:spPr>
          <a:xfrm rot="16200000" flipH="1">
            <a:off x="5814492" y="3284612"/>
            <a:ext cx="990600" cy="609600"/>
          </a:xfrm>
          <a:prstGeom prst="curvedConnector3">
            <a:avLst>
              <a:gd name="adj1" fmla="val 50000"/>
            </a:avLst>
          </a:prstGeom>
          <a:ln w="38100" cmpd="sng">
            <a:solidFill>
              <a:srgbClr val="FF0000"/>
            </a:solidFill>
            <a:headEnd type="none" w="med" len="me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201344" y="2636912"/>
            <a:ext cx="27469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</a:rPr>
              <a:t>Data Movement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899592" y="3226192"/>
            <a:ext cx="4648200" cy="2458720"/>
          </a:xfrm>
          <a:prstGeom prst="roundRect">
            <a:avLst/>
          </a:prstGeom>
          <a:solidFill>
            <a:schemeClr val="lt1">
              <a:alpha val="0"/>
            </a:schemeClr>
          </a:solidFill>
          <a:ln w="38100" cmpd="sng">
            <a:solidFill>
              <a:srgbClr val="000000"/>
            </a:solidFill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1231606" y="4176152"/>
            <a:ext cx="863237" cy="558800"/>
          </a:xfrm>
          <a:prstGeom prst="roundRect">
            <a:avLst/>
          </a:prstGeom>
          <a:solidFill>
            <a:srgbClr val="FF66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rgbClr val="000000"/>
                </a:solidFill>
              </a:rPr>
              <a:t>GPU</a:t>
            </a:r>
            <a:endParaRPr lang="en-US" sz="1000" b="1" dirty="0">
              <a:solidFill>
                <a:srgbClr val="000000"/>
              </a:solidFill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 flipH="1">
            <a:off x="2161246" y="3896752"/>
            <a:ext cx="464820" cy="0"/>
          </a:xfrm>
          <a:prstGeom prst="straightConnector1">
            <a:avLst/>
          </a:prstGeom>
          <a:noFill/>
          <a:ln w="28575" cap="flat" cmpd="sng" algn="ctr">
            <a:solidFill>
              <a:srgbClr val="000000"/>
            </a:solidFill>
            <a:prstDash val="solid"/>
            <a:miter lim="800000"/>
            <a:headEnd type="arrow"/>
            <a:tailEnd type="arrow"/>
          </a:ln>
          <a:effectLst/>
        </p:spPr>
      </p:cxnSp>
      <p:sp>
        <p:nvSpPr>
          <p:cNvPr id="22" name="Rounded Rectangle 21"/>
          <p:cNvSpPr/>
          <p:nvPr/>
        </p:nvSpPr>
        <p:spPr>
          <a:xfrm>
            <a:off x="1098801" y="3449712"/>
            <a:ext cx="830847" cy="5588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rgbClr val="000000"/>
                </a:solidFill>
              </a:rPr>
              <a:t>CPU</a:t>
            </a:r>
            <a:endParaRPr lang="en-US" sz="1100" b="1" dirty="0">
              <a:solidFill>
                <a:srgbClr val="000000"/>
              </a:solidFill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1231606" y="3505592"/>
            <a:ext cx="830847" cy="5588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rgbClr val="000000"/>
                </a:solidFill>
              </a:rPr>
              <a:t>CPU</a:t>
            </a:r>
            <a:endParaRPr lang="en-US" sz="1100" b="1" dirty="0">
              <a:solidFill>
                <a:srgbClr val="00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386322" y="3170312"/>
            <a:ext cx="897646" cy="435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SoC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2758872" y="3617352"/>
            <a:ext cx="464820" cy="1117600"/>
          </a:xfrm>
          <a:prstGeom prst="roundRect">
            <a:avLst/>
          </a:prstGeom>
          <a:solidFill>
            <a:srgbClr val="0080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rgbClr val="000000"/>
                </a:solidFill>
              </a:rPr>
              <a:t>L2</a:t>
            </a:r>
            <a:endParaRPr lang="en-US" sz="1000" b="1" dirty="0">
              <a:solidFill>
                <a:srgbClr val="000000"/>
              </a:solidFill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62038" y="5237872"/>
            <a:ext cx="796834" cy="335280"/>
          </a:xfrm>
          <a:prstGeom prst="roundRect">
            <a:avLst/>
          </a:prstGeom>
          <a:solidFill>
            <a:schemeClr val="accent2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>
                <a:solidFill>
                  <a:srgbClr val="000000"/>
                </a:solidFill>
              </a:rPr>
              <a:t>Video Decoder</a:t>
            </a:r>
            <a:endParaRPr lang="en-US" sz="900" b="1" dirty="0">
              <a:solidFill>
                <a:srgbClr val="000000"/>
              </a:solidFill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 flipH="1">
            <a:off x="3337992" y="4160912"/>
            <a:ext cx="1524000" cy="0"/>
          </a:xfrm>
          <a:prstGeom prst="straightConnector1">
            <a:avLst/>
          </a:prstGeom>
          <a:noFill/>
          <a:ln w="57150" cap="flat" cmpd="sng" algn="ctr">
            <a:solidFill>
              <a:srgbClr val="000000"/>
            </a:solidFill>
            <a:prstDash val="solid"/>
            <a:miter lim="800000"/>
            <a:headEnd type="arrow"/>
            <a:tailEnd type="arrow"/>
          </a:ln>
          <a:effectLst/>
        </p:spPr>
      </p:cxnSp>
      <p:cxnSp>
        <p:nvCxnSpPr>
          <p:cNvPr id="28" name="Straight Arrow Connector 27"/>
          <p:cNvCxnSpPr/>
          <p:nvPr/>
        </p:nvCxnSpPr>
        <p:spPr>
          <a:xfrm flipH="1">
            <a:off x="2161246" y="4455552"/>
            <a:ext cx="464820" cy="0"/>
          </a:xfrm>
          <a:prstGeom prst="straightConnector1">
            <a:avLst/>
          </a:prstGeom>
          <a:noFill/>
          <a:ln w="28575" cap="flat" cmpd="sng" algn="ctr">
            <a:solidFill>
              <a:srgbClr val="000000"/>
            </a:solidFill>
            <a:prstDash val="solid"/>
            <a:miter lim="800000"/>
            <a:headEnd type="arrow"/>
            <a:tailEnd type="arrow"/>
          </a:ln>
          <a:effectLst/>
        </p:spPr>
      </p:cxnSp>
      <p:sp>
        <p:nvSpPr>
          <p:cNvPr id="29" name="Rounded Rectangle 28"/>
          <p:cNvSpPr/>
          <p:nvPr/>
        </p:nvSpPr>
        <p:spPr>
          <a:xfrm>
            <a:off x="1098801" y="5237872"/>
            <a:ext cx="796834" cy="335280"/>
          </a:xfrm>
          <a:prstGeom prst="roundRect">
            <a:avLst/>
          </a:prstGeom>
          <a:solidFill>
            <a:schemeClr val="accent2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>
                <a:solidFill>
                  <a:srgbClr val="000000"/>
                </a:solidFill>
              </a:rPr>
              <a:t>Video Encoder</a:t>
            </a:r>
            <a:endParaRPr lang="en-US" sz="900" b="1" dirty="0">
              <a:solidFill>
                <a:srgbClr val="000000"/>
              </a:solidFill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2880792" y="5227712"/>
            <a:ext cx="796834" cy="33528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>
                <a:solidFill>
                  <a:srgbClr val="000000"/>
                </a:solidFill>
              </a:rPr>
              <a:t>Audio</a:t>
            </a:r>
            <a:endParaRPr lang="en-US" sz="900" b="1" dirty="0">
              <a:solidFill>
                <a:srgbClr val="000000"/>
              </a:solidFill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3795192" y="5227712"/>
            <a:ext cx="796834" cy="346064"/>
          </a:xfrm>
          <a:prstGeom prst="roundRect">
            <a:avLst/>
          </a:prstGeom>
          <a:solidFill>
            <a:srgbClr val="FF6600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>
                <a:solidFill>
                  <a:srgbClr val="000000"/>
                </a:solidFill>
              </a:rPr>
              <a:t>Display Engine</a:t>
            </a:r>
            <a:endParaRPr lang="en-US" sz="900" b="1" dirty="0">
              <a:solidFill>
                <a:srgbClr val="000000"/>
              </a:solidFill>
            </a:endParaRPr>
          </a:p>
        </p:txBody>
      </p:sp>
      <p:cxnSp>
        <p:nvCxnSpPr>
          <p:cNvPr id="32" name="Straight Arrow Connector 31"/>
          <p:cNvCxnSpPr/>
          <p:nvPr/>
        </p:nvCxnSpPr>
        <p:spPr>
          <a:xfrm flipH="1">
            <a:off x="5090592" y="3627512"/>
            <a:ext cx="13064" cy="1905000"/>
          </a:xfrm>
          <a:prstGeom prst="straightConnector1">
            <a:avLst/>
          </a:prstGeom>
          <a:noFill/>
          <a:ln w="57150" cap="flat" cmpd="sng" algn="ctr">
            <a:solidFill>
              <a:srgbClr val="000000"/>
            </a:solidFill>
            <a:prstDash val="solid"/>
            <a:miter lim="800000"/>
            <a:headEnd type="arrow"/>
            <a:tailEnd type="arrow"/>
          </a:ln>
          <a:effectLst/>
        </p:spPr>
      </p:cxnSp>
      <p:cxnSp>
        <p:nvCxnSpPr>
          <p:cNvPr id="33" name="Straight Arrow Connector 32"/>
          <p:cNvCxnSpPr/>
          <p:nvPr/>
        </p:nvCxnSpPr>
        <p:spPr>
          <a:xfrm flipH="1">
            <a:off x="1165204" y="4846712"/>
            <a:ext cx="3772988" cy="0"/>
          </a:xfrm>
          <a:prstGeom prst="straightConnector1">
            <a:avLst/>
          </a:prstGeom>
          <a:noFill/>
          <a:ln w="38100" cap="flat" cmpd="sng" algn="ctr">
            <a:solidFill>
              <a:srgbClr val="000000"/>
            </a:solidFill>
            <a:prstDash val="solid"/>
            <a:miter lim="800000"/>
            <a:headEnd type="arrow"/>
            <a:tailEnd type="arrow"/>
          </a:ln>
          <a:effectLst/>
        </p:spPr>
      </p:cxnSp>
      <p:cxnSp>
        <p:nvCxnSpPr>
          <p:cNvPr id="34" name="Straight Arrow Connector 33"/>
          <p:cNvCxnSpPr/>
          <p:nvPr/>
        </p:nvCxnSpPr>
        <p:spPr>
          <a:xfrm>
            <a:off x="2360455" y="4846712"/>
            <a:ext cx="0" cy="335280"/>
          </a:xfrm>
          <a:prstGeom prst="straightConnector1">
            <a:avLst/>
          </a:prstGeom>
          <a:noFill/>
          <a:ln w="28575" cap="flat" cmpd="sng" algn="ctr">
            <a:solidFill>
              <a:srgbClr val="000000"/>
            </a:solidFill>
            <a:prstDash val="solid"/>
            <a:miter lim="800000"/>
            <a:headEnd type="arrow"/>
            <a:tailEnd type="arrow"/>
          </a:ln>
          <a:effectLst/>
        </p:spPr>
      </p:cxnSp>
      <p:cxnSp>
        <p:nvCxnSpPr>
          <p:cNvPr id="35" name="Straight Arrow Connector 34"/>
          <p:cNvCxnSpPr/>
          <p:nvPr/>
        </p:nvCxnSpPr>
        <p:spPr>
          <a:xfrm>
            <a:off x="1497218" y="4846712"/>
            <a:ext cx="0" cy="335280"/>
          </a:xfrm>
          <a:prstGeom prst="straightConnector1">
            <a:avLst/>
          </a:prstGeom>
          <a:noFill/>
          <a:ln w="28575" cap="flat" cmpd="sng" algn="ctr">
            <a:solidFill>
              <a:srgbClr val="000000"/>
            </a:solidFill>
            <a:prstDash val="solid"/>
            <a:miter lim="800000"/>
            <a:headEnd type="arrow"/>
            <a:tailEnd type="arrow"/>
          </a:ln>
          <a:effectLst/>
        </p:spPr>
      </p:cxnSp>
      <p:cxnSp>
        <p:nvCxnSpPr>
          <p:cNvPr id="36" name="Straight Arrow Connector 35"/>
          <p:cNvCxnSpPr/>
          <p:nvPr/>
        </p:nvCxnSpPr>
        <p:spPr>
          <a:xfrm>
            <a:off x="3261792" y="4846712"/>
            <a:ext cx="0" cy="335280"/>
          </a:xfrm>
          <a:prstGeom prst="straightConnector1">
            <a:avLst/>
          </a:prstGeom>
          <a:noFill/>
          <a:ln w="28575" cap="flat" cmpd="sng" algn="ctr">
            <a:solidFill>
              <a:srgbClr val="000000"/>
            </a:solidFill>
            <a:prstDash val="solid"/>
            <a:miter lim="800000"/>
            <a:headEnd type="arrow"/>
            <a:tailEnd type="arrow"/>
          </a:ln>
          <a:effectLst/>
        </p:spPr>
      </p:cxnSp>
      <p:cxnSp>
        <p:nvCxnSpPr>
          <p:cNvPr id="18" name="Straight Arrow Connector 17"/>
          <p:cNvCxnSpPr/>
          <p:nvPr/>
        </p:nvCxnSpPr>
        <p:spPr>
          <a:xfrm>
            <a:off x="4176192" y="4846712"/>
            <a:ext cx="0" cy="335280"/>
          </a:xfrm>
          <a:prstGeom prst="straightConnector1">
            <a:avLst/>
          </a:prstGeom>
          <a:noFill/>
          <a:ln w="28575" cap="flat" cmpd="sng" algn="ctr">
            <a:solidFill>
              <a:srgbClr val="000000"/>
            </a:solidFill>
            <a:prstDash val="solid"/>
            <a:miter lim="800000"/>
            <a:headEnd type="arrow"/>
            <a:tailEnd type="arrow"/>
          </a:ln>
          <a:effectLst/>
        </p:spPr>
      </p:cxnSp>
      <p:sp>
        <p:nvSpPr>
          <p:cNvPr id="41" name="Rounded Rectangle 40"/>
          <p:cNvSpPr/>
          <p:nvPr/>
        </p:nvSpPr>
        <p:spPr>
          <a:xfrm>
            <a:off x="611560" y="3139822"/>
            <a:ext cx="7956376" cy="1585322"/>
          </a:xfrm>
          <a:prstGeom prst="roundRect">
            <a:avLst/>
          </a:prstGeom>
          <a:ln w="508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600" dirty="0">
                <a:solidFill>
                  <a:srgbClr val="00B050"/>
                </a:solidFill>
              </a:rPr>
              <a:t>Processing-In-Memory </a:t>
            </a:r>
            <a:r>
              <a:rPr lang="en-US" sz="2600" dirty="0"/>
              <a:t>proposes </a:t>
            </a:r>
            <a:r>
              <a:rPr lang="en-US" sz="2600" dirty="0">
                <a:solidFill>
                  <a:srgbClr val="0000FF"/>
                </a:solidFill>
              </a:rPr>
              <a:t>computing where it makes sense </a:t>
            </a:r>
            <a:r>
              <a:rPr lang="en-US" sz="2600" dirty="0"/>
              <a:t>(where data resides)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593812" y="2138998"/>
            <a:ext cx="7956376" cy="927268"/>
          </a:xfrm>
          <a:prstGeom prst="roundRect">
            <a:avLst/>
          </a:prstGeom>
          <a:ln w="50800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600" dirty="0">
                <a:solidFill>
                  <a:srgbClr val="0000FF"/>
                </a:solidFill>
              </a:rPr>
              <a:t>Compute systems </a:t>
            </a:r>
            <a:r>
              <a:rPr lang="en-US" sz="2600" dirty="0">
                <a:solidFill>
                  <a:schemeClr val="accent4"/>
                </a:solidFill>
              </a:rPr>
              <a:t>should be </a:t>
            </a:r>
            <a:r>
              <a:rPr lang="en-US" sz="2600" dirty="0">
                <a:solidFill>
                  <a:srgbClr val="00B050"/>
                </a:solidFill>
              </a:rPr>
              <a:t>more data-centric</a:t>
            </a:r>
          </a:p>
        </p:txBody>
      </p:sp>
    </p:spTree>
    <p:extLst>
      <p:ext uri="{BB962C8B-B14F-4D97-AF65-F5344CB8AC3E}">
        <p14:creationId xmlns:p14="http://schemas.microsoft.com/office/powerpoint/2010/main" val="5291471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9" grpId="0"/>
      <p:bldP spid="6" grpId="0"/>
      <p:bldP spid="7" grpId="0"/>
      <p:bldP spid="12" grpId="0" animBg="1"/>
      <p:bldP spid="13" grpId="0" animBg="1"/>
      <p:bldP spid="15" grpId="0"/>
      <p:bldP spid="20" grpId="0" animBg="1"/>
      <p:bldP spid="22" grpId="0" animBg="1"/>
      <p:bldP spid="23" grpId="0" animBg="1"/>
      <p:bldP spid="25" grpId="0" animBg="1"/>
      <p:bldP spid="26" grpId="0" animBg="1"/>
      <p:bldP spid="29" grpId="0" animBg="1"/>
      <p:bldP spid="30" grpId="0" animBg="1"/>
      <p:bldP spid="31" grpId="0" animBg="1"/>
      <p:bldP spid="41" grpId="0" animBg="1"/>
      <p:bldP spid="38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Energy Waste in Mobile Devices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00472"/>
            <a:ext cx="8807896" cy="4876800"/>
          </a:xfrm>
        </p:spPr>
        <p:txBody>
          <a:bodyPr/>
          <a:lstStyle/>
          <a:p>
            <a:r>
              <a:rPr lang="en-US" sz="1500" dirty="0"/>
              <a:t>Amirali Boroumand, Saugata Ghose, </a:t>
            </a:r>
            <a:r>
              <a:rPr lang="en-US" sz="1500" dirty="0" err="1"/>
              <a:t>Youngsok</a:t>
            </a:r>
            <a:r>
              <a:rPr lang="en-US" sz="1500" dirty="0"/>
              <a:t> Kim, </a:t>
            </a:r>
            <a:r>
              <a:rPr lang="en-US" sz="1500" dirty="0" err="1"/>
              <a:t>Rachata</a:t>
            </a:r>
            <a:r>
              <a:rPr lang="en-US" sz="1500" dirty="0"/>
              <a:t> </a:t>
            </a:r>
            <a:r>
              <a:rPr lang="en-US" sz="1500" dirty="0" err="1"/>
              <a:t>Ausavarungnirun</a:t>
            </a:r>
            <a:r>
              <a:rPr lang="en-US" sz="1500" dirty="0"/>
              <a:t>, Eric </a:t>
            </a:r>
            <a:r>
              <a:rPr lang="en-US" sz="1500" dirty="0" err="1"/>
              <a:t>Shiu</a:t>
            </a:r>
            <a:r>
              <a:rPr lang="en-US" sz="1500" dirty="0"/>
              <a:t>, Rahul Thakur, </a:t>
            </a:r>
            <a:r>
              <a:rPr lang="en-US" sz="1500" dirty="0" err="1"/>
              <a:t>Daehyun</a:t>
            </a:r>
            <a:r>
              <a:rPr lang="en-US" sz="1500" dirty="0"/>
              <a:t> Kim, Aki </a:t>
            </a:r>
            <a:r>
              <a:rPr lang="en-US" sz="1500" dirty="0" err="1"/>
              <a:t>Kuusela</a:t>
            </a:r>
            <a:r>
              <a:rPr lang="en-US" sz="1500" dirty="0"/>
              <a:t>, Allan </a:t>
            </a:r>
            <a:r>
              <a:rPr lang="en-US" sz="1500" dirty="0" err="1"/>
              <a:t>Knies</a:t>
            </a:r>
            <a:r>
              <a:rPr lang="en-US" sz="1500" dirty="0"/>
              <a:t>, </a:t>
            </a:r>
            <a:r>
              <a:rPr lang="en-US" sz="1500" dirty="0" err="1"/>
              <a:t>Parthasarathy</a:t>
            </a:r>
            <a:r>
              <a:rPr lang="en-US" sz="1500" dirty="0"/>
              <a:t> </a:t>
            </a:r>
            <a:r>
              <a:rPr lang="en-US" sz="1500" dirty="0" err="1"/>
              <a:t>Ranganathan</a:t>
            </a:r>
            <a:r>
              <a:rPr lang="en-US" sz="1500" dirty="0"/>
              <a:t>, and Onur Mutlu,</a:t>
            </a:r>
            <a:br>
              <a:rPr lang="en-US" sz="1500" dirty="0"/>
            </a:br>
            <a:r>
              <a:rPr lang="en-US" sz="1500" b="1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"Google Workloads for Consumer Devices: Mitigating Data Movement Bottlenecks"</a:t>
            </a:r>
            <a:r>
              <a:rPr lang="en-US" sz="1500" dirty="0">
                <a:solidFill>
                  <a:srgbClr val="0432FF"/>
                </a:solidFill>
              </a:rPr>
              <a:t> </a:t>
            </a:r>
            <a:br>
              <a:rPr lang="en-US" sz="1500" dirty="0"/>
            </a:br>
            <a:r>
              <a:rPr lang="en-US" sz="1500" i="1" dirty="0"/>
              <a:t>Proceedings of the </a:t>
            </a:r>
            <a:r>
              <a:rPr lang="en-US" sz="1500" i="1" dirty="0">
                <a:hlinkClick r:id="rId3"/>
              </a:rPr>
              <a:t>23rd International Conference on Architectural Support for Programming Languages and Operating Systems</a:t>
            </a:r>
            <a:r>
              <a:rPr lang="en-US" sz="1500" i="1" dirty="0"/>
              <a:t> (</a:t>
            </a:r>
            <a:r>
              <a:rPr lang="en-US" sz="1500" b="1" i="1" dirty="0"/>
              <a:t>ASPLOS</a:t>
            </a:r>
            <a:r>
              <a:rPr lang="en-US" sz="1500" i="1" dirty="0"/>
              <a:t>)</a:t>
            </a:r>
            <a:r>
              <a:rPr lang="en-US" sz="1500" dirty="0"/>
              <a:t>, Williamsburg, VA, USA, March 2018.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FC2F53-6D9B-6D4B-AC2B-8F1185D8A7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218136"/>
            <a:ext cx="9144000" cy="22352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AD6B716-D4D6-E942-A52D-41F4F25A40CE}"/>
              </a:ext>
            </a:extLst>
          </p:cNvPr>
          <p:cNvSpPr/>
          <p:nvPr/>
        </p:nvSpPr>
        <p:spPr>
          <a:xfrm>
            <a:off x="0" y="2708920"/>
            <a:ext cx="9144000" cy="103105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3B812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62.7%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of the total system energy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is spent on 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data movement</a:t>
            </a:r>
          </a:p>
        </p:txBody>
      </p:sp>
    </p:spTree>
    <p:extLst>
      <p:ext uri="{BB962C8B-B14F-4D97-AF65-F5344CB8AC3E}">
        <p14:creationId xmlns:p14="http://schemas.microsoft.com/office/powerpoint/2010/main" val="161862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 Need A Paradigm Shift To </a:t>
            </a:r>
            <a:r>
              <a:rPr lang="is-IS" dirty="0"/>
              <a:t>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807896" cy="5193723"/>
          </a:xfrm>
        </p:spPr>
        <p:txBody>
          <a:bodyPr/>
          <a:lstStyle/>
          <a:p>
            <a:endParaRPr lang="en-US" dirty="0"/>
          </a:p>
          <a:p>
            <a:r>
              <a:rPr lang="en-US" sz="2800" dirty="0"/>
              <a:t>Enable computation with </a:t>
            </a:r>
            <a:r>
              <a:rPr lang="en-US" sz="2800" dirty="0">
                <a:solidFill>
                  <a:srgbClr val="0000FF"/>
                </a:solidFill>
              </a:rPr>
              <a:t>minimal data movement</a:t>
            </a:r>
          </a:p>
          <a:p>
            <a:endParaRPr lang="en-US" dirty="0"/>
          </a:p>
          <a:p>
            <a:endParaRPr lang="en-US" dirty="0"/>
          </a:p>
          <a:p>
            <a:r>
              <a:rPr lang="en-US" sz="2800" dirty="0">
                <a:solidFill>
                  <a:srgbClr val="0000FF"/>
                </a:solidFill>
              </a:rPr>
              <a:t>Compute where it makes sense</a:t>
            </a:r>
            <a:r>
              <a:rPr lang="en-US" sz="2800" dirty="0"/>
              <a:t> (</a:t>
            </a:r>
            <a:r>
              <a:rPr lang="en-US" sz="2800" dirty="0">
                <a:solidFill>
                  <a:srgbClr val="FF0000"/>
                </a:solidFill>
              </a:rPr>
              <a:t>where data resides</a:t>
            </a:r>
            <a:r>
              <a:rPr lang="en-US" sz="2800" dirty="0"/>
              <a:t>)</a:t>
            </a:r>
          </a:p>
          <a:p>
            <a:endParaRPr lang="en-US" dirty="0"/>
          </a:p>
          <a:p>
            <a:endParaRPr lang="en-US" dirty="0"/>
          </a:p>
          <a:p>
            <a:r>
              <a:rPr lang="en-US" sz="2800" dirty="0"/>
              <a:t>Make computing architectures more </a:t>
            </a:r>
            <a:r>
              <a:rPr lang="en-US" sz="2800" dirty="0">
                <a:solidFill>
                  <a:srgbClr val="0000FF"/>
                </a:solidFill>
              </a:rPr>
              <a:t>data-centric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E574D81-B5DE-384D-B24B-566C679AE608}" type="slidenum">
              <a:rPr lang="en-US" smtClean="0"/>
              <a:pPr>
                <a:defRPr/>
              </a:pPr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6958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FFAFA8-F928-074B-AE87-00F35D2037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152400"/>
            <a:ext cx="9372600" cy="1066800"/>
          </a:xfrm>
        </p:spPr>
        <p:txBody>
          <a:bodyPr/>
          <a:lstStyle/>
          <a:p>
            <a:r>
              <a:rPr lang="en-US" dirty="0"/>
              <a:t>P&amp;S Processing-in-Memory: Contents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0D5082-2F46-7C48-8952-78EC2112D9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599"/>
          </a:xfrm>
        </p:spPr>
        <p:txBody>
          <a:bodyPr>
            <a:normAutofit lnSpcReduction="10000"/>
          </a:bodyPr>
          <a:lstStyle/>
          <a:p>
            <a:r>
              <a:rPr lang="en-US" dirty="0"/>
              <a:t>We will introduce the </a:t>
            </a:r>
            <a:r>
              <a:rPr lang="en-US" dirty="0">
                <a:solidFill>
                  <a:srgbClr val="FF0000"/>
                </a:solidFill>
              </a:rPr>
              <a:t>data movement bottleneck</a:t>
            </a:r>
            <a:r>
              <a:rPr lang="en-US" dirty="0"/>
              <a:t>, which is a major threat to high performance and energy efficiency of current computing systems</a:t>
            </a:r>
          </a:p>
          <a:p>
            <a:endParaRPr lang="en-US" dirty="0"/>
          </a:p>
          <a:p>
            <a:r>
              <a:rPr lang="en-US" dirty="0"/>
              <a:t>You will learn what are </a:t>
            </a:r>
            <a:r>
              <a:rPr lang="en-US" dirty="0">
                <a:solidFill>
                  <a:srgbClr val="0432FF"/>
                </a:solidFill>
              </a:rPr>
              <a:t>key workload characteristics </a:t>
            </a:r>
            <a:r>
              <a:rPr lang="en-US" dirty="0"/>
              <a:t>that make them more prone to the data movement bottleneck</a:t>
            </a:r>
          </a:p>
          <a:p>
            <a:endParaRPr lang="en-US" dirty="0"/>
          </a:p>
          <a:p>
            <a:r>
              <a:rPr lang="en-US" dirty="0"/>
              <a:t>You will review traditional approaches to alleviating data movement and will </a:t>
            </a:r>
            <a:r>
              <a:rPr lang="en-US" dirty="0">
                <a:solidFill>
                  <a:srgbClr val="00B050"/>
                </a:solidFill>
              </a:rPr>
              <a:t>get familiar with new research proposals and real systems</a:t>
            </a:r>
            <a:r>
              <a:rPr lang="en-US" dirty="0"/>
              <a:t>: processing-in-memory solutions</a:t>
            </a:r>
          </a:p>
          <a:p>
            <a:endParaRPr lang="en-US" dirty="0"/>
          </a:p>
          <a:p>
            <a:r>
              <a:rPr lang="en-US" dirty="0"/>
              <a:t>You will </a:t>
            </a:r>
            <a:r>
              <a:rPr lang="en-US" dirty="0">
                <a:solidFill>
                  <a:srgbClr val="7030A0"/>
                </a:solidFill>
              </a:rPr>
              <a:t>work hands-on</a:t>
            </a:r>
            <a:r>
              <a:rPr lang="en-US" dirty="0"/>
              <a:t>: analyzing workloads, programming PIM architectures, simulating new PIM proposals, etc.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A318BC-BA84-EE49-85EE-0A779D8ABC9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1AB0E41-6335-3B40-AB06-F5B4D651A9D6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573291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In-Memory Computation Today?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96752"/>
            <a:ext cx="8610600" cy="5051648"/>
          </a:xfrm>
        </p:spPr>
        <p:txBody>
          <a:bodyPr/>
          <a:lstStyle/>
          <a:p>
            <a:r>
              <a:rPr lang="en-US" dirty="0"/>
              <a:t>Pull from systems/applications for data-centric execution</a:t>
            </a:r>
          </a:p>
          <a:p>
            <a:r>
              <a:rPr lang="en-US" dirty="0"/>
              <a:t>It can be practical today</a:t>
            </a:r>
          </a:p>
          <a:p>
            <a:pPr lvl="1"/>
            <a:r>
              <a:rPr lang="en-US" dirty="0"/>
              <a:t>3D-stacked memories combine logic and memory functionality (relatively) tightly + industry open to new architectures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60</a:t>
            </a:fld>
            <a:endParaRPr lang="en-US" alt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3789040"/>
            <a:ext cx="7772400" cy="1422400"/>
          </a:xfrm>
          <a:prstGeom prst="rect">
            <a:avLst/>
          </a:prstGeom>
        </p:spPr>
      </p:pic>
      <p:pic>
        <p:nvPicPr>
          <p:cNvPr id="6" name="Picture 2" descr="http://www.extremetech.com/wp-content/uploads/2013/09/hybrid_memory_cub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645024"/>
            <a:ext cx="5040560" cy="3619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751127"/>
      </p:ext>
    </p:extLst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915400" cy="908720"/>
          </a:xfrm>
        </p:spPr>
        <p:txBody>
          <a:bodyPr anchor="ctr"/>
          <a:lstStyle/>
          <a:p>
            <a:r>
              <a:rPr lang="en-US" dirty="0"/>
              <a:t>Challenge and Opportunity for Future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592" y="1772816"/>
            <a:ext cx="7128792" cy="2088232"/>
          </a:xfrm>
        </p:spPr>
        <p:txBody>
          <a:bodyPr/>
          <a:lstStyle/>
          <a:p>
            <a:pPr marL="0" indent="0" algn="ctr">
              <a:buNone/>
            </a:pPr>
            <a:r>
              <a:rPr lang="en-US" sz="6400" dirty="0">
                <a:solidFill>
                  <a:srgbClr val="FF0000"/>
                </a:solidFill>
              </a:rPr>
              <a:t>High Performance</a:t>
            </a:r>
          </a:p>
          <a:p>
            <a:pPr marL="0" indent="0" algn="ctr">
              <a:buNone/>
            </a:pPr>
            <a:r>
              <a:rPr lang="en-US" sz="6400" dirty="0">
                <a:solidFill>
                  <a:srgbClr val="FF0000"/>
                </a:solidFill>
              </a:rPr>
              <a:t>and</a:t>
            </a:r>
          </a:p>
          <a:p>
            <a:pPr marL="0" indent="0" algn="ctr">
              <a:buNone/>
            </a:pPr>
            <a:r>
              <a:rPr lang="en-US" sz="6400" dirty="0">
                <a:solidFill>
                  <a:srgbClr val="FF0000"/>
                </a:solidFill>
              </a:rPr>
              <a:t>Energy Efficiency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E574D81-B5DE-384D-B24B-566C679AE608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61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048811"/>
      </p:ext>
    </p:extLst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16114"/>
          </a:xfrm>
        </p:spPr>
        <p:txBody>
          <a:bodyPr anchor="ctr"/>
          <a:lstStyle/>
          <a:p>
            <a:r>
              <a:rPr lang="en-US" sz="4000" dirty="0">
                <a:solidFill>
                  <a:srgbClr val="1A5712"/>
                </a:solidFill>
                <a:latin typeface="Garamond"/>
                <a:cs typeface="Garamond"/>
              </a:rPr>
              <a:t>Goal: Processing Inside Memory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599"/>
            <a:ext cx="8610600" cy="5015755"/>
          </a:xfrm>
        </p:spPr>
        <p:txBody>
          <a:bodyPr>
            <a:normAutofit fontScale="92500" lnSpcReduction="10000"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sz="2400" dirty="0">
              <a:latin typeface="Tahoma"/>
              <a:cs typeface="Tahoma"/>
            </a:endParaRPr>
          </a:p>
          <a:p>
            <a:r>
              <a:rPr lang="en-US" sz="2400" dirty="0">
                <a:latin typeface="Tahoma"/>
                <a:cs typeface="Tahoma"/>
              </a:rPr>
              <a:t>Many questions</a:t>
            </a:r>
            <a:r>
              <a:rPr lang="is-IS" sz="2400" dirty="0">
                <a:latin typeface="Tahoma"/>
                <a:cs typeface="Tahoma"/>
              </a:rPr>
              <a:t>… </a:t>
            </a:r>
            <a:r>
              <a:rPr lang="en-US" dirty="0">
                <a:cs typeface="Tahoma"/>
              </a:rPr>
              <a:t>How do we design the:</a:t>
            </a:r>
            <a:endParaRPr lang="is-IS" sz="2400" dirty="0">
              <a:latin typeface="Tahoma"/>
              <a:cs typeface="Tahoma"/>
            </a:endParaRPr>
          </a:p>
          <a:p>
            <a:pPr lvl="1"/>
            <a:r>
              <a:rPr lang="en-US" sz="2200" dirty="0">
                <a:latin typeface="Tahoma"/>
                <a:cs typeface="Tahoma"/>
              </a:rPr>
              <a:t>compute-capable memory &amp; controllers?</a:t>
            </a:r>
          </a:p>
          <a:p>
            <a:pPr lvl="1"/>
            <a:r>
              <a:rPr lang="en-US" sz="2200" dirty="0">
                <a:latin typeface="Tahoma"/>
                <a:cs typeface="Tahoma"/>
              </a:rPr>
              <a:t>processor chip?</a:t>
            </a:r>
          </a:p>
          <a:p>
            <a:pPr lvl="1"/>
            <a:r>
              <a:rPr lang="en-US" dirty="0">
                <a:latin typeface="Tahoma"/>
                <a:cs typeface="Tahoma"/>
              </a:rPr>
              <a:t>s</a:t>
            </a:r>
            <a:r>
              <a:rPr lang="en-US" sz="2200" dirty="0">
                <a:latin typeface="Tahoma"/>
                <a:cs typeface="Tahoma"/>
              </a:rPr>
              <a:t>oftware and hardware interfaces?</a:t>
            </a:r>
          </a:p>
          <a:p>
            <a:pPr lvl="1"/>
            <a:r>
              <a:rPr lang="en-US" sz="2200" dirty="0">
                <a:latin typeface="Tahoma"/>
                <a:cs typeface="Tahoma"/>
              </a:rPr>
              <a:t>system software and languages?</a:t>
            </a:r>
          </a:p>
          <a:p>
            <a:pPr lvl="1"/>
            <a:r>
              <a:rPr lang="en-US" sz="2200" dirty="0">
                <a:latin typeface="Tahoma"/>
                <a:cs typeface="Tahoma"/>
              </a:rPr>
              <a:t>algorithms?</a:t>
            </a:r>
          </a:p>
        </p:txBody>
      </p:sp>
      <p:sp>
        <p:nvSpPr>
          <p:cNvPr id="4" name="Rectangle 5"/>
          <p:cNvSpPr>
            <a:spLocks/>
          </p:cNvSpPr>
          <p:nvPr/>
        </p:nvSpPr>
        <p:spPr bwMode="auto">
          <a:xfrm>
            <a:off x="1475656" y="1183928"/>
            <a:ext cx="1504950" cy="1676400"/>
          </a:xfrm>
          <a:prstGeom prst="rect">
            <a:avLst/>
          </a:prstGeom>
          <a:noFill/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defTabSz="457200"/>
            <a:endParaRPr lang="en-US">
              <a:solidFill>
                <a:srgbClr val="000000"/>
              </a:solidFill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5" name="Rectangle 6"/>
          <p:cNvSpPr>
            <a:spLocks/>
          </p:cNvSpPr>
          <p:nvPr/>
        </p:nvSpPr>
        <p:spPr bwMode="auto">
          <a:xfrm>
            <a:off x="1647106" y="2225328"/>
            <a:ext cx="1155700" cy="495300"/>
          </a:xfrm>
          <a:prstGeom prst="rect">
            <a:avLst/>
          </a:prstGeom>
          <a:solidFill>
            <a:srgbClr val="E6E6E6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457200"/>
            <a:endParaRPr lang="en-US">
              <a:solidFill>
                <a:srgbClr val="000000"/>
              </a:solidFill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6" name="Rectangle 7"/>
          <p:cNvSpPr>
            <a:spLocks/>
          </p:cNvSpPr>
          <p:nvPr/>
        </p:nvSpPr>
        <p:spPr bwMode="auto">
          <a:xfrm>
            <a:off x="1882056" y="2288828"/>
            <a:ext cx="6604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defTabSz="457200">
              <a:lnSpc>
                <a:spcPct val="80000"/>
              </a:lnSpc>
            </a:pPr>
            <a:r>
              <a:rPr lang="en-US" sz="1600">
                <a:solidFill>
                  <a:srgbClr val="000000"/>
                </a:solidFill>
                <a:latin typeface="Myriad Pro Bold Cond" charset="0"/>
                <a:ea typeface="ＭＳ Ｐゴシック" charset="0"/>
                <a:cs typeface="Myriad Pro Bold Cond" charset="0"/>
                <a:sym typeface="Myriad Pro Bold Cond" charset="0"/>
              </a:rPr>
              <a:t>Cache</a:t>
            </a:r>
          </a:p>
        </p:txBody>
      </p:sp>
      <p:sp>
        <p:nvSpPr>
          <p:cNvPr id="7" name="Line 8"/>
          <p:cNvSpPr>
            <a:spLocks noChangeShapeType="1"/>
          </p:cNvSpPr>
          <p:nvPr/>
        </p:nvSpPr>
        <p:spPr bwMode="auto">
          <a:xfrm>
            <a:off x="2212256" y="2720628"/>
            <a:ext cx="0" cy="42545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defTabSz="457200"/>
            <a:endParaRPr lang="en-US">
              <a:solidFill>
                <a:srgbClr val="000000"/>
              </a:solidFill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8" name="Line 9"/>
          <p:cNvSpPr>
            <a:spLocks noChangeShapeType="1"/>
          </p:cNvSpPr>
          <p:nvPr/>
        </p:nvSpPr>
        <p:spPr bwMode="auto">
          <a:xfrm>
            <a:off x="2212256" y="1895128"/>
            <a:ext cx="0" cy="33655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defTabSz="457200"/>
            <a:endParaRPr lang="en-US">
              <a:solidFill>
                <a:srgbClr val="000000"/>
              </a:solidFill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9" name="Rectangle 10"/>
          <p:cNvSpPr>
            <a:spLocks/>
          </p:cNvSpPr>
          <p:nvPr/>
        </p:nvSpPr>
        <p:spPr bwMode="auto">
          <a:xfrm>
            <a:off x="1634406" y="1355378"/>
            <a:ext cx="1155700" cy="546100"/>
          </a:xfrm>
          <a:prstGeom prst="rect">
            <a:avLst/>
          </a:prstGeom>
          <a:solidFill>
            <a:srgbClr val="E6E6E6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457200"/>
            <a:endParaRPr lang="en-US">
              <a:solidFill>
                <a:srgbClr val="000000"/>
              </a:solidFill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10" name="Rectangle 11"/>
          <p:cNvSpPr>
            <a:spLocks/>
          </p:cNvSpPr>
          <p:nvPr/>
        </p:nvSpPr>
        <p:spPr bwMode="auto">
          <a:xfrm>
            <a:off x="1691680" y="1440085"/>
            <a:ext cx="1008112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 defTabSz="457200">
              <a:lnSpc>
                <a:spcPct val="80000"/>
              </a:lnSpc>
            </a:pPr>
            <a:r>
              <a:rPr lang="en-US" sz="1500" dirty="0">
                <a:solidFill>
                  <a:srgbClr val="000000"/>
                </a:solidFill>
                <a:latin typeface="Myriad Pro Bold Cond" charset="0"/>
                <a:ea typeface="ＭＳ Ｐゴシック" charset="0"/>
                <a:cs typeface="Myriad Pro Bold Cond" charset="0"/>
                <a:sym typeface="Myriad Pro Bold Cond" charset="0"/>
              </a:rPr>
              <a:t>Processor</a:t>
            </a:r>
          </a:p>
          <a:p>
            <a:pPr algn="ctr" defTabSz="457200">
              <a:lnSpc>
                <a:spcPct val="80000"/>
              </a:lnSpc>
            </a:pPr>
            <a:r>
              <a:rPr lang="en-US" sz="1500" dirty="0">
                <a:solidFill>
                  <a:srgbClr val="000000"/>
                </a:solidFill>
                <a:latin typeface="Myriad Pro Bold Cond" charset="0"/>
                <a:ea typeface="ＭＳ Ｐゴシック" charset="0"/>
                <a:cs typeface="Myriad Pro Bold Cond" charset="0"/>
                <a:sym typeface="Myriad Pro Bold Cond" charset="0"/>
              </a:rPr>
              <a:t>Core</a:t>
            </a:r>
          </a:p>
        </p:txBody>
      </p:sp>
      <p:sp>
        <p:nvSpPr>
          <p:cNvPr id="11" name="Rectangle 12"/>
          <p:cNvSpPr>
            <a:spLocks/>
          </p:cNvSpPr>
          <p:nvPr/>
        </p:nvSpPr>
        <p:spPr bwMode="auto">
          <a:xfrm>
            <a:off x="5735414" y="3228628"/>
            <a:ext cx="12128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defTabSz="457200">
              <a:lnSpc>
                <a:spcPct val="80000"/>
              </a:lnSpc>
            </a:pPr>
            <a:r>
              <a:rPr lang="en-US" sz="1600" dirty="0">
                <a:solidFill>
                  <a:srgbClr val="000000"/>
                </a:solidFill>
                <a:latin typeface="Myriad Pro Bold Cond" charset="0"/>
                <a:ea typeface="ＭＳ Ｐゴシック" charset="0"/>
                <a:cs typeface="Myriad Pro Bold Cond" charset="0"/>
                <a:sym typeface="Myriad Pro Bold Cond" charset="0"/>
              </a:rPr>
              <a:t> Interconnect</a:t>
            </a:r>
          </a:p>
        </p:txBody>
      </p:sp>
      <p:sp>
        <p:nvSpPr>
          <p:cNvPr id="12" name="Rectangle 13"/>
          <p:cNvSpPr>
            <a:spLocks/>
          </p:cNvSpPr>
          <p:nvPr/>
        </p:nvSpPr>
        <p:spPr bwMode="auto">
          <a:xfrm>
            <a:off x="3914056" y="1183928"/>
            <a:ext cx="2901950" cy="1676400"/>
          </a:xfrm>
          <a:prstGeom prst="rect">
            <a:avLst/>
          </a:prstGeom>
          <a:noFill/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defTabSz="457200"/>
            <a:endParaRPr lang="en-US">
              <a:solidFill>
                <a:srgbClr val="000000"/>
              </a:solidFill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13" name="Rectangle 14"/>
          <p:cNvSpPr>
            <a:spLocks/>
          </p:cNvSpPr>
          <p:nvPr/>
        </p:nvSpPr>
        <p:spPr bwMode="auto">
          <a:xfrm>
            <a:off x="5014764" y="1242518"/>
            <a:ext cx="1069404" cy="209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defTabSz="457200">
              <a:lnSpc>
                <a:spcPct val="80000"/>
              </a:lnSpc>
            </a:pPr>
            <a:r>
              <a:rPr lang="en-US" sz="1600" dirty="0">
                <a:solidFill>
                  <a:srgbClr val="000000"/>
                </a:solidFill>
                <a:latin typeface="Myriad Pro Bold Cond" charset="0"/>
                <a:ea typeface="ＭＳ Ｐゴシック" charset="0"/>
                <a:cs typeface="Myriad Pro Bold Cond" charset="0"/>
                <a:sym typeface="Myriad Pro Bold Cond" charset="0"/>
              </a:rPr>
              <a:t> Memory</a:t>
            </a:r>
          </a:p>
        </p:txBody>
      </p:sp>
      <p:sp>
        <p:nvSpPr>
          <p:cNvPr id="14" name="Line 15"/>
          <p:cNvSpPr>
            <a:spLocks noChangeShapeType="1"/>
          </p:cNvSpPr>
          <p:nvPr/>
        </p:nvSpPr>
        <p:spPr bwMode="auto">
          <a:xfrm>
            <a:off x="5364238" y="2867472"/>
            <a:ext cx="0" cy="31115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defTabSz="457200"/>
            <a:endParaRPr lang="en-US">
              <a:solidFill>
                <a:srgbClr val="000000"/>
              </a:solidFill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15" name="AutoShape 16"/>
          <p:cNvSpPr>
            <a:spLocks/>
          </p:cNvSpPr>
          <p:nvPr/>
        </p:nvSpPr>
        <p:spPr bwMode="auto">
          <a:xfrm>
            <a:off x="1482006" y="3151635"/>
            <a:ext cx="5327650" cy="76200"/>
          </a:xfrm>
          <a:prstGeom prst="roundRect">
            <a:avLst>
              <a:gd name="adj" fmla="val 50000"/>
            </a:avLst>
          </a:prstGeom>
          <a:solidFill>
            <a:srgbClr val="CDCDCD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457200"/>
            <a:endParaRPr lang="en-US">
              <a:solidFill>
                <a:srgbClr val="000000"/>
              </a:solidFill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16" name="Rectangle 17"/>
          <p:cNvSpPr>
            <a:spLocks/>
          </p:cNvSpPr>
          <p:nvPr/>
        </p:nvSpPr>
        <p:spPr bwMode="auto">
          <a:xfrm>
            <a:off x="4022006" y="1476028"/>
            <a:ext cx="1092200" cy="165100"/>
          </a:xfrm>
          <a:prstGeom prst="rect">
            <a:avLst/>
          </a:prstGeom>
          <a:solidFill>
            <a:srgbClr val="CADBFE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457200"/>
            <a:endParaRPr lang="en-US">
              <a:solidFill>
                <a:srgbClr val="000000"/>
              </a:solidFill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17" name="Rectangle 18"/>
          <p:cNvSpPr>
            <a:spLocks/>
          </p:cNvSpPr>
          <p:nvPr/>
        </p:nvSpPr>
        <p:spPr bwMode="auto">
          <a:xfrm>
            <a:off x="4022006" y="1723678"/>
            <a:ext cx="1092200" cy="165100"/>
          </a:xfrm>
          <a:prstGeom prst="rect">
            <a:avLst/>
          </a:prstGeom>
          <a:solidFill>
            <a:srgbClr val="CADBFE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457200"/>
            <a:endParaRPr lang="en-US">
              <a:solidFill>
                <a:srgbClr val="000000"/>
              </a:solidFill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18" name="Rectangle 19"/>
          <p:cNvSpPr>
            <a:spLocks/>
          </p:cNvSpPr>
          <p:nvPr/>
        </p:nvSpPr>
        <p:spPr bwMode="auto">
          <a:xfrm>
            <a:off x="4022006" y="1971328"/>
            <a:ext cx="1092200" cy="165100"/>
          </a:xfrm>
          <a:prstGeom prst="rect">
            <a:avLst/>
          </a:prstGeom>
          <a:solidFill>
            <a:srgbClr val="CADBFE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457200"/>
            <a:endParaRPr lang="en-US">
              <a:solidFill>
                <a:srgbClr val="000000"/>
              </a:solidFill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19" name="Rectangle 20"/>
          <p:cNvSpPr>
            <a:spLocks/>
          </p:cNvSpPr>
          <p:nvPr/>
        </p:nvSpPr>
        <p:spPr bwMode="auto">
          <a:xfrm>
            <a:off x="4022006" y="2218978"/>
            <a:ext cx="1092200" cy="165100"/>
          </a:xfrm>
          <a:prstGeom prst="rect">
            <a:avLst/>
          </a:prstGeom>
          <a:solidFill>
            <a:srgbClr val="CADBFE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457200"/>
            <a:endParaRPr lang="en-US">
              <a:solidFill>
                <a:srgbClr val="000000"/>
              </a:solidFill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20" name="Rectangle 21"/>
          <p:cNvSpPr>
            <a:spLocks/>
          </p:cNvSpPr>
          <p:nvPr/>
        </p:nvSpPr>
        <p:spPr bwMode="auto">
          <a:xfrm>
            <a:off x="4022006" y="2466628"/>
            <a:ext cx="1092200" cy="165100"/>
          </a:xfrm>
          <a:prstGeom prst="rect">
            <a:avLst/>
          </a:prstGeom>
          <a:solidFill>
            <a:srgbClr val="CADBFE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457200"/>
            <a:endParaRPr lang="en-US">
              <a:solidFill>
                <a:srgbClr val="000000"/>
              </a:solidFill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21" name="Rectangle 22"/>
          <p:cNvSpPr>
            <a:spLocks/>
          </p:cNvSpPr>
          <p:nvPr/>
        </p:nvSpPr>
        <p:spPr bwMode="auto">
          <a:xfrm>
            <a:off x="5571406" y="1476028"/>
            <a:ext cx="1092200" cy="165100"/>
          </a:xfrm>
          <a:prstGeom prst="rect">
            <a:avLst/>
          </a:prstGeom>
          <a:solidFill>
            <a:srgbClr val="CADBFE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457200"/>
            <a:endParaRPr lang="en-US">
              <a:solidFill>
                <a:srgbClr val="000000"/>
              </a:solidFill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22" name="Rectangle 23"/>
          <p:cNvSpPr>
            <a:spLocks/>
          </p:cNvSpPr>
          <p:nvPr/>
        </p:nvSpPr>
        <p:spPr bwMode="auto">
          <a:xfrm>
            <a:off x="5571406" y="1723678"/>
            <a:ext cx="1092200" cy="165100"/>
          </a:xfrm>
          <a:prstGeom prst="rect">
            <a:avLst/>
          </a:prstGeom>
          <a:solidFill>
            <a:srgbClr val="CADBFE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457200"/>
            <a:endParaRPr lang="en-US">
              <a:solidFill>
                <a:srgbClr val="000000"/>
              </a:solidFill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23" name="Rectangle 24"/>
          <p:cNvSpPr>
            <a:spLocks/>
          </p:cNvSpPr>
          <p:nvPr/>
        </p:nvSpPr>
        <p:spPr bwMode="auto">
          <a:xfrm>
            <a:off x="5571406" y="1971328"/>
            <a:ext cx="1092200" cy="165100"/>
          </a:xfrm>
          <a:prstGeom prst="rect">
            <a:avLst/>
          </a:prstGeom>
          <a:solidFill>
            <a:srgbClr val="CADBFE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457200"/>
            <a:endParaRPr lang="en-US">
              <a:solidFill>
                <a:srgbClr val="000000"/>
              </a:solidFill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24" name="Rectangle 25"/>
          <p:cNvSpPr>
            <a:spLocks/>
          </p:cNvSpPr>
          <p:nvPr/>
        </p:nvSpPr>
        <p:spPr bwMode="auto">
          <a:xfrm>
            <a:off x="5571406" y="2218978"/>
            <a:ext cx="1092200" cy="165100"/>
          </a:xfrm>
          <a:prstGeom prst="rect">
            <a:avLst/>
          </a:prstGeom>
          <a:solidFill>
            <a:srgbClr val="CADBFE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457200"/>
            <a:endParaRPr lang="en-US">
              <a:solidFill>
                <a:srgbClr val="000000"/>
              </a:solidFill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25" name="Rectangle 26"/>
          <p:cNvSpPr>
            <a:spLocks/>
          </p:cNvSpPr>
          <p:nvPr/>
        </p:nvSpPr>
        <p:spPr bwMode="auto">
          <a:xfrm>
            <a:off x="5571406" y="2466628"/>
            <a:ext cx="1092200" cy="165100"/>
          </a:xfrm>
          <a:prstGeom prst="rect">
            <a:avLst/>
          </a:prstGeom>
          <a:solidFill>
            <a:srgbClr val="CADBFE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457200"/>
            <a:endParaRPr lang="en-US">
              <a:solidFill>
                <a:srgbClr val="000000"/>
              </a:solidFill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26" name="Rectangle 27"/>
          <p:cNvSpPr>
            <a:spLocks/>
          </p:cNvSpPr>
          <p:nvPr/>
        </p:nvSpPr>
        <p:spPr bwMode="auto">
          <a:xfrm>
            <a:off x="1736006" y="2530128"/>
            <a:ext cx="977900" cy="146050"/>
          </a:xfrm>
          <a:prstGeom prst="rect">
            <a:avLst/>
          </a:prstGeom>
          <a:solidFill>
            <a:srgbClr val="FD9A00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457200"/>
            <a:endParaRPr lang="en-US">
              <a:solidFill>
                <a:srgbClr val="000000"/>
              </a:solidFill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27" name="Line 28"/>
          <p:cNvSpPr>
            <a:spLocks noChangeShapeType="1"/>
          </p:cNvSpPr>
          <p:nvPr/>
        </p:nvSpPr>
        <p:spPr bwMode="auto">
          <a:xfrm>
            <a:off x="6917606" y="1413061"/>
            <a:ext cx="0" cy="127000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miter lim="800000"/>
            <a:headEnd type="triangle" w="med" len="sm"/>
            <a:tailEnd type="triangle" w="med" len="sm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defTabSz="457200"/>
            <a:endParaRPr lang="en-US">
              <a:solidFill>
                <a:srgbClr val="000000"/>
              </a:solidFill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28" name="Rectangle 29"/>
          <p:cNvSpPr>
            <a:spLocks/>
          </p:cNvSpPr>
          <p:nvPr/>
        </p:nvSpPr>
        <p:spPr bwMode="auto">
          <a:xfrm>
            <a:off x="7020272" y="1386917"/>
            <a:ext cx="1368152" cy="1380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defTabSz="457200">
              <a:lnSpc>
                <a:spcPct val="80000"/>
              </a:lnSpc>
            </a:pPr>
            <a:r>
              <a:rPr lang="en-US" sz="2200" dirty="0">
                <a:solidFill>
                  <a:srgbClr val="000000"/>
                </a:solidFill>
                <a:latin typeface="Myriad Pro Bold Cond" charset="0"/>
                <a:ea typeface="ＭＳ Ｐゴシック" charset="0"/>
                <a:cs typeface="Myriad Pro Bold Cond" charset="0"/>
                <a:sym typeface="Myriad Pro Bold Cond" charset="0"/>
              </a:rPr>
              <a:t>Database</a:t>
            </a:r>
          </a:p>
          <a:p>
            <a:pPr defTabSz="457200">
              <a:lnSpc>
                <a:spcPct val="80000"/>
              </a:lnSpc>
            </a:pPr>
            <a:endParaRPr lang="en-US" sz="2200" dirty="0">
              <a:solidFill>
                <a:srgbClr val="000000"/>
              </a:solidFill>
              <a:latin typeface="Myriad Pro Bold Cond" charset="0"/>
              <a:ea typeface="ＭＳ Ｐゴシック" charset="0"/>
              <a:cs typeface="Myriad Pro Bold Cond" charset="0"/>
              <a:sym typeface="Myriad Pro Bold Cond" charset="0"/>
            </a:endParaRPr>
          </a:p>
          <a:p>
            <a:pPr defTabSz="457200">
              <a:lnSpc>
                <a:spcPct val="80000"/>
              </a:lnSpc>
            </a:pPr>
            <a:r>
              <a:rPr lang="en-US" sz="2200" dirty="0">
                <a:solidFill>
                  <a:srgbClr val="000000"/>
                </a:solidFill>
                <a:latin typeface="Myriad Pro Bold Cond" charset="0"/>
                <a:ea typeface="ＭＳ Ｐゴシック" charset="0"/>
                <a:cs typeface="Myriad Pro Bold Cond" charset="0"/>
                <a:sym typeface="Myriad Pro Bold Cond" charset="0"/>
              </a:rPr>
              <a:t>Graphs</a:t>
            </a:r>
          </a:p>
          <a:p>
            <a:pPr defTabSz="457200">
              <a:lnSpc>
                <a:spcPct val="80000"/>
              </a:lnSpc>
            </a:pPr>
            <a:endParaRPr lang="en-US" sz="2200" dirty="0">
              <a:solidFill>
                <a:srgbClr val="000000"/>
              </a:solidFill>
              <a:latin typeface="Myriad Pro Bold Cond" charset="0"/>
              <a:ea typeface="ＭＳ Ｐゴシック" charset="0"/>
              <a:cs typeface="Myriad Pro Bold Cond" charset="0"/>
              <a:sym typeface="Myriad Pro Bold Cond" charset="0"/>
            </a:endParaRPr>
          </a:p>
          <a:p>
            <a:pPr defTabSz="457200">
              <a:lnSpc>
                <a:spcPct val="80000"/>
              </a:lnSpc>
            </a:pPr>
            <a:r>
              <a:rPr lang="en-US" sz="2200" dirty="0">
                <a:solidFill>
                  <a:srgbClr val="000000"/>
                </a:solidFill>
                <a:latin typeface="Myriad Pro Bold Cond" charset="0"/>
                <a:ea typeface="ＭＳ Ｐゴシック" charset="0"/>
                <a:cs typeface="Myriad Pro Bold Cond" charset="0"/>
                <a:sym typeface="Myriad Pro Bold Cond" charset="0"/>
              </a:rPr>
              <a:t>Media </a:t>
            </a:r>
            <a:r>
              <a:rPr lang="en-US" sz="2400" dirty="0">
                <a:solidFill>
                  <a:srgbClr val="000000"/>
                </a:solidFill>
                <a:latin typeface="Myriad Pro Bold Cond" charset="0"/>
                <a:ea typeface="ＭＳ Ｐゴシック" charset="0"/>
                <a:cs typeface="Myriad Pro Bold Cond" charset="0"/>
                <a:sym typeface="Myriad Pro Bold Cond" charset="0"/>
              </a:rPr>
              <a:t> </a:t>
            </a:r>
          </a:p>
        </p:txBody>
      </p:sp>
      <p:sp>
        <p:nvSpPr>
          <p:cNvPr id="29" name="Freeform 30"/>
          <p:cNvSpPr>
            <a:spLocks/>
          </p:cNvSpPr>
          <p:nvPr/>
        </p:nvSpPr>
        <p:spPr bwMode="auto">
          <a:xfrm>
            <a:off x="1835696" y="1916831"/>
            <a:ext cx="3742060" cy="1451497"/>
          </a:xfrm>
          <a:custGeom>
            <a:avLst/>
            <a:gdLst>
              <a:gd name="T0" fmla="*/ 21600 w 21600"/>
              <a:gd name="T1" fmla="*/ 12000 h 21600"/>
              <a:gd name="T2" fmla="*/ 21600 w 21600"/>
              <a:gd name="T3" fmla="*/ 21600 h 21600"/>
              <a:gd name="T4" fmla="*/ 0 w 21600"/>
              <a:gd name="T5" fmla="*/ 21600 h 21600"/>
              <a:gd name="T6" fmla="*/ 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12000"/>
                </a:move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</a:path>
            </a:pathLst>
          </a:custGeom>
          <a:noFill/>
          <a:ln w="101600" cap="flat">
            <a:solidFill>
              <a:srgbClr val="D90B00"/>
            </a:solidFill>
            <a:prstDash val="solid"/>
            <a:miter lim="800000"/>
            <a:headEnd type="none" w="med" len="med"/>
            <a:tailEnd type="triangle" w="med" len="med"/>
          </a:ln>
          <a:effectLst>
            <a:outerShdw blurRad="76200" dist="38099" dir="2700000" algn="ctr" rotWithShape="0">
              <a:schemeClr val="bg2">
                <a:alpha val="75000"/>
              </a:scheme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defTabSz="457200"/>
            <a:endParaRPr lang="en-US">
              <a:solidFill>
                <a:srgbClr val="000000"/>
              </a:solidFill>
              <a:latin typeface="Myriad Pro Bold Cond"/>
              <a:ea typeface="ヒラギノ角ゴ ProN W6"/>
              <a:cs typeface="ヒラギノ角ゴ ProN W6"/>
            </a:endParaRPr>
          </a:p>
        </p:txBody>
      </p:sp>
      <p:grpSp>
        <p:nvGrpSpPr>
          <p:cNvPr id="30" name="Group 34"/>
          <p:cNvGrpSpPr>
            <a:grpSpLocks/>
          </p:cNvGrpSpPr>
          <p:nvPr/>
        </p:nvGrpSpPr>
        <p:grpSpPr bwMode="auto">
          <a:xfrm>
            <a:off x="2195737" y="1978472"/>
            <a:ext cx="3661420" cy="1090487"/>
            <a:chOff x="0" y="0"/>
            <a:chExt cx="4219" cy="1352"/>
          </a:xfrm>
        </p:grpSpPr>
        <p:sp>
          <p:nvSpPr>
            <p:cNvPr id="31" name="Rectangle 31"/>
            <p:cNvSpPr>
              <a:spLocks/>
            </p:cNvSpPr>
            <p:nvPr/>
          </p:nvSpPr>
          <p:spPr bwMode="auto">
            <a:xfrm>
              <a:off x="2987" y="880"/>
              <a:ext cx="1232" cy="184"/>
            </a:xfrm>
            <a:prstGeom prst="rect">
              <a:avLst/>
            </a:prstGeom>
            <a:solidFill>
              <a:srgbClr val="FD9A00"/>
            </a:soli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  <a:latin typeface="Myriad Pro Bold Cond"/>
                <a:ea typeface="ヒラギノ角ゴ ProN W6"/>
                <a:cs typeface="ヒラギノ角ゴ ProN W6"/>
              </a:endParaRPr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0" y="0"/>
              <a:ext cx="3651" cy="1352"/>
            </a:xfrm>
            <a:custGeom>
              <a:avLst/>
              <a:gdLst>
                <a:gd name="T0" fmla="*/ 21600 w 21600"/>
                <a:gd name="T1" fmla="*/ 15330 h 21600"/>
                <a:gd name="T2" fmla="*/ 21600 w 21600"/>
                <a:gd name="T3" fmla="*/ 21600 h 21600"/>
                <a:gd name="T4" fmla="*/ 0 w 21600"/>
                <a:gd name="T5" fmla="*/ 21600 h 21600"/>
                <a:gd name="T6" fmla="*/ 0 w 21600"/>
                <a:gd name="T7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533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</a:path>
              </a:pathLst>
            </a:custGeom>
            <a:noFill/>
            <a:ln w="101600" cap="flat">
              <a:solidFill>
                <a:srgbClr val="D90B00"/>
              </a:solidFill>
              <a:prstDash val="solid"/>
              <a:miter lim="800000"/>
              <a:headEnd type="triangle" w="med" len="med"/>
              <a:tailEnd type="none" w="med" len="med"/>
            </a:ln>
            <a:effectLst>
              <a:outerShdw blurRad="76200" dist="38099" dir="2700000" algn="ctr" rotWithShape="0">
                <a:schemeClr val="bg2">
                  <a:alpha val="75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  <a:latin typeface="Myriad Pro Bold Cond"/>
                <a:ea typeface="ヒラギノ角ゴ ProN W6"/>
                <a:cs typeface="ヒラギノ角ゴ ProN W6"/>
              </a:endParaRPr>
            </a:p>
          </p:txBody>
        </p:sp>
        <p:sp>
          <p:nvSpPr>
            <p:cNvPr id="33" name="Rectangle 33"/>
            <p:cNvSpPr>
              <a:spLocks/>
            </p:cNvSpPr>
            <p:nvPr/>
          </p:nvSpPr>
          <p:spPr bwMode="auto">
            <a:xfrm>
              <a:off x="1245" y="1010"/>
              <a:ext cx="1528" cy="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defTabSz="457200">
                <a:lnSpc>
                  <a:spcPct val="80000"/>
                </a:lnSpc>
              </a:pPr>
              <a:r>
                <a:rPr lang="en-US" sz="1300" dirty="0">
                  <a:solidFill>
                    <a:srgbClr val="D90B00"/>
                  </a:solidFill>
                  <a:latin typeface="Myriad Pro Bold Cond" charset="0"/>
                  <a:ea typeface="ＭＳ Ｐゴシック" charset="0"/>
                  <a:cs typeface="Myriad Pro Bold Cond" charset="0"/>
                  <a:sym typeface="Myriad Pro Bold Cond" charset="0"/>
                </a:rPr>
                <a:t>Query</a:t>
              </a:r>
            </a:p>
          </p:txBody>
        </p:sp>
      </p:grpSp>
      <p:sp>
        <p:nvSpPr>
          <p:cNvPr id="34" name="Rectangle 35"/>
          <p:cNvSpPr>
            <a:spLocks/>
          </p:cNvSpPr>
          <p:nvPr/>
        </p:nvSpPr>
        <p:spPr bwMode="auto">
          <a:xfrm>
            <a:off x="3287142" y="3463030"/>
            <a:ext cx="12128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defTabSz="457200">
              <a:lnSpc>
                <a:spcPct val="80000"/>
              </a:lnSpc>
            </a:pPr>
            <a:r>
              <a:rPr lang="en-US" sz="1400" dirty="0">
                <a:solidFill>
                  <a:srgbClr val="D90B00"/>
                </a:solidFill>
                <a:latin typeface="Myriad Pro Bold Cond" charset="0"/>
                <a:ea typeface="ＭＳ Ｐゴシック" charset="0"/>
                <a:cs typeface="Myriad Pro Bold Cond" charset="0"/>
                <a:sym typeface="Myriad Pro Bold Cond" charset="0"/>
              </a:rPr>
              <a:t>Results</a:t>
            </a:r>
          </a:p>
        </p:txBody>
      </p:sp>
      <p:sp>
        <p:nvSpPr>
          <p:cNvPr id="35" name="Rounded Rectangle 34"/>
          <p:cNvSpPr>
            <a:spLocks noChangeArrowheads="1"/>
          </p:cNvSpPr>
          <p:nvPr/>
        </p:nvSpPr>
        <p:spPr bwMode="auto">
          <a:xfrm rot="5400000">
            <a:off x="6568243" y="1222141"/>
            <a:ext cx="2133601" cy="1650776"/>
          </a:xfrm>
          <a:prstGeom prst="roundRect">
            <a:avLst>
              <a:gd name="adj" fmla="val 16667"/>
            </a:avLst>
          </a:prstGeom>
          <a:noFill/>
          <a:ln w="1143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91440" tIns="45720" rIns="91440" bIns="45720"/>
          <a:lstStyle/>
          <a:p>
            <a:pPr defTabSz="457200"/>
            <a:endParaRPr lang="en-US">
              <a:solidFill>
                <a:srgbClr val="000000"/>
              </a:solidFill>
              <a:latin typeface="Myriad Pro Bold Cond"/>
              <a:ea typeface="ヒラギノ角ゴ ProN W6"/>
              <a:cs typeface="ヒラギノ角ゴ ProN W6"/>
            </a:endParaRPr>
          </a:p>
        </p:txBody>
      </p:sp>
      <p:sp>
        <p:nvSpPr>
          <p:cNvPr id="36" name="Text Box 17"/>
          <p:cNvSpPr txBox="1">
            <a:spLocks noChangeArrowheads="1"/>
          </p:cNvSpPr>
          <p:nvPr/>
        </p:nvSpPr>
        <p:spPr bwMode="auto">
          <a:xfrm>
            <a:off x="6939728" y="5346526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dirty="0">
                <a:solidFill>
                  <a:srgbClr val="000000"/>
                </a:solidFill>
                <a:latin typeface="Tahoma" charset="0"/>
              </a:rPr>
              <a:t>Micro-architecture</a:t>
            </a:r>
          </a:p>
        </p:txBody>
      </p:sp>
      <p:sp>
        <p:nvSpPr>
          <p:cNvPr id="37" name="Text Box 18"/>
          <p:cNvSpPr txBox="1">
            <a:spLocks noChangeAspect="1" noChangeArrowheads="1"/>
          </p:cNvSpPr>
          <p:nvPr/>
        </p:nvSpPr>
        <p:spPr bwMode="auto">
          <a:xfrm>
            <a:off x="6939728" y="4975051"/>
            <a:ext cx="2041525" cy="36671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dirty="0">
                <a:solidFill>
                  <a:srgbClr val="000000"/>
                </a:solidFill>
                <a:latin typeface="Tahoma" charset="0"/>
              </a:rPr>
              <a:t>SW/HW Interface</a:t>
            </a:r>
          </a:p>
        </p:txBody>
      </p:sp>
      <p:sp>
        <p:nvSpPr>
          <p:cNvPr id="38" name="Text Box 19"/>
          <p:cNvSpPr txBox="1">
            <a:spLocks noChangeAspect="1" noChangeArrowheads="1"/>
          </p:cNvSpPr>
          <p:nvPr/>
        </p:nvSpPr>
        <p:spPr bwMode="auto">
          <a:xfrm>
            <a:off x="6936553" y="4310732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>
                <a:solidFill>
                  <a:srgbClr val="000000"/>
                </a:solidFill>
                <a:latin typeface="Tahoma" charset="0"/>
              </a:rPr>
              <a:t>Program/Language</a:t>
            </a:r>
          </a:p>
        </p:txBody>
      </p:sp>
      <p:sp>
        <p:nvSpPr>
          <p:cNvPr id="39" name="Text Box 20"/>
          <p:cNvSpPr txBox="1">
            <a:spLocks noChangeAspect="1" noChangeArrowheads="1"/>
          </p:cNvSpPr>
          <p:nvPr/>
        </p:nvSpPr>
        <p:spPr bwMode="auto">
          <a:xfrm>
            <a:off x="6936553" y="3939257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>
                <a:solidFill>
                  <a:srgbClr val="000000"/>
                </a:solidFill>
                <a:latin typeface="Tahoma" charset="0"/>
              </a:rPr>
              <a:t>Algorithm</a:t>
            </a:r>
          </a:p>
        </p:txBody>
      </p:sp>
      <p:sp>
        <p:nvSpPr>
          <p:cNvPr id="40" name="Text Box 21"/>
          <p:cNvSpPr txBox="1">
            <a:spLocks noChangeAspect="1" noChangeArrowheads="1"/>
          </p:cNvSpPr>
          <p:nvPr/>
        </p:nvSpPr>
        <p:spPr bwMode="auto">
          <a:xfrm>
            <a:off x="6936553" y="3572544"/>
            <a:ext cx="2043113" cy="366713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>
                <a:solidFill>
                  <a:srgbClr val="000000"/>
                </a:solidFill>
                <a:latin typeface="Tahoma" charset="0"/>
              </a:rPr>
              <a:t>Problem</a:t>
            </a:r>
          </a:p>
        </p:txBody>
      </p:sp>
      <p:sp>
        <p:nvSpPr>
          <p:cNvPr id="41" name="Text Box 22"/>
          <p:cNvSpPr txBox="1">
            <a:spLocks noChangeAspect="1" noChangeArrowheads="1"/>
          </p:cNvSpPr>
          <p:nvPr/>
        </p:nvSpPr>
        <p:spPr bwMode="auto">
          <a:xfrm>
            <a:off x="6939728" y="5719588"/>
            <a:ext cx="2039938" cy="3730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>
              <a:defRPr/>
            </a:pPr>
            <a:r>
              <a:rPr lang="en-US" sz="1750" dirty="0">
                <a:solidFill>
                  <a:srgbClr val="000000"/>
                </a:solidFill>
                <a:cs typeface="Arial" charset="0"/>
              </a:rPr>
              <a:t>Logic</a:t>
            </a:r>
          </a:p>
          <a:p>
            <a:pPr>
              <a:defRPr/>
            </a:pPr>
            <a:endParaRPr lang="en-US" sz="175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42" name="Text Box 23"/>
          <p:cNvSpPr txBox="1">
            <a:spLocks noChangeAspect="1" noChangeArrowheads="1"/>
          </p:cNvSpPr>
          <p:nvPr/>
        </p:nvSpPr>
        <p:spPr bwMode="auto">
          <a:xfrm>
            <a:off x="6939728" y="6091063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>
                <a:solidFill>
                  <a:srgbClr val="000000"/>
                </a:solidFill>
                <a:latin typeface="Tahoma" charset="0"/>
              </a:rPr>
              <a:t>Devices</a:t>
            </a:r>
          </a:p>
        </p:txBody>
      </p:sp>
      <p:sp>
        <p:nvSpPr>
          <p:cNvPr id="43" name="Text Box 24"/>
          <p:cNvSpPr txBox="1">
            <a:spLocks noChangeAspect="1" noChangeArrowheads="1"/>
          </p:cNvSpPr>
          <p:nvPr/>
        </p:nvSpPr>
        <p:spPr bwMode="auto">
          <a:xfrm>
            <a:off x="6939728" y="4652664"/>
            <a:ext cx="2041525" cy="327322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dirty="0">
                <a:solidFill>
                  <a:srgbClr val="000000"/>
                </a:solidFill>
                <a:latin typeface="Tahoma" charset="0"/>
              </a:rPr>
              <a:t>System Software</a:t>
            </a:r>
          </a:p>
        </p:txBody>
      </p:sp>
      <p:sp>
        <p:nvSpPr>
          <p:cNvPr id="44" name="Text Box 23"/>
          <p:cNvSpPr txBox="1">
            <a:spLocks noChangeAspect="1" noChangeArrowheads="1"/>
          </p:cNvSpPr>
          <p:nvPr/>
        </p:nvSpPr>
        <p:spPr bwMode="auto">
          <a:xfrm>
            <a:off x="6941316" y="6446663"/>
            <a:ext cx="2043112" cy="36671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>
                <a:solidFill>
                  <a:srgbClr val="000000"/>
                </a:solidFill>
                <a:latin typeface="Tahoma" charset="0"/>
              </a:rPr>
              <a:t>Electrons</a:t>
            </a:r>
          </a:p>
        </p:txBody>
      </p:sp>
      <p:sp>
        <p:nvSpPr>
          <p:cNvPr id="45" name="Rounded Rectangle 44"/>
          <p:cNvSpPr>
            <a:spLocks noChangeArrowheads="1"/>
          </p:cNvSpPr>
          <p:nvPr/>
        </p:nvSpPr>
        <p:spPr bwMode="auto">
          <a:xfrm rot="5400000">
            <a:off x="6831124" y="4049724"/>
            <a:ext cx="2232248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88594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4" grpId="0" autoUpdateAnimBg="0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81880" y="0"/>
            <a:ext cx="8610600" cy="908720"/>
          </a:xfrm>
        </p:spPr>
        <p:txBody>
          <a:bodyPr anchor="ctr" anchorCtr="0"/>
          <a:lstStyle/>
          <a:p>
            <a:r>
              <a:rPr lang="en-US" dirty="0"/>
              <a:t>Processing In-Memory (PIM)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923319"/>
            <a:ext cx="8610600" cy="5472608"/>
          </a:xfrm>
        </p:spPr>
        <p:txBody>
          <a:bodyPr>
            <a:normAutofit/>
          </a:bodyPr>
          <a:lstStyle/>
          <a:p>
            <a:r>
              <a:rPr lang="en-US" dirty="0">
                <a:ea typeface="ヒラギノ角ゴ Pro W3" pitchFamily="-108" charset="-128"/>
                <a:cs typeface="ヒラギノ角ゴ Pro W3" pitchFamily="-108" charset="-128"/>
              </a:rPr>
              <a:t>Near-Data Processing or Processing In-Memory (PIM)</a:t>
            </a:r>
          </a:p>
          <a:p>
            <a:pPr lvl="1"/>
            <a:r>
              <a:rPr lang="en-US" dirty="0">
                <a:ea typeface="ヒラギノ角ゴ Pro W3" pitchFamily="-108" charset="-128"/>
                <a:cs typeface="ヒラギノ角ゴ Pro W3" pitchFamily="-108" charset="-128"/>
              </a:rPr>
              <a:t>Move </a:t>
            </a:r>
            <a:r>
              <a:rPr lang="en-US" dirty="0">
                <a:solidFill>
                  <a:srgbClr val="0000FF"/>
                </a:solidFill>
                <a:ea typeface="ヒラギノ角ゴ Pro W3" pitchFamily="-108" charset="-128"/>
                <a:cs typeface="ヒラギノ角ゴ Pro W3" pitchFamily="-108" charset="-128"/>
              </a:rPr>
              <a:t>computation</a:t>
            </a:r>
            <a:r>
              <a:rPr lang="en-US" dirty="0">
                <a:ea typeface="ヒラギノ角ゴ Pro W3" pitchFamily="-108" charset="-128"/>
                <a:cs typeface="ヒラギノ角ゴ Pro W3" pitchFamily="-108" charset="-128"/>
              </a:rPr>
              <a:t> closer to </a:t>
            </a:r>
            <a:r>
              <a:rPr lang="en-US" dirty="0">
                <a:solidFill>
                  <a:srgbClr val="0000FF"/>
                </a:solidFill>
                <a:ea typeface="ヒラギノ角ゴ Pro W3" pitchFamily="-108" charset="-128"/>
                <a:cs typeface="ヒラギノ角ゴ Pro W3" pitchFamily="-108" charset="-128"/>
              </a:rPr>
              <a:t>where the data resides</a:t>
            </a:r>
          </a:p>
        </p:txBody>
      </p:sp>
      <p:pic>
        <p:nvPicPr>
          <p:cNvPr id="5" name="Picture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3087340"/>
            <a:ext cx="3893336" cy="1872208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6216" y="3015332"/>
            <a:ext cx="2247900" cy="25019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39952" y="3015332"/>
            <a:ext cx="2247900" cy="2501900"/>
          </a:xfrm>
          <a:prstGeom prst="rect">
            <a:avLst/>
          </a:prstGeom>
        </p:spPr>
      </p:pic>
      <p:sp>
        <p:nvSpPr>
          <p:cNvPr id="10" name="Marcador de número de diapositiva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>
                <a:solidFill>
                  <a:srgbClr val="000000"/>
                </a:solidFill>
              </a:rPr>
              <a:pPr/>
              <a:t>63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047094" y="2324124"/>
            <a:ext cx="2158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000000"/>
                </a:solidFill>
              </a:rPr>
              <a:t>Logic layer </a:t>
            </a:r>
          </a:p>
          <a:p>
            <a:pPr algn="ctr"/>
            <a:r>
              <a:rPr lang="en-US" sz="1600" b="1" dirty="0">
                <a:solidFill>
                  <a:srgbClr val="000000"/>
                </a:solidFill>
              </a:rPr>
              <a:t>3D stacked DRAM</a:t>
            </a:r>
          </a:p>
        </p:txBody>
      </p:sp>
      <p:sp>
        <p:nvSpPr>
          <p:cNvPr id="9" name="TextBox 62"/>
          <p:cNvSpPr txBox="1"/>
          <p:nvPr/>
        </p:nvSpPr>
        <p:spPr>
          <a:xfrm>
            <a:off x="6719019" y="2324124"/>
            <a:ext cx="18422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Memory module (DIMM)</a:t>
            </a:r>
          </a:p>
        </p:txBody>
      </p:sp>
      <p:sp>
        <p:nvSpPr>
          <p:cNvPr id="11" name="TextBox 62"/>
          <p:cNvSpPr txBox="1"/>
          <p:nvPr/>
        </p:nvSpPr>
        <p:spPr>
          <a:xfrm>
            <a:off x="4219787" y="2324124"/>
            <a:ext cx="2088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Memory controller</a:t>
            </a:r>
          </a:p>
        </p:txBody>
      </p:sp>
    </p:spTree>
    <p:extLst>
      <p:ext uri="{BB962C8B-B14F-4D97-AF65-F5344CB8AC3E}">
        <p14:creationId xmlns:p14="http://schemas.microsoft.com/office/powerpoint/2010/main" val="36585315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383505-2DAA-ED43-A184-C4D419F9B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sz="3800" dirty="0"/>
              <a:t>UPMEM Processing-in-DRAM Engine (2019)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C247EB-0F00-D348-A874-BCF1EE2FA57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AB0E41-6335-3B40-AB06-F5B4D651A9D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5EB2FE4-BC58-E94C-8039-4CDE8EEBB0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251" y="964045"/>
            <a:ext cx="8610600" cy="5193723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Processing in DRAM Engine </a:t>
            </a:r>
          </a:p>
          <a:p>
            <a:r>
              <a:rPr lang="en-US" dirty="0"/>
              <a:t>Includes </a:t>
            </a:r>
            <a:r>
              <a:rPr lang="en-US" b="1" dirty="0"/>
              <a:t>standard DIMM modules</a:t>
            </a:r>
            <a:r>
              <a:rPr lang="en-US" dirty="0"/>
              <a:t>, with a </a:t>
            </a:r>
            <a:r>
              <a:rPr lang="en-US" b="1" dirty="0"/>
              <a:t>large number of DPU processors </a:t>
            </a:r>
            <a:r>
              <a:rPr lang="en-US" dirty="0"/>
              <a:t>combined with DRAM chips.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Replaces </a:t>
            </a:r>
            <a:r>
              <a:rPr lang="en-US" b="1" dirty="0"/>
              <a:t>standard</a:t>
            </a:r>
            <a:r>
              <a:rPr lang="en-US" dirty="0"/>
              <a:t> DIMMs</a:t>
            </a:r>
          </a:p>
          <a:p>
            <a:pPr lvl="1"/>
            <a:r>
              <a:rPr lang="en-US" dirty="0"/>
              <a:t>DDR4 R-DIMM modules</a:t>
            </a:r>
          </a:p>
          <a:p>
            <a:pPr lvl="2"/>
            <a:r>
              <a:rPr lang="en-US" dirty="0"/>
              <a:t>8GB+128 DPUs (16 PIM chips)</a:t>
            </a:r>
          </a:p>
          <a:p>
            <a:pPr lvl="2"/>
            <a:r>
              <a:rPr lang="en-US" dirty="0"/>
              <a:t>Standard 2x-nm DRAM process</a:t>
            </a:r>
          </a:p>
          <a:p>
            <a:pPr lvl="1"/>
            <a:r>
              <a:rPr lang="en-US" b="1" dirty="0"/>
              <a:t>Large amounts of</a:t>
            </a:r>
            <a:r>
              <a:rPr lang="en-US" dirty="0"/>
              <a:t> compute &amp; memory bandwidth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52C3A3A-02C6-5F46-8278-4883459024F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79331" y="2362200"/>
            <a:ext cx="3064669" cy="180946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3094D00-96B4-E74E-917B-BA57463AF2F6}"/>
              </a:ext>
            </a:extLst>
          </p:cNvPr>
          <p:cNvSpPr txBox="1"/>
          <p:nvPr/>
        </p:nvSpPr>
        <p:spPr>
          <a:xfrm>
            <a:off x="120421" y="6459379"/>
            <a:ext cx="56284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https://www.anandtech.com/show/14750/hot-chips-31-analysis-inmemory-processing-by-upmem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94B1677-FAD4-8147-AAAE-CAD39B29F335}"/>
              </a:ext>
            </a:extLst>
          </p:cNvPr>
          <p:cNvSpPr/>
          <p:nvPr/>
        </p:nvSpPr>
        <p:spPr>
          <a:xfrm>
            <a:off x="120421" y="6611779"/>
            <a:ext cx="917597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https://www.upmem.com/video-upmem-presenting-its-true-processing-in-memory-solution-hot-chips-2019/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B506766-B570-B545-B275-3559CFC233C5}"/>
              </a:ext>
            </a:extLst>
          </p:cNvPr>
          <p:cNvGrpSpPr/>
          <p:nvPr/>
        </p:nvGrpSpPr>
        <p:grpSpPr>
          <a:xfrm>
            <a:off x="228600" y="4724400"/>
            <a:ext cx="8754585" cy="1709697"/>
            <a:chOff x="228600" y="4724400"/>
            <a:chExt cx="8754585" cy="1709697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9DF79F1-207B-C34F-AF17-579F237B3E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28600" y="4724400"/>
              <a:ext cx="8754585" cy="1709697"/>
            </a:xfrm>
            <a:prstGeom prst="rect">
              <a:avLst/>
            </a:prstGeom>
          </p:spPr>
        </p:pic>
        <p:sp>
          <p:nvSpPr>
            <p:cNvPr id="5" name="Rounded Rectangle 4">
              <a:extLst>
                <a:ext uri="{FF2B5EF4-FFF2-40B4-BE49-F238E27FC236}">
                  <a16:creationId xmlns:a16="http://schemas.microsoft.com/office/drawing/2014/main" id="{1A8C06B5-1135-5C4F-83E8-E38AAB98D67C}"/>
                </a:ext>
              </a:extLst>
            </p:cNvPr>
            <p:cNvSpPr/>
            <p:nvPr/>
          </p:nvSpPr>
          <p:spPr bwMode="auto">
            <a:xfrm>
              <a:off x="228600" y="4725144"/>
              <a:ext cx="1440160" cy="1344270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</a:rPr>
                <a:t>CPU</a:t>
              </a: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000" b="1" dirty="0">
                  <a:solidFill>
                    <a:schemeClr val="bg1"/>
                  </a:solidFill>
                  <a:latin typeface="Arial" pitchFamily="34" charset="0"/>
                </a:rPr>
                <a:t>(x86, ARM, RV…)</a:t>
              </a:r>
              <a:endParaRPr kumimoji="0" lang="en-US" sz="10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ADC95700-D7D1-5644-851B-FF2666B58A9E}"/>
                </a:ext>
              </a:extLst>
            </p:cNvPr>
            <p:cNvGrpSpPr/>
            <p:nvPr/>
          </p:nvGrpSpPr>
          <p:grpSpPr>
            <a:xfrm>
              <a:off x="1727429" y="5030705"/>
              <a:ext cx="1247056" cy="733148"/>
              <a:chOff x="1740768" y="5013176"/>
              <a:chExt cx="1247056" cy="733148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F251D41E-D38C-AC45-AD0E-16543ACA0601}"/>
                  </a:ext>
                </a:extLst>
              </p:cNvPr>
              <p:cNvSpPr/>
              <p:nvPr/>
            </p:nvSpPr>
            <p:spPr bwMode="auto">
              <a:xfrm>
                <a:off x="1740768" y="5013176"/>
                <a:ext cx="1247056" cy="733148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6" name="Left-Right Arrow 5">
                <a:extLst>
                  <a:ext uri="{FF2B5EF4-FFF2-40B4-BE49-F238E27FC236}">
                    <a16:creationId xmlns:a16="http://schemas.microsoft.com/office/drawing/2014/main" id="{8C261558-8DDB-CE4D-A03B-11579E0FA88F}"/>
                  </a:ext>
                </a:extLst>
              </p:cNvPr>
              <p:cNvSpPr/>
              <p:nvPr/>
            </p:nvSpPr>
            <p:spPr bwMode="auto">
              <a:xfrm>
                <a:off x="1740768" y="5013176"/>
                <a:ext cx="1247056" cy="720080"/>
              </a:xfrm>
              <a:prstGeom prst="leftRightArrow">
                <a:avLst/>
              </a:prstGeom>
              <a:solidFill>
                <a:schemeClr val="bg1">
                  <a:lumMod val="5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1" i="0" u="none" strike="noStrike" cap="none" normalizeH="0" baseline="0" dirty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Arial" pitchFamily="34" charset="0"/>
                  </a:rPr>
                  <a:t>DDR</a:t>
                </a:r>
              </a:p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1200" b="1" dirty="0">
                    <a:solidFill>
                      <a:schemeClr val="bg1"/>
                    </a:solidFill>
                    <a:latin typeface="Arial" pitchFamily="34" charset="0"/>
                  </a:rPr>
                  <a:t>Data bus</a:t>
                </a:r>
                <a:endParaRPr kumimoji="0" lang="en-US" sz="12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52414495"/>
      </p:ext>
    </p:extLst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58F16-3938-264D-8F6A-2EBC6EF72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91600" cy="1066800"/>
          </a:xfrm>
        </p:spPr>
        <p:txBody>
          <a:bodyPr/>
          <a:lstStyle/>
          <a:p>
            <a:r>
              <a:rPr lang="en-US" sz="3800" dirty="0"/>
              <a:t>Samsung </a:t>
            </a:r>
            <a:r>
              <a:rPr lang="en-US" sz="3800" dirty="0" err="1"/>
              <a:t>AxDIMM</a:t>
            </a:r>
            <a:r>
              <a:rPr lang="en-US" sz="3800" dirty="0"/>
              <a:t> (2021)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629AC1-76BA-0047-A84D-823522F2F5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DIMM-based PIM</a:t>
            </a:r>
          </a:p>
          <a:p>
            <a:pPr lvl="1"/>
            <a:r>
              <a:rPr lang="en-US" dirty="0"/>
              <a:t>DLRM recommendation system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891D3F-D152-9344-9026-3DCF898A87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6CF17A-3047-224B-BC46-DD606BE3B229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FCF7A9E-E0FB-2940-A668-77B550C711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135" b="1"/>
          <a:stretch/>
        </p:blipFill>
        <p:spPr>
          <a:xfrm>
            <a:off x="5491978" y="4939215"/>
            <a:ext cx="3494859" cy="1461585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1F2116CC-AE4C-C245-A91B-56DA9C2A5AB9}"/>
              </a:ext>
            </a:extLst>
          </p:cNvPr>
          <p:cNvGrpSpPr>
            <a:grpSpLocks noChangeAspect="1"/>
          </p:cNvGrpSpPr>
          <p:nvPr/>
        </p:nvGrpSpPr>
        <p:grpSpPr>
          <a:xfrm>
            <a:off x="5865291" y="1022909"/>
            <a:ext cx="3002279" cy="1644091"/>
            <a:chOff x="100000" y="862740"/>
            <a:chExt cx="4069270" cy="2228391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7B7B2DD5-1935-F548-A387-1349A64873B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000" y="1159634"/>
              <a:ext cx="4069270" cy="1931497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36A3B20-5E20-0D44-BD6B-9DE9B313FE24}"/>
                </a:ext>
              </a:extLst>
            </p:cNvPr>
            <p:cNvSpPr/>
            <p:nvPr/>
          </p:nvSpPr>
          <p:spPr>
            <a:xfrm>
              <a:off x="929107" y="862740"/>
              <a:ext cx="1776448" cy="3693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 panose="02020404030301010803" pitchFamily="18" charset="0"/>
                  <a:ea typeface="ＭＳ Ｐゴシック" panose="020B0600070205080204" pitchFamily="34" charset="-128"/>
                  <a:cs typeface="Futura Medium" panose="020B0602020204020303" pitchFamily="34" charset="-79"/>
                </a:rPr>
                <a:t>Baseline System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1297CFD-59DD-384E-97E3-7AE7BC6C5C34}"/>
              </a:ext>
            </a:extLst>
          </p:cNvPr>
          <p:cNvGrpSpPr>
            <a:grpSpLocks noChangeAspect="1"/>
          </p:cNvGrpSpPr>
          <p:nvPr/>
        </p:nvGrpSpPr>
        <p:grpSpPr>
          <a:xfrm>
            <a:off x="5883828" y="2895600"/>
            <a:ext cx="3107772" cy="1775735"/>
            <a:chOff x="4744267" y="634328"/>
            <a:chExt cx="4299733" cy="2456804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4EF9F513-FA4B-E949-99EC-7CFF34E584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4075" b="2189"/>
            <a:stretch/>
          </p:blipFill>
          <p:spPr>
            <a:xfrm>
              <a:off x="4744267" y="1159634"/>
              <a:ext cx="4299733" cy="1931498"/>
            </a:xfrm>
            <a:prstGeom prst="rect">
              <a:avLst/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036909C-2052-0A45-A3A2-4C2930C8654C}"/>
                </a:ext>
              </a:extLst>
            </p:cNvPr>
            <p:cNvSpPr/>
            <p:nvPr/>
          </p:nvSpPr>
          <p:spPr>
            <a:xfrm>
              <a:off x="5564945" y="634328"/>
              <a:ext cx="190468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 panose="02020404030301010803" pitchFamily="18" charset="0"/>
                  <a:ea typeface="ＭＳ Ｐゴシック" panose="020B0600070205080204" pitchFamily="34" charset="-128"/>
                  <a:cs typeface="Futura Medium" panose="020B0602020204020303" pitchFamily="34" charset="-79"/>
                </a:rPr>
                <a:t>AxDIMM</a:t>
              </a: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aramond" panose="02020404030301010803" pitchFamily="18" charset="0"/>
                  <a:ea typeface="ＭＳ Ｐゴシック" panose="020B0600070205080204" pitchFamily="34" charset="-128"/>
                  <a:cs typeface="Futura Medium" panose="020B0602020204020303" pitchFamily="34" charset="-79"/>
                </a:rPr>
                <a:t> System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endParaRPr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8CFED770-D7DA-4148-A854-219B6EAC3A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2322" y="1983156"/>
            <a:ext cx="4426237" cy="445443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C450CF6-3385-024A-B2B2-719A2C17BE5E}"/>
              </a:ext>
            </a:extLst>
          </p:cNvPr>
          <p:cNvSpPr txBox="1"/>
          <p:nvPr/>
        </p:nvSpPr>
        <p:spPr>
          <a:xfrm>
            <a:off x="304800" y="6528003"/>
            <a:ext cx="796884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Ke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et al. "Near-Memory Processing in Action: Accelerating Personalized Recommendation with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AxDIMM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", IEEE Micro (2021)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693090"/>
      </p:ext>
    </p:extLst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81880" y="0"/>
            <a:ext cx="8610600" cy="908720"/>
          </a:xfrm>
        </p:spPr>
        <p:txBody>
          <a:bodyPr anchor="ctr" anchorCtr="0"/>
          <a:lstStyle/>
          <a:p>
            <a:r>
              <a:rPr lang="en-US" dirty="0"/>
              <a:t>Possible Designs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4788024" y="4210232"/>
            <a:ext cx="1692685" cy="2096944"/>
            <a:chOff x="6012160" y="4059648"/>
            <a:chExt cx="1692685" cy="2096944"/>
          </a:xfrm>
        </p:grpSpPr>
        <p:grpSp>
          <p:nvGrpSpPr>
            <p:cNvPr id="12" name="Group 87"/>
            <p:cNvGrpSpPr/>
            <p:nvPr/>
          </p:nvGrpSpPr>
          <p:grpSpPr>
            <a:xfrm>
              <a:off x="6012160" y="4690174"/>
              <a:ext cx="1692685" cy="1466418"/>
              <a:chOff x="4757218" y="3653367"/>
              <a:chExt cx="2660706" cy="1217896"/>
            </a:xfrm>
          </p:grpSpPr>
          <p:sp>
            <p:nvSpPr>
              <p:cNvPr id="16" name="Rounded Rectangle 88"/>
              <p:cNvSpPr/>
              <p:nvPr/>
            </p:nvSpPr>
            <p:spPr>
              <a:xfrm>
                <a:off x="4800602" y="3653367"/>
                <a:ext cx="2617322" cy="1217896"/>
              </a:xfrm>
              <a:prstGeom prst="roundRect">
                <a:avLst/>
              </a:prstGeom>
              <a:solidFill>
                <a:schemeClr val="lt1">
                  <a:alpha val="0"/>
                </a:schemeClr>
              </a:solidFill>
              <a:ln>
                <a:solidFill>
                  <a:srgbClr val="000000"/>
                </a:solidFill>
                <a:prstDash val="soli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1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grpSp>
            <p:nvGrpSpPr>
              <p:cNvPr id="17" name="Group 89"/>
              <p:cNvGrpSpPr/>
              <p:nvPr/>
            </p:nvGrpSpPr>
            <p:grpSpPr>
              <a:xfrm>
                <a:off x="4757218" y="3750799"/>
                <a:ext cx="2654919" cy="1023033"/>
                <a:chOff x="4757218" y="3750799"/>
                <a:chExt cx="2654919" cy="1023033"/>
              </a:xfrm>
            </p:grpSpPr>
            <p:sp>
              <p:nvSpPr>
                <p:cNvPr id="18" name="Rounded Rectangle 94"/>
                <p:cNvSpPr/>
                <p:nvPr/>
              </p:nvSpPr>
              <p:spPr>
                <a:xfrm>
                  <a:off x="5014612" y="3750799"/>
                  <a:ext cx="2212432" cy="730738"/>
                </a:xfrm>
                <a:prstGeom prst="round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solidFill>
                    <a:srgbClr val="000000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00" b="1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" name="Rounded Rectangle 95"/>
                <p:cNvSpPr/>
                <p:nvPr/>
              </p:nvSpPr>
              <p:spPr>
                <a:xfrm>
                  <a:off x="5106370" y="4530253"/>
                  <a:ext cx="2027342" cy="243579"/>
                </a:xfrm>
                <a:prstGeom prst="roundRect">
                  <a:avLst/>
                </a:prstGeom>
                <a:solidFill>
                  <a:srgbClr val="FF6600"/>
                </a:solidFill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200" b="1" dirty="0">
                      <a:solidFill>
                        <a:srgbClr val="000000"/>
                      </a:solidFill>
                    </a:rPr>
                    <a:t>Cache</a:t>
                  </a:r>
                  <a:endParaRPr lang="en-US" sz="1100" b="1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" name="TextBox 96"/>
                <p:cNvSpPr txBox="1"/>
                <p:nvPr/>
              </p:nvSpPr>
              <p:spPr>
                <a:xfrm>
                  <a:off x="4757218" y="3955497"/>
                  <a:ext cx="2654919" cy="3177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400" b="1" dirty="0">
                      <a:solidFill>
                        <a:srgbClr val="000000"/>
                      </a:solidFill>
                    </a:rPr>
                    <a:t>PIM Core</a:t>
                  </a:r>
                </a:p>
              </p:txBody>
            </p:sp>
          </p:grpSp>
        </p:grpSp>
        <p:sp>
          <p:nvSpPr>
            <p:cNvPr id="15" name="TextBox 62"/>
            <p:cNvSpPr txBox="1"/>
            <p:nvPr/>
          </p:nvSpPr>
          <p:spPr>
            <a:xfrm>
              <a:off x="6073174" y="4059648"/>
              <a:ext cx="1595170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/>
                <a:t>Low Power Core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23528" y="4210232"/>
            <a:ext cx="2158172" cy="2096944"/>
            <a:chOff x="1333708" y="4059648"/>
            <a:chExt cx="2158172" cy="2096944"/>
          </a:xfrm>
        </p:grpSpPr>
        <p:sp>
          <p:nvSpPr>
            <p:cNvPr id="11" name="Rounded Rectangle 71"/>
            <p:cNvSpPr/>
            <p:nvPr/>
          </p:nvSpPr>
          <p:spPr>
            <a:xfrm>
              <a:off x="1463453" y="4690174"/>
              <a:ext cx="1782838" cy="1466418"/>
            </a:xfrm>
            <a:prstGeom prst="roundRect">
              <a:avLst/>
            </a:prstGeom>
            <a:solidFill>
              <a:schemeClr val="lt1">
                <a:alpha val="0"/>
              </a:schemeClr>
            </a:solidFill>
            <a:ln>
              <a:solidFill>
                <a:srgbClr val="000000"/>
              </a:solidFill>
              <a:prstDash val="soli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" name="TextBox 8"/>
            <p:cNvSpPr txBox="1"/>
            <p:nvPr/>
          </p:nvSpPr>
          <p:spPr>
            <a:xfrm>
              <a:off x="1333708" y="4059648"/>
              <a:ext cx="2158172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000000"/>
                  </a:solidFill>
                </a:rPr>
                <a:t>Fixed-Function Accelerators </a:t>
              </a:r>
            </a:p>
          </p:txBody>
        </p:sp>
        <p:sp>
          <p:nvSpPr>
            <p:cNvPr id="8" name="Rounded Rectangle 81"/>
            <p:cNvSpPr/>
            <p:nvPr/>
          </p:nvSpPr>
          <p:spPr>
            <a:xfrm>
              <a:off x="1569987" y="4799630"/>
              <a:ext cx="1576404" cy="410596"/>
            </a:xfrm>
            <a:prstGeom prst="roundRect">
              <a:avLst/>
            </a:prstGeom>
            <a:solidFill>
              <a:srgbClr val="2868B5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b="1" dirty="0">
                  <a:solidFill>
                    <a:srgbClr val="000000"/>
                  </a:solidFill>
                </a:rPr>
                <a:t>PIM-Accelerator  1</a:t>
              </a:r>
            </a:p>
          </p:txBody>
        </p:sp>
        <p:sp>
          <p:nvSpPr>
            <p:cNvPr id="9" name="Rounded Rectangle 82"/>
            <p:cNvSpPr/>
            <p:nvPr/>
          </p:nvSpPr>
          <p:spPr>
            <a:xfrm>
              <a:off x="1560363" y="5631328"/>
              <a:ext cx="1576404" cy="410598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b="1" dirty="0">
                  <a:solidFill>
                    <a:srgbClr val="000000"/>
                  </a:solidFill>
                </a:rPr>
                <a:t>PIM-Accelerator N</a:t>
              </a:r>
            </a:p>
          </p:txBody>
        </p:sp>
        <p:sp>
          <p:nvSpPr>
            <p:cNvPr id="4" name="CuadroTexto 3"/>
            <p:cNvSpPr txBox="1"/>
            <p:nvPr/>
          </p:nvSpPr>
          <p:spPr>
            <a:xfrm rot="5400000">
              <a:off x="2247226" y="5231908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s-IS" sz="2000" b="1" dirty="0"/>
                <a:t>…</a:t>
              </a:r>
              <a:endParaRPr lang="en-US" sz="2000" b="1" dirty="0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483769" y="4218944"/>
            <a:ext cx="2088231" cy="2096944"/>
            <a:chOff x="3563888" y="4068360"/>
            <a:chExt cx="2088231" cy="2096944"/>
          </a:xfrm>
        </p:grpSpPr>
        <p:sp>
          <p:nvSpPr>
            <p:cNvPr id="25" name="Rounded Rectangle 88"/>
            <p:cNvSpPr/>
            <p:nvPr/>
          </p:nvSpPr>
          <p:spPr>
            <a:xfrm>
              <a:off x="3771011" y="4698886"/>
              <a:ext cx="1665085" cy="1466418"/>
            </a:xfrm>
            <a:prstGeom prst="roundRect">
              <a:avLst/>
            </a:prstGeom>
            <a:solidFill>
              <a:schemeClr val="lt1">
                <a:alpha val="0"/>
              </a:schemeClr>
            </a:solidFill>
            <a:ln>
              <a:solidFill>
                <a:srgbClr val="000000"/>
              </a:solidFill>
              <a:prstDash val="soli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26" name="Group 89"/>
            <p:cNvGrpSpPr/>
            <p:nvPr/>
          </p:nvGrpSpPr>
          <p:grpSpPr>
            <a:xfrm>
              <a:off x="3754512" y="4788440"/>
              <a:ext cx="1689003" cy="1268382"/>
              <a:chOff x="4774667" y="3750799"/>
              <a:chExt cx="2654919" cy="730738"/>
            </a:xfrm>
          </p:grpSpPr>
          <p:sp>
            <p:nvSpPr>
              <p:cNvPr id="27" name="Rounded Rectangle 94"/>
              <p:cNvSpPr/>
              <p:nvPr/>
            </p:nvSpPr>
            <p:spPr>
              <a:xfrm>
                <a:off x="5014612" y="3750799"/>
                <a:ext cx="2212432" cy="730738"/>
              </a:xfrm>
              <a:prstGeom prst="roundRect">
                <a:avLst/>
              </a:prstGeom>
              <a:solidFill>
                <a:schemeClr val="accent5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9" name="TextBox 96"/>
              <p:cNvSpPr txBox="1"/>
              <p:nvPr/>
            </p:nvSpPr>
            <p:spPr>
              <a:xfrm>
                <a:off x="4774667" y="3958225"/>
                <a:ext cx="2654919" cy="3014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>
                    <a:solidFill>
                      <a:srgbClr val="000000"/>
                    </a:solidFill>
                  </a:rPr>
                  <a:t>Reconfigurable Accelerator</a:t>
                </a:r>
              </a:p>
            </p:txBody>
          </p:sp>
        </p:grpSp>
        <p:sp>
          <p:nvSpPr>
            <p:cNvPr id="30" name="TextBox 62"/>
            <p:cNvSpPr txBox="1"/>
            <p:nvPr/>
          </p:nvSpPr>
          <p:spPr>
            <a:xfrm>
              <a:off x="3563888" y="4068360"/>
              <a:ext cx="2088231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/>
                <a:t>Reconfigurable Logic</a:t>
              </a:r>
            </a:p>
          </p:txBody>
        </p:sp>
      </p:grpSp>
      <p:sp>
        <p:nvSpPr>
          <p:cNvPr id="7" name="Marcador de número de diapositiva 6"/>
          <p:cNvSpPr>
            <a:spLocks noGrp="1"/>
          </p:cNvSpPr>
          <p:nvPr>
            <p:ph type="sldNum" sz="quarter" idx="11"/>
          </p:nvPr>
        </p:nvSpPr>
        <p:spPr>
          <a:xfrm>
            <a:off x="6781800" y="6324600"/>
            <a:ext cx="2133600" cy="457200"/>
          </a:xfrm>
        </p:spPr>
        <p:txBody>
          <a:bodyPr/>
          <a:lstStyle/>
          <a:p>
            <a:fld id="{323594FA-E141-4234-AE05-360401972BE7}" type="slidenum">
              <a:rPr lang="en-US" altLang="en-US" smtClean="0">
                <a:solidFill>
                  <a:srgbClr val="000000"/>
                </a:solidFill>
              </a:rPr>
              <a:pPr/>
              <a:t>66</a:t>
            </a:fld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32" name="Marcador de contenido 2"/>
          <p:cNvSpPr txBox="1">
            <a:spLocks/>
          </p:cNvSpPr>
          <p:nvPr/>
        </p:nvSpPr>
        <p:spPr bwMode="auto">
          <a:xfrm>
            <a:off x="251520" y="908720"/>
            <a:ext cx="8610600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+mn-lt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+mn-lt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200" kern="0" dirty="0">
                <a:solidFill>
                  <a:srgbClr val="0000FF"/>
                </a:solidFill>
                <a:ea typeface="ヒラギノ角ゴ Pro W3" pitchFamily="-108" charset="-128"/>
                <a:cs typeface="ヒラギノ角ゴ Pro W3" pitchFamily="-108" charset="-128"/>
              </a:rPr>
              <a:t>Fixed-function</a:t>
            </a:r>
            <a:r>
              <a:rPr lang="en-US" sz="2200" kern="0" dirty="0">
                <a:ea typeface="ヒラギノ角ゴ Pro W3" pitchFamily="-108" charset="-128"/>
                <a:cs typeface="ヒラギノ角ゴ Pro W3" pitchFamily="-108" charset="-128"/>
              </a:rPr>
              <a:t> units</a:t>
            </a:r>
          </a:p>
        </p:txBody>
      </p:sp>
      <p:sp>
        <p:nvSpPr>
          <p:cNvPr id="33" name="Marcador de contenido 2"/>
          <p:cNvSpPr txBox="1">
            <a:spLocks/>
          </p:cNvSpPr>
          <p:nvPr/>
        </p:nvSpPr>
        <p:spPr bwMode="auto">
          <a:xfrm>
            <a:off x="251520" y="1335718"/>
            <a:ext cx="8610600" cy="941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+mn-lt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+mn-lt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200" kern="0" dirty="0">
                <a:solidFill>
                  <a:srgbClr val="0000FF"/>
                </a:solidFill>
                <a:ea typeface="ヒラギノ角ゴ Pro W3" pitchFamily="-108" charset="-128"/>
                <a:cs typeface="ヒラギノ角ゴ Pro W3" pitchFamily="-108" charset="-128"/>
              </a:rPr>
              <a:t>Reconfigurable</a:t>
            </a:r>
            <a:r>
              <a:rPr lang="en-US" sz="2200" kern="0" dirty="0">
                <a:ea typeface="ヒラギノ角ゴ Pro W3" pitchFamily="-108" charset="-128"/>
                <a:cs typeface="ヒラギノ角ゴ Pro W3" pitchFamily="-108" charset="-128"/>
              </a:rPr>
              <a:t> architectures</a:t>
            </a:r>
          </a:p>
          <a:p>
            <a:pPr lvl="1"/>
            <a:r>
              <a:rPr lang="en-US" sz="2000" kern="0" dirty="0">
                <a:ea typeface="ヒラギノ角ゴ Pro W3" pitchFamily="-108" charset="-128"/>
                <a:cs typeface="ヒラギノ角ゴ Pro W3" pitchFamily="-108" charset="-128"/>
              </a:rPr>
              <a:t>FPGAs, CGRA</a:t>
            </a:r>
          </a:p>
        </p:txBody>
      </p:sp>
      <p:sp>
        <p:nvSpPr>
          <p:cNvPr id="34" name="Marcador de contenido 2"/>
          <p:cNvSpPr txBox="1">
            <a:spLocks/>
          </p:cNvSpPr>
          <p:nvPr/>
        </p:nvSpPr>
        <p:spPr bwMode="auto">
          <a:xfrm>
            <a:off x="251520" y="2060848"/>
            <a:ext cx="8610600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+mn-lt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+mn-lt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200" kern="0" dirty="0">
                <a:solidFill>
                  <a:srgbClr val="0000FF"/>
                </a:solidFill>
                <a:ea typeface="ヒラギノ角ゴ Pro W3" pitchFamily="-108" charset="-128"/>
                <a:cs typeface="ヒラギノ角ゴ Pro W3" pitchFamily="-108" charset="-128"/>
              </a:rPr>
              <a:t>General-purpose</a:t>
            </a:r>
            <a:r>
              <a:rPr lang="en-US" sz="2200" kern="0" dirty="0">
                <a:ea typeface="ヒラギノ角ゴ Pro W3" pitchFamily="-108" charset="-128"/>
                <a:cs typeface="ヒラギノ角ゴ Pro W3" pitchFamily="-108" charset="-128"/>
              </a:rPr>
              <a:t> programmable cores</a:t>
            </a:r>
          </a:p>
          <a:p>
            <a:pPr lvl="1"/>
            <a:r>
              <a:rPr lang="en-US" sz="2000" kern="0" dirty="0">
                <a:ea typeface="ヒラギノ角ゴ Pro W3" pitchFamily="-108" charset="-128"/>
                <a:cs typeface="ヒラギノ角ゴ Pro W3" pitchFamily="-108" charset="-128"/>
              </a:rPr>
              <a:t>E.g., ARM Cortex R-8, ARM Cortex A-35 (+SIMD units)</a:t>
            </a:r>
          </a:p>
          <a:p>
            <a:pPr lvl="1"/>
            <a:r>
              <a:rPr lang="en-US" sz="2000" kern="0" dirty="0">
                <a:ea typeface="ヒラギノ角ゴ Pro W3" pitchFamily="-108" charset="-128"/>
                <a:cs typeface="ヒラギノ角ゴ Pro W3" pitchFamily="-108" charset="-128"/>
              </a:rPr>
              <a:t>Possibility of running any workload</a:t>
            </a:r>
          </a:p>
        </p:txBody>
      </p:sp>
      <p:sp>
        <p:nvSpPr>
          <p:cNvPr id="35" name="Marcador de contenido 2"/>
          <p:cNvSpPr txBox="1">
            <a:spLocks/>
          </p:cNvSpPr>
          <p:nvPr/>
        </p:nvSpPr>
        <p:spPr bwMode="auto">
          <a:xfrm>
            <a:off x="251520" y="3212976"/>
            <a:ext cx="8610600" cy="862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850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+mn-lt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+mn-lt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200" kern="0" dirty="0">
                <a:solidFill>
                  <a:srgbClr val="0000FF"/>
                </a:solidFill>
                <a:ea typeface="ヒラギノ角ゴ Pro W3" pitchFamily="-108" charset="-128"/>
                <a:cs typeface="ヒラギノ角ゴ Pro W3" pitchFamily="-108" charset="-128"/>
              </a:rPr>
              <a:t>Processing-using-memory</a:t>
            </a:r>
            <a:r>
              <a:rPr lang="en-US" sz="2200" kern="0" dirty="0">
                <a:ea typeface="ヒラギノ角ゴ Pro W3" pitchFamily="-108" charset="-128"/>
                <a:cs typeface="ヒラギノ角ゴ Pro W3" pitchFamily="-108" charset="-128"/>
              </a:rPr>
              <a:t>: </a:t>
            </a:r>
          </a:p>
          <a:p>
            <a:pPr lvl="1"/>
            <a:r>
              <a:rPr lang="en-US" sz="2000" kern="0" dirty="0">
                <a:ea typeface="ヒラギノ角ゴ Pro W3" pitchFamily="-108" charset="-128"/>
                <a:cs typeface="ヒラギノ角ゴ Pro W3" pitchFamily="-108" charset="-128"/>
              </a:rPr>
              <a:t>Ambit: In-DRAM bulk bitwise operations (Seshadri+, MICRO’17)</a:t>
            </a:r>
          </a:p>
          <a:p>
            <a:pPr lvl="1"/>
            <a:r>
              <a:rPr lang="en-US" sz="2000" kern="0" dirty="0">
                <a:ea typeface="ヒラギノ角ゴ Pro W3" pitchFamily="-108" charset="-128"/>
                <a:cs typeface="ヒラギノ角ゴ Pro W3" pitchFamily="-108" charset="-128"/>
              </a:rPr>
              <a:t>SIMDRAM: End-to-end framework for SIMD in DRAM (</a:t>
            </a:r>
            <a:r>
              <a:rPr lang="en-US" sz="2000" kern="0" dirty="0" err="1">
                <a:ea typeface="ヒラギノ角ゴ Pro W3" pitchFamily="-108" charset="-128"/>
                <a:cs typeface="ヒラギノ角ゴ Pro W3" pitchFamily="-108" charset="-128"/>
              </a:rPr>
              <a:t>Hajinazar</a:t>
            </a:r>
            <a:r>
              <a:rPr lang="en-US" sz="2000" kern="0" dirty="0">
                <a:ea typeface="ヒラギノ角ゴ Pro W3" pitchFamily="-108" charset="-128"/>
                <a:cs typeface="ヒラギノ角ゴ Pro W3" pitchFamily="-108" charset="-128"/>
              </a:rPr>
              <a:t>+, ASPLOS’21)</a:t>
            </a:r>
          </a:p>
        </p:txBody>
      </p:sp>
      <p:sp>
        <p:nvSpPr>
          <p:cNvPr id="28" name="Rounded Rectangle 88"/>
          <p:cNvSpPr/>
          <p:nvPr/>
        </p:nvSpPr>
        <p:spPr>
          <a:xfrm>
            <a:off x="6939363" y="4858182"/>
            <a:ext cx="1665085" cy="1466418"/>
          </a:xfrm>
          <a:prstGeom prst="roundRect">
            <a:avLst/>
          </a:prstGeom>
          <a:solidFill>
            <a:schemeClr val="tx2">
              <a:lumMod val="40000"/>
              <a:lumOff val="60000"/>
              <a:alpha val="50000"/>
            </a:schemeClr>
          </a:solidFill>
          <a:ln>
            <a:solidFill>
              <a:srgbClr val="000000"/>
            </a:soli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Analog Operations in DRAM</a:t>
            </a:r>
          </a:p>
        </p:txBody>
      </p:sp>
      <p:sp>
        <p:nvSpPr>
          <p:cNvPr id="31" name="TextBox 62"/>
          <p:cNvSpPr txBox="1"/>
          <p:nvPr/>
        </p:nvSpPr>
        <p:spPr>
          <a:xfrm>
            <a:off x="6972777" y="4227656"/>
            <a:ext cx="15951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Ambit/</a:t>
            </a:r>
          </a:p>
          <a:p>
            <a:pPr algn="ctr"/>
            <a:r>
              <a:rPr lang="en-US" sz="1600" b="1" dirty="0"/>
              <a:t>SIMDRAM</a:t>
            </a:r>
          </a:p>
        </p:txBody>
      </p:sp>
    </p:spTree>
    <p:extLst>
      <p:ext uri="{BB962C8B-B14F-4D97-AF65-F5344CB8AC3E}">
        <p14:creationId xmlns:p14="http://schemas.microsoft.com/office/powerpoint/2010/main" val="18735506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28" grpId="0" animBg="1"/>
      <p:bldP spid="31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741AE0-544C-AA4C-B8F5-232DBF7EB8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PIM Approaches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AF999D-0C9A-9C49-95EE-90346FD7FE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8064" y="2564904"/>
            <a:ext cx="3475112" cy="1993776"/>
          </a:xfrm>
        </p:spPr>
        <p:txBody>
          <a:bodyPr/>
          <a:lstStyle/>
          <a:p>
            <a:pPr marL="0" indent="0">
              <a:buNone/>
            </a:pPr>
            <a:r>
              <a:rPr lang="en-US" sz="1200" dirty="0"/>
              <a:t>Onur Mutlu, </a:t>
            </a:r>
            <a:r>
              <a:rPr lang="en-US" sz="1200" dirty="0" err="1"/>
              <a:t>Saugata</a:t>
            </a:r>
            <a:r>
              <a:rPr lang="en-US" sz="1200" dirty="0"/>
              <a:t> Ghose, Juan Gomez-Luna, and </a:t>
            </a:r>
            <a:r>
              <a:rPr lang="en-US" sz="1200" dirty="0" err="1"/>
              <a:t>Rachata</a:t>
            </a:r>
            <a:r>
              <a:rPr lang="en-US" sz="1200" dirty="0"/>
              <a:t> </a:t>
            </a:r>
            <a:r>
              <a:rPr lang="en-US" sz="1200" dirty="0" err="1"/>
              <a:t>Ausavarungnirun</a:t>
            </a:r>
            <a:r>
              <a:rPr lang="en-US" sz="1200" dirty="0"/>
              <a:t>,</a:t>
            </a:r>
            <a:br>
              <a:rPr lang="en-US" sz="1200" dirty="0"/>
            </a:br>
            <a:r>
              <a:rPr lang="en-US" sz="1200" b="1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"A Modern Primer on Processing in Memory"</a:t>
            </a:r>
            <a:br>
              <a:rPr lang="en-US" sz="1200" dirty="0"/>
            </a:br>
            <a:r>
              <a:rPr lang="en-US" sz="1200" i="1" dirty="0"/>
              <a:t>Invited Book Chapter in </a:t>
            </a:r>
            <a:r>
              <a:rPr lang="en-US" sz="1200" b="1" i="1" dirty="0">
                <a:hlinkClick r:id="rId3"/>
              </a:rPr>
              <a:t>Emerging Computing: From Devices to Systems - Looking Beyond Moore and Von Neumann</a:t>
            </a:r>
            <a:r>
              <a:rPr lang="en-US" sz="1200" dirty="0"/>
              <a:t>, Springer, to be published in 2021.</a:t>
            </a:r>
            <a:br>
              <a:rPr lang="en-US" sz="1200" dirty="0"/>
            </a:br>
            <a:r>
              <a:rPr lang="en-US" sz="1200" dirty="0"/>
              <a:t>[</a:t>
            </a:r>
            <a:r>
              <a:rPr lang="en-US" sz="1200" dirty="0">
                <a:solidFill>
                  <a:srgbClr val="0432FF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Tutorial Video on "Memory-Centric Computing Systems"</a:t>
            </a:r>
            <a:r>
              <a:rPr lang="en-US" sz="1200" dirty="0">
                <a:solidFill>
                  <a:srgbClr val="0432FF"/>
                </a:solidFill>
              </a:rPr>
              <a:t> </a:t>
            </a:r>
            <a:r>
              <a:rPr lang="en-US" sz="1200" dirty="0"/>
              <a:t>(1 hour 51 minutes)]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ED8FFF-445C-E441-A3A7-FFE2CB54C3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>
                <a:solidFill>
                  <a:srgbClr val="000000"/>
                </a:solidFill>
              </a:rPr>
              <a:pPr/>
              <a:t>67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4C491F0-7113-1E49-91B6-188FB8991FFE}"/>
              </a:ext>
            </a:extLst>
          </p:cNvPr>
          <p:cNvSpPr txBox="1"/>
          <p:nvPr/>
        </p:nvSpPr>
        <p:spPr>
          <a:xfrm>
            <a:off x="1338545" y="6472238"/>
            <a:ext cx="7074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https://people.inf.ethz.ch/omutlu/pub/ModernPrimerOnPIM_springer-emerging-computing-bookchapter21.pdf</a:t>
            </a:r>
            <a:r>
              <a:rPr lang="en-US" sz="1100" dirty="0">
                <a:solidFill>
                  <a:srgbClr val="0432FF"/>
                </a:solidFill>
              </a:rPr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703CDE0-5982-5347-942A-A8DEDE38D7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2040" y="962776"/>
            <a:ext cx="4320000" cy="239421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A0CD49D-F1D9-8C48-AEDA-A8536DAAA0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2040" y="3284984"/>
            <a:ext cx="4320000" cy="306647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8624E45-573F-2840-A943-99389681D2C5}"/>
              </a:ext>
            </a:extLst>
          </p:cNvPr>
          <p:cNvSpPr/>
          <p:nvPr/>
        </p:nvSpPr>
        <p:spPr bwMode="auto">
          <a:xfrm>
            <a:off x="762000" y="4148469"/>
            <a:ext cx="4038600" cy="880732"/>
          </a:xfrm>
          <a:prstGeom prst="rect">
            <a:avLst/>
          </a:prstGeom>
          <a:solidFill>
            <a:srgbClr val="92D050">
              <a:alpha val="29804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4C843A9-7492-9840-B7E6-073C9B639DF6}"/>
              </a:ext>
            </a:extLst>
          </p:cNvPr>
          <p:cNvSpPr/>
          <p:nvPr/>
        </p:nvSpPr>
        <p:spPr bwMode="auto">
          <a:xfrm>
            <a:off x="762000" y="5029199"/>
            <a:ext cx="4038600" cy="1143002"/>
          </a:xfrm>
          <a:prstGeom prst="rect">
            <a:avLst/>
          </a:prstGeom>
          <a:solidFill>
            <a:srgbClr val="C00000">
              <a:alpha val="29804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2B012C3-4F4D-B24C-9E58-B765C26A8E1C}"/>
              </a:ext>
            </a:extLst>
          </p:cNvPr>
          <p:cNvSpPr/>
          <p:nvPr/>
        </p:nvSpPr>
        <p:spPr bwMode="auto">
          <a:xfrm>
            <a:off x="688240" y="992902"/>
            <a:ext cx="4188560" cy="454898"/>
          </a:xfrm>
          <a:prstGeom prst="rect">
            <a:avLst/>
          </a:prstGeom>
          <a:solidFill>
            <a:srgbClr val="0070C0">
              <a:alpha val="29804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6462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68760"/>
            <a:ext cx="7924800" cy="1752600"/>
          </a:xfrm>
        </p:spPr>
        <p:txBody>
          <a:bodyPr/>
          <a:lstStyle/>
          <a:p>
            <a:r>
              <a:rPr lang="en-US" sz="6000" dirty="0"/>
              <a:t>Processing in Memory:</a:t>
            </a:r>
            <a:br>
              <a:rPr lang="en-US" sz="6000" dirty="0"/>
            </a:br>
            <a:r>
              <a:rPr lang="en-US" sz="6000"/>
              <a:t>		Two </a:t>
            </a:r>
            <a:r>
              <a:rPr lang="en-US" sz="6000" dirty="0"/>
              <a:t>Approaches</a:t>
            </a:r>
            <a:endParaRPr lang="en-US" sz="60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484712"/>
            <a:ext cx="7848600" cy="1752600"/>
          </a:xfrm>
        </p:spPr>
        <p:txBody>
          <a:bodyPr/>
          <a:lstStyle/>
          <a:p>
            <a:pPr algn="l"/>
            <a:r>
              <a:rPr lang="en-US" sz="3600" dirty="0">
                <a:solidFill>
                  <a:srgbClr val="0432FF"/>
                </a:solidFill>
              </a:rPr>
              <a:t>1. Processing using Memory</a:t>
            </a:r>
          </a:p>
          <a:p>
            <a:pPr algn="l"/>
            <a:r>
              <a:rPr lang="en-US" sz="3600" dirty="0">
                <a:solidFill>
                  <a:srgbClr val="0432FF"/>
                </a:solidFill>
              </a:rPr>
              <a:t>2. Processing near Memory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F0CAD05-5F98-C240-A41D-E171A630493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970492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>
                <a:latin typeface="Garamond" charset="0"/>
                <a:ea typeface="ＭＳ Ｐゴシック" charset="0"/>
                <a:cs typeface="ＭＳ Ｐゴシック" charset="0"/>
              </a:rPr>
              <a:t>Agenda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610600" cy="5105400"/>
          </a:xfrm>
        </p:spPr>
        <p:txBody>
          <a:bodyPr/>
          <a:lstStyle/>
          <a:p>
            <a:pPr eaLnBrk="1" hangingPunct="1"/>
            <a:r>
              <a:rPr lang="en-US" dirty="0">
                <a:latin typeface="Tahoma" charset="0"/>
                <a:ea typeface="ＭＳ Ｐゴシック" charset="0"/>
                <a:cs typeface="ＭＳ Ｐゴシック" charset="0"/>
              </a:rPr>
              <a:t>Major Trends Affecting Memory</a:t>
            </a:r>
          </a:p>
          <a:p>
            <a:pPr eaLnBrk="1" hangingPunct="1"/>
            <a:endParaRPr lang="en-US" dirty="0">
              <a:solidFill>
                <a:srgbClr val="0000FF"/>
              </a:solidFill>
              <a:latin typeface="Tahoma" charset="0"/>
              <a:ea typeface="ＭＳ Ｐゴシック" charset="0"/>
              <a:cs typeface="ＭＳ Ｐゴシック" charset="0"/>
            </a:endParaRPr>
          </a:p>
          <a:p>
            <a:pPr eaLnBrk="1" hangingPunct="1"/>
            <a:r>
              <a:rPr lang="en-US" dirty="0">
                <a:solidFill>
                  <a:srgbClr val="0000FF"/>
                </a:solidFill>
                <a:latin typeface="Tahoma" charset="0"/>
                <a:ea typeface="ＭＳ Ｐゴシック" charset="0"/>
                <a:cs typeface="ＭＳ Ｐゴシック" charset="0"/>
              </a:rPr>
              <a:t>Processing in Memory: Two Directions</a:t>
            </a:r>
          </a:p>
          <a:p>
            <a:pPr lvl="1" eaLnBrk="1" hangingPunct="1"/>
            <a:r>
              <a:rPr lang="en-US" dirty="0">
                <a:solidFill>
                  <a:srgbClr val="0000FF"/>
                </a:solidFill>
                <a:latin typeface="Tahoma" charset="0"/>
                <a:ea typeface="ＭＳ Ｐゴシック" charset="0"/>
                <a:cs typeface="ＭＳ Ｐゴシック" charset="0"/>
              </a:rPr>
              <a:t>Processing-using-Memory (</a:t>
            </a:r>
            <a:r>
              <a:rPr lang="en-US" dirty="0" err="1">
                <a:solidFill>
                  <a:srgbClr val="0000FF"/>
                </a:solidFill>
                <a:latin typeface="Tahoma" charset="0"/>
                <a:ea typeface="ＭＳ Ｐゴシック" charset="0"/>
                <a:cs typeface="ＭＳ Ｐゴシック" charset="0"/>
              </a:rPr>
              <a:t>PuM</a:t>
            </a:r>
            <a:r>
              <a:rPr lang="en-US" dirty="0">
                <a:solidFill>
                  <a:srgbClr val="0000FF"/>
                </a:solidFill>
                <a:latin typeface="Tahoma" charset="0"/>
                <a:ea typeface="ＭＳ Ｐゴシック" charset="0"/>
                <a:cs typeface="ＭＳ Ｐゴシック" charset="0"/>
              </a:rPr>
              <a:t>)</a:t>
            </a:r>
          </a:p>
          <a:p>
            <a:pPr lvl="2" eaLnBrk="1" hangingPunct="1"/>
            <a:r>
              <a:rPr lang="en-US" dirty="0">
                <a:solidFill>
                  <a:srgbClr val="0000FF"/>
                </a:solidFill>
                <a:latin typeface="Tahoma" charset="0"/>
                <a:ea typeface="ＭＳ Ｐゴシック" charset="0"/>
                <a:cs typeface="ＭＳ Ｐゴシック" charset="0"/>
              </a:rPr>
              <a:t>Minimally Changing Memory Chips</a:t>
            </a:r>
          </a:p>
          <a:p>
            <a:pPr lvl="1" eaLnBrk="1" hangingPunct="1"/>
            <a:endParaRPr lang="en-US" dirty="0">
              <a:latin typeface="Tahoma" charset="0"/>
              <a:ea typeface="ＭＳ Ｐゴシック" charset="0"/>
              <a:cs typeface="ＭＳ Ｐゴシック" charset="0"/>
            </a:endParaRPr>
          </a:p>
          <a:p>
            <a:pPr lvl="1" eaLnBrk="1" hangingPunct="1"/>
            <a:r>
              <a:rPr lang="en-US" dirty="0">
                <a:latin typeface="Tahoma" charset="0"/>
                <a:ea typeface="ＭＳ Ｐゴシック" charset="0"/>
                <a:cs typeface="ＭＳ Ｐゴシック" charset="0"/>
              </a:rPr>
              <a:t>Processing-near-Memory (</a:t>
            </a:r>
            <a:r>
              <a:rPr lang="en-US" dirty="0" err="1">
                <a:latin typeface="Tahoma" charset="0"/>
                <a:ea typeface="ＭＳ Ｐゴシック" charset="0"/>
                <a:cs typeface="ＭＳ Ｐゴシック" charset="0"/>
              </a:rPr>
              <a:t>PnM</a:t>
            </a:r>
            <a:r>
              <a:rPr lang="en-US" dirty="0">
                <a:latin typeface="Tahoma" charset="0"/>
                <a:ea typeface="ＭＳ Ｐゴシック" charset="0"/>
                <a:cs typeface="ＭＳ Ｐゴシック" charset="0"/>
              </a:rPr>
              <a:t>)</a:t>
            </a:r>
          </a:p>
          <a:p>
            <a:pPr lvl="2" eaLnBrk="1" hangingPunct="1"/>
            <a:r>
              <a:rPr lang="en-US" dirty="0">
                <a:latin typeface="Tahoma" charset="0"/>
                <a:ea typeface="ＭＳ Ｐゴシック" charset="0"/>
                <a:cs typeface="ＭＳ Ｐゴシック" charset="0"/>
              </a:rPr>
              <a:t>Exploiting 3D-Stacked Memory</a:t>
            </a:r>
          </a:p>
          <a:p>
            <a:pPr eaLnBrk="1" hangingPunct="1"/>
            <a:endParaRPr lang="en-US" dirty="0">
              <a:latin typeface="Tahoma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FA419BFC-0704-824A-8642-CF6757650AC5}" type="slidenum">
              <a:rPr lang="en-US" sz="1600">
                <a:solidFill>
                  <a:srgbClr val="000000"/>
                </a:solidFill>
                <a:latin typeface="Garamond" charset="0"/>
              </a:rPr>
              <a:pPr eaLnBrk="1" hangingPunct="1"/>
              <a:t>69</a:t>
            </a:fld>
            <a:endParaRPr lang="en-US" sz="1600">
              <a:solidFill>
                <a:srgbClr val="000000"/>
              </a:solidFill>
              <a:latin typeface="Garamon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77478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0DC6A04-D80E-184D-BC07-63C1F510EF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011" y="936172"/>
            <a:ext cx="8894602" cy="5293805"/>
          </a:xfrm>
        </p:spPr>
        <p:txBody>
          <a:bodyPr/>
          <a:lstStyle/>
          <a:p>
            <a:r>
              <a:rPr lang="en-US" dirty="0"/>
              <a:t>Kautz, “</a:t>
            </a:r>
            <a:r>
              <a:rPr lang="en-US" dirty="0">
                <a:solidFill>
                  <a:srgbClr val="0070C0"/>
                </a:solidFill>
              </a:rPr>
              <a:t>Cellular Logic-in-Memory Arrays</a:t>
            </a:r>
            <a:r>
              <a:rPr lang="en-US" dirty="0"/>
              <a:t>”, IEEE TC 1969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07B4DC-E43F-0644-A985-6D068B1B23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011" y="0"/>
            <a:ext cx="8894602" cy="836839"/>
          </a:xfrm>
        </p:spPr>
        <p:txBody>
          <a:bodyPr anchor="ctr">
            <a:noAutofit/>
          </a:bodyPr>
          <a:lstStyle/>
          <a:p>
            <a:r>
              <a:rPr lang="en-US" dirty="0"/>
              <a:t>A +50-Year-Old Paradigm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49EA16-0367-EB43-921A-3C42949CA66E}"/>
              </a:ext>
            </a:extLst>
          </p:cNvPr>
          <p:cNvSpPr txBox="1"/>
          <p:nvPr/>
        </p:nvSpPr>
        <p:spPr>
          <a:xfrm>
            <a:off x="3384816" y="6557759"/>
            <a:ext cx="23743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https://doi.org/10.1109/T-C.1969.222754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28C4192-E29D-E24F-8502-741864FE95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40" y="1545034"/>
            <a:ext cx="7422488" cy="1614853"/>
          </a:xfrm>
          <a:prstGeom prst="rect">
            <a:avLst/>
          </a:prstGeom>
          <a:ln>
            <a:noFill/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15F294C-7C0D-9C40-83D9-362BA2329E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743" y="3159887"/>
            <a:ext cx="3821257" cy="3260576"/>
          </a:xfrm>
          <a:prstGeom prst="rect">
            <a:avLst/>
          </a:prstGeom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83F4E44-82BE-F649-AE47-8490FABD91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27130" y="3594249"/>
            <a:ext cx="3289819" cy="246075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7D70B0BB-83BD-6E45-8F0D-25EE8B1685B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</p:spPr>
        <p:txBody>
          <a:bodyPr/>
          <a:lstStyle/>
          <a:p>
            <a:pPr>
              <a:defRPr/>
            </a:pPr>
            <a:fld id="{D1AB0E41-6335-3B40-AB06-F5B4D651A9D6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48815206"/>
      </p:ext>
    </p:extLst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08720"/>
          </a:xfrm>
        </p:spPr>
        <p:txBody>
          <a:bodyPr anchor="ctr"/>
          <a:lstStyle/>
          <a:p>
            <a:r>
              <a:rPr lang="en-US" dirty="0"/>
              <a:t>Approach 1: Minimally Changing DRAM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69640"/>
            <a:ext cx="9144000" cy="543116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DRAM has great capability to perform </a:t>
            </a:r>
            <a:r>
              <a:rPr lang="en-US" dirty="0">
                <a:solidFill>
                  <a:srgbClr val="0000FF"/>
                </a:solidFill>
              </a:rPr>
              <a:t>bulk data movement and computation </a:t>
            </a:r>
            <a:r>
              <a:rPr lang="en-US" dirty="0"/>
              <a:t>internally with small changes</a:t>
            </a:r>
          </a:p>
          <a:p>
            <a:pPr lvl="1"/>
            <a:r>
              <a:rPr lang="en-US" dirty="0"/>
              <a:t>Can exploit internal bandwidth to move data</a:t>
            </a:r>
          </a:p>
          <a:p>
            <a:pPr lvl="1"/>
            <a:r>
              <a:rPr lang="en-US" dirty="0"/>
              <a:t>Can exploit analog computation capability</a:t>
            </a:r>
          </a:p>
          <a:p>
            <a:pPr lvl="1"/>
            <a:r>
              <a:rPr lang="en-US" dirty="0"/>
              <a:t>…</a:t>
            </a:r>
          </a:p>
          <a:p>
            <a:pPr lvl="1"/>
            <a:endParaRPr lang="en-US" dirty="0"/>
          </a:p>
          <a:p>
            <a:r>
              <a:rPr lang="en-US" dirty="0"/>
              <a:t>Examples: </a:t>
            </a:r>
            <a:r>
              <a:rPr lang="en-US" dirty="0" err="1"/>
              <a:t>RowClone</a:t>
            </a:r>
            <a:r>
              <a:rPr lang="en-US" dirty="0"/>
              <a:t>, In-DRAM AND/OR, Gather/Scatter DRAM</a:t>
            </a:r>
          </a:p>
          <a:p>
            <a:pPr lvl="1"/>
            <a:r>
              <a:rPr lang="en-US" altLang="ja-JP" sz="1800" dirty="0">
                <a:solidFill>
                  <a:srgbClr val="0000FF"/>
                </a:solidFill>
                <a:latin typeface="Tahoma" charset="0"/>
                <a:ea typeface="ＭＳ Ｐゴシック"/>
                <a:hlinkClick r:id="rId2"/>
              </a:rPr>
              <a:t>RowClone: Fast and Efficient In-DRAM Copy and Initialization of Bulk Data</a:t>
            </a:r>
            <a:r>
              <a:rPr lang="en-US" altLang="ja-JP" sz="1800" dirty="0">
                <a:solidFill>
                  <a:srgbClr val="000000"/>
                </a:solidFill>
                <a:latin typeface="Tahoma" charset="0"/>
                <a:ea typeface="ＭＳ Ｐゴシック"/>
              </a:rPr>
              <a:t> (</a:t>
            </a:r>
            <a:r>
              <a:rPr lang="en-US" altLang="ja-JP" sz="1800" dirty="0">
                <a:solidFill>
                  <a:srgbClr val="0000FF"/>
                </a:solidFill>
                <a:latin typeface="Tahoma" charset="0"/>
                <a:ea typeface="ＭＳ Ｐゴシック"/>
              </a:rPr>
              <a:t>Seshadri et al., MICRO 2013</a:t>
            </a:r>
            <a:r>
              <a:rPr lang="en-US" altLang="ja-JP" sz="1800" dirty="0">
                <a:solidFill>
                  <a:srgbClr val="000000"/>
                </a:solidFill>
                <a:latin typeface="Tahoma" charset="0"/>
                <a:ea typeface="ＭＳ Ｐゴシック"/>
              </a:rPr>
              <a:t>)</a:t>
            </a:r>
            <a:endParaRPr lang="en-US" sz="1800" dirty="0">
              <a:solidFill>
                <a:srgbClr val="000000"/>
              </a:solidFill>
            </a:endParaRPr>
          </a:p>
          <a:p>
            <a:pPr lvl="1"/>
            <a:r>
              <a:rPr lang="en-US" sz="1800" dirty="0">
                <a:solidFill>
                  <a:srgbClr val="0000FF"/>
                </a:solidFill>
                <a:hlinkClick r:id="rId3"/>
              </a:rPr>
              <a:t>Fast Bulk Bitwise AND and OR in DRAM</a:t>
            </a:r>
            <a:r>
              <a:rPr lang="en-US" sz="1800" dirty="0"/>
              <a:t> (</a:t>
            </a:r>
            <a:r>
              <a:rPr lang="en-US" sz="1800" dirty="0">
                <a:solidFill>
                  <a:srgbClr val="0000FF"/>
                </a:solidFill>
              </a:rPr>
              <a:t>Seshadri et al., IEEE CAL 2015</a:t>
            </a:r>
            <a:r>
              <a:rPr lang="en-US" sz="1800" dirty="0"/>
              <a:t>)</a:t>
            </a:r>
          </a:p>
          <a:p>
            <a:pPr lvl="1"/>
            <a:r>
              <a:rPr lang="en-US" sz="1800" dirty="0">
                <a:hlinkClick r:id="rId4"/>
              </a:rPr>
              <a:t>Gather-Scatter DRAM: In-DRAM Address Translation to Improve the Spatial Locality of Non-unit Strided Accesses</a:t>
            </a:r>
            <a:r>
              <a:rPr lang="en-US" sz="1800" dirty="0"/>
              <a:t> </a:t>
            </a:r>
            <a:r>
              <a:rPr lang="en-US" altLang="ja-JP" sz="1800" dirty="0">
                <a:solidFill>
                  <a:srgbClr val="000000"/>
                </a:solidFill>
                <a:latin typeface="Tahoma" charset="0"/>
                <a:ea typeface="ＭＳ Ｐゴシック"/>
              </a:rPr>
              <a:t>(</a:t>
            </a:r>
            <a:r>
              <a:rPr lang="en-US" altLang="ja-JP" sz="1800" dirty="0" err="1">
                <a:solidFill>
                  <a:srgbClr val="0000FF"/>
                </a:solidFill>
                <a:latin typeface="Tahoma" charset="0"/>
                <a:ea typeface="ＭＳ Ｐゴシック"/>
              </a:rPr>
              <a:t>Seshadri</a:t>
            </a:r>
            <a:r>
              <a:rPr lang="en-US" altLang="ja-JP" sz="1800" dirty="0">
                <a:solidFill>
                  <a:srgbClr val="0000FF"/>
                </a:solidFill>
                <a:latin typeface="Tahoma" charset="0"/>
                <a:ea typeface="ＭＳ Ｐゴシック"/>
              </a:rPr>
              <a:t> et al., MICRO 2015</a:t>
            </a:r>
            <a:r>
              <a:rPr lang="en-US" altLang="ja-JP" sz="1800" dirty="0">
                <a:solidFill>
                  <a:srgbClr val="000000"/>
                </a:solidFill>
                <a:latin typeface="Tahoma" charset="0"/>
                <a:ea typeface="ＭＳ Ｐゴシック"/>
              </a:rPr>
              <a:t>)</a:t>
            </a:r>
            <a:endParaRPr lang="en-US" sz="1800" dirty="0">
              <a:solidFill>
                <a:srgbClr val="000000"/>
              </a:solidFill>
            </a:endParaRPr>
          </a:p>
          <a:p>
            <a:pPr lvl="1"/>
            <a:r>
              <a:rPr lang="en-US" sz="1800" dirty="0">
                <a:hlinkClick r:id="rId5"/>
              </a:rPr>
              <a:t>"Ambit: In-Memory Accelerator for Bulk Bitwise Operations Using Commodity DRAM Technology”</a:t>
            </a:r>
            <a:r>
              <a:rPr lang="en-US" sz="1800" dirty="0"/>
              <a:t> </a:t>
            </a:r>
            <a:r>
              <a:rPr lang="en-US" altLang="ja-JP" sz="1800" dirty="0">
                <a:solidFill>
                  <a:srgbClr val="000000"/>
                </a:solidFill>
                <a:latin typeface="Tahoma" charset="0"/>
                <a:ea typeface="ＭＳ Ｐゴシック"/>
              </a:rPr>
              <a:t>(</a:t>
            </a:r>
            <a:r>
              <a:rPr lang="en-US" altLang="ja-JP" sz="1800" dirty="0">
                <a:solidFill>
                  <a:srgbClr val="0000FF"/>
                </a:solidFill>
                <a:latin typeface="Tahoma" charset="0"/>
                <a:ea typeface="ＭＳ Ｐゴシック"/>
              </a:rPr>
              <a:t>Seshadri et al., MICRO 2017</a:t>
            </a:r>
            <a:r>
              <a:rPr lang="en-US" altLang="ja-JP" sz="1800" dirty="0">
                <a:solidFill>
                  <a:srgbClr val="000000"/>
                </a:solidFill>
                <a:latin typeface="Tahoma" charset="0"/>
                <a:ea typeface="ＭＳ Ｐゴシック"/>
              </a:rPr>
              <a:t>)</a:t>
            </a:r>
          </a:p>
          <a:p>
            <a:pPr lvl="1"/>
            <a:r>
              <a:rPr lang="en-US" sz="1800" dirty="0">
                <a:solidFill>
                  <a:schemeClr val="accent1">
                    <a:lumMod val="75000"/>
                  </a:schemeClr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"SIMDRAM: An End-to-End Framework for Bit-Serial SIMD Computing in DRAM”</a:t>
            </a:r>
            <a:r>
              <a:rPr lang="en-US" sz="1800" dirty="0">
                <a:solidFill>
                  <a:srgbClr val="0432FF"/>
                </a:solidFill>
              </a:rPr>
              <a:t> (</a:t>
            </a:r>
            <a:r>
              <a:rPr lang="en-US" sz="1800" dirty="0" err="1">
                <a:solidFill>
                  <a:srgbClr val="0432FF"/>
                </a:solidFill>
              </a:rPr>
              <a:t>Hajinazar</a:t>
            </a:r>
            <a:r>
              <a:rPr lang="en-US" sz="1800" dirty="0">
                <a:solidFill>
                  <a:srgbClr val="0432FF"/>
                </a:solidFill>
              </a:rPr>
              <a:t> et al., ASPLOS 2021)</a:t>
            </a:r>
            <a:br>
              <a:rPr lang="en-US" sz="1800" dirty="0">
                <a:solidFill>
                  <a:srgbClr val="0432FF"/>
                </a:solidFill>
              </a:rPr>
            </a:br>
            <a:endParaRPr lang="en-US" sz="1800" dirty="0">
              <a:solidFill>
                <a:srgbClr val="000000"/>
              </a:solidFill>
            </a:endParaRPr>
          </a:p>
          <a:p>
            <a:pPr lvl="1"/>
            <a:endParaRPr lang="en-US" sz="1800" dirty="0"/>
          </a:p>
          <a:p>
            <a:pPr lvl="1"/>
            <a:endParaRPr lang="en-US" dirty="0"/>
          </a:p>
          <a:p>
            <a:pPr lvl="2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>
                <a:solidFill>
                  <a:srgbClr val="000000"/>
                </a:solidFill>
              </a:rPr>
              <a:pPr/>
              <a:t>70</a:t>
            </a:fld>
            <a:endParaRPr lang="en-US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083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3386190"/>
            <a:ext cx="8208912" cy="1915018"/>
          </a:xfrm>
        </p:spPr>
        <p:txBody>
          <a:bodyPr anchor="ctr">
            <a:noAutofit/>
          </a:bodyPr>
          <a:lstStyle/>
          <a:p>
            <a:endParaRPr lang="en-US" sz="2200" dirty="0"/>
          </a:p>
        </p:txBody>
      </p:sp>
      <p:pic>
        <p:nvPicPr>
          <p:cNvPr id="7" name="Picture 6" descr="safari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  <p:pic>
        <p:nvPicPr>
          <p:cNvPr id="10" name="Picture 2" descr="ETH Zurich short logo, black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2" t="19970" r="7940" b="18111"/>
          <a:stretch/>
        </p:blipFill>
        <p:spPr bwMode="auto">
          <a:xfrm>
            <a:off x="6357969" y="6074246"/>
            <a:ext cx="2750535" cy="78375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467544" y="1124744"/>
            <a:ext cx="8208912" cy="2232248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en-US" dirty="0" err="1"/>
              <a:t>RowClone</a:t>
            </a:r>
            <a:r>
              <a:rPr lang="en-US" dirty="0"/>
              <a:t>:</a:t>
            </a:r>
            <a:br>
              <a:rPr lang="en-US" dirty="0"/>
            </a:br>
            <a:r>
              <a:rPr lang="en-US" dirty="0"/>
              <a:t>In-Memory Copy and Initialization</a:t>
            </a:r>
          </a:p>
        </p:txBody>
      </p:sp>
    </p:spTree>
    <p:extLst>
      <p:ext uri="{BB962C8B-B14F-4D97-AF65-F5344CB8AC3E}">
        <p14:creationId xmlns:p14="http://schemas.microsoft.com/office/powerpoint/2010/main" val="3215139780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0"/>
            <a:ext cx="8892480" cy="903684"/>
          </a:xfrm>
        </p:spPr>
        <p:txBody>
          <a:bodyPr anchor="ctr"/>
          <a:lstStyle/>
          <a:p>
            <a:r>
              <a:rPr lang="en-US" sz="3600" dirty="0"/>
              <a:t>Starting Simple: Data Copy and Initialization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>
                <a:solidFill>
                  <a:srgbClr val="000000"/>
                </a:solidFill>
              </a:rPr>
              <a:pPr/>
              <a:t>72</a:t>
            </a:fld>
            <a:endParaRPr lang="en-US" altLang="en-US">
              <a:solidFill>
                <a:srgbClr val="000000"/>
              </a:solidFill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539552" y="1772816"/>
            <a:ext cx="1613800" cy="1828800"/>
            <a:chOff x="914400" y="1828800"/>
            <a:chExt cx="1613800" cy="1828800"/>
          </a:xfrm>
        </p:grpSpPr>
        <p:sp>
          <p:nvSpPr>
            <p:cNvPr id="33" name="Wave 32"/>
            <p:cNvSpPr/>
            <p:nvPr/>
          </p:nvSpPr>
          <p:spPr>
            <a:xfrm rot="5400000">
              <a:off x="876300" y="1866900"/>
              <a:ext cx="990600" cy="914400"/>
            </a:xfrm>
            <a:prstGeom prst="wave">
              <a:avLst>
                <a:gd name="adj1" fmla="val 5469"/>
                <a:gd name="adj2" fmla="val 0"/>
              </a:avLst>
            </a:prstGeom>
            <a:solidFill>
              <a:srgbClr val="31859B"/>
            </a:solidFill>
            <a:ln w="25400" cap="flat" cmpd="sng" algn="ctr">
              <a:solidFill>
                <a:srgbClr val="262626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orbel"/>
              </a:endParaRPr>
            </a:p>
          </p:txBody>
        </p:sp>
        <p:sp>
          <p:nvSpPr>
            <p:cNvPr id="34" name="Wave 33"/>
            <p:cNvSpPr/>
            <p:nvPr/>
          </p:nvSpPr>
          <p:spPr>
            <a:xfrm rot="5400000">
              <a:off x="1333500" y="2095500"/>
              <a:ext cx="990600" cy="914400"/>
            </a:xfrm>
            <a:prstGeom prst="wave">
              <a:avLst>
                <a:gd name="adj1" fmla="val 5469"/>
                <a:gd name="adj2" fmla="val 0"/>
              </a:avLst>
            </a:prstGeom>
            <a:solidFill>
              <a:srgbClr val="31859B"/>
            </a:solidFill>
            <a:ln w="25400" cap="flat" cmpd="sng" algn="ctr">
              <a:solidFill>
                <a:srgbClr val="262626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Corbel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990600" y="3072825"/>
              <a:ext cx="153760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sz="3200" b="1" kern="0" dirty="0">
                  <a:solidFill>
                    <a:srgbClr val="262626">
                      <a:lumMod val="95000"/>
                      <a:lumOff val="5000"/>
                    </a:srgbClr>
                  </a:solidFill>
                </a:rPr>
                <a:t>Forking</a:t>
              </a: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627784" y="1556792"/>
            <a:ext cx="3324949" cy="2234863"/>
            <a:chOff x="2752707" y="1853625"/>
            <a:chExt cx="3324949" cy="2234863"/>
          </a:xfrm>
        </p:grpSpPr>
        <p:sp>
          <p:nvSpPr>
            <p:cNvPr id="37" name="Rounded Rectangle 36"/>
            <p:cNvSpPr/>
            <p:nvPr/>
          </p:nvSpPr>
          <p:spPr>
            <a:xfrm>
              <a:off x="3962400" y="1853625"/>
              <a:ext cx="914400" cy="1143000"/>
            </a:xfrm>
            <a:prstGeom prst="roundRect">
              <a:avLst/>
            </a:prstGeom>
            <a:solidFill>
              <a:srgbClr val="262626"/>
            </a:solidFill>
            <a:ln w="25400" cap="flat" cmpd="sng" algn="ctr">
              <a:solidFill>
                <a:srgbClr val="262626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kern="0" dirty="0">
                  <a:solidFill>
                    <a:sysClr val="window" lastClr="FFFFFF"/>
                  </a:solidFill>
                  <a:latin typeface="Arial" pitchFamily="34" charset="0"/>
                  <a:cs typeface="Arial" pitchFamily="34" charset="0"/>
                </a:rPr>
                <a:t>000000000000000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2752707" y="3072825"/>
              <a:ext cx="332494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sz="3200" b="1" kern="0" dirty="0">
                  <a:solidFill>
                    <a:srgbClr val="262626">
                      <a:lumMod val="95000"/>
                      <a:lumOff val="5000"/>
                    </a:srgbClr>
                  </a:solidFill>
                </a:rPr>
                <a:t>Zero initialization</a:t>
              </a:r>
              <a:endParaRPr lang="en-US" sz="2800" kern="0" dirty="0">
                <a:solidFill>
                  <a:srgbClr val="262626">
                    <a:lumMod val="95000"/>
                    <a:lumOff val="5000"/>
                  </a:srgbClr>
                </a:solidFill>
              </a:endParaRPr>
            </a:p>
            <a:p>
              <a:pPr algn="ctr">
                <a:defRPr/>
              </a:pPr>
              <a:r>
                <a:rPr lang="en-US" sz="2800" b="1" kern="0" dirty="0">
                  <a:solidFill>
                    <a:srgbClr val="262626">
                      <a:lumMod val="95000"/>
                      <a:lumOff val="5000"/>
                    </a:srgbClr>
                  </a:solidFill>
                </a:rPr>
                <a:t>(e.g., security)</a:t>
              </a:r>
              <a:endParaRPr lang="en-US" sz="3200" b="1" kern="0" dirty="0">
                <a:solidFill>
                  <a:srgbClr val="262626">
                    <a:lumMod val="95000"/>
                    <a:lumOff val="5000"/>
                  </a:srgbClr>
                </a:solidFill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57200" y="4038600"/>
            <a:ext cx="2669320" cy="2245043"/>
            <a:chOff x="720979" y="4038600"/>
            <a:chExt cx="2669320" cy="2245043"/>
          </a:xfrm>
        </p:grpSpPr>
        <p:pic>
          <p:nvPicPr>
            <p:cNvPr id="40" name="Picture 39" descr="computer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8200" y="4038600"/>
              <a:ext cx="1219200" cy="1219200"/>
            </a:xfrm>
            <a:prstGeom prst="rect">
              <a:avLst/>
            </a:prstGeom>
          </p:spPr>
        </p:pic>
        <p:sp>
          <p:nvSpPr>
            <p:cNvPr id="41" name="TextBox 40"/>
            <p:cNvSpPr txBox="1"/>
            <p:nvPr/>
          </p:nvSpPr>
          <p:spPr>
            <a:xfrm>
              <a:off x="720979" y="5206425"/>
              <a:ext cx="2669320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sz="3200" b="1" kern="0" dirty="0">
                  <a:solidFill>
                    <a:srgbClr val="262626">
                      <a:lumMod val="95000"/>
                      <a:lumOff val="5000"/>
                    </a:srgbClr>
                  </a:solidFill>
                </a:rPr>
                <a:t>VM Cloning</a:t>
              </a:r>
            </a:p>
            <a:p>
              <a:pPr algn="ctr">
                <a:defRPr/>
              </a:pPr>
              <a:r>
                <a:rPr lang="en-US" sz="3200" b="1" kern="0" dirty="0" err="1">
                  <a:solidFill>
                    <a:srgbClr val="262626">
                      <a:lumMod val="95000"/>
                      <a:lumOff val="5000"/>
                    </a:srgbClr>
                  </a:solidFill>
                </a:rPr>
                <a:t>Deduplication</a:t>
              </a:r>
              <a:endParaRPr lang="en-US" sz="3200" b="1" kern="0" dirty="0">
                <a:solidFill>
                  <a:srgbClr val="262626">
                    <a:lumMod val="95000"/>
                    <a:lumOff val="5000"/>
                  </a:srgbClr>
                </a:solidFill>
              </a:endParaRPr>
            </a:p>
          </p:txBody>
        </p:sp>
        <p:pic>
          <p:nvPicPr>
            <p:cNvPr id="42" name="Picture 41" descr="computer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81200" y="4038600"/>
              <a:ext cx="1219200" cy="1219200"/>
            </a:xfrm>
            <a:prstGeom prst="rect">
              <a:avLst/>
            </a:prstGeom>
          </p:spPr>
        </p:pic>
      </p:grpSp>
      <p:grpSp>
        <p:nvGrpSpPr>
          <p:cNvPr id="43" name="Group 42"/>
          <p:cNvGrpSpPr/>
          <p:nvPr/>
        </p:nvGrpSpPr>
        <p:grpSpPr>
          <a:xfrm>
            <a:off x="6228184" y="1772816"/>
            <a:ext cx="2752677" cy="1930052"/>
            <a:chOff x="6043903" y="1803748"/>
            <a:chExt cx="2752677" cy="1930052"/>
          </a:xfrm>
        </p:grpSpPr>
        <p:grpSp>
          <p:nvGrpSpPr>
            <p:cNvPr id="44" name="Group 43"/>
            <p:cNvGrpSpPr/>
            <p:nvPr/>
          </p:nvGrpSpPr>
          <p:grpSpPr>
            <a:xfrm>
              <a:off x="6043903" y="1905000"/>
              <a:ext cx="2752677" cy="1828800"/>
              <a:chOff x="6043903" y="1905000"/>
              <a:chExt cx="2752677" cy="1828800"/>
            </a:xfrm>
          </p:grpSpPr>
          <p:sp>
            <p:nvSpPr>
              <p:cNvPr id="46" name="Rounded Rectangle 45"/>
              <p:cNvSpPr/>
              <p:nvPr/>
            </p:nvSpPr>
            <p:spPr>
              <a:xfrm>
                <a:off x="6324600" y="1905000"/>
                <a:ext cx="533400" cy="1143000"/>
              </a:xfrm>
              <a:prstGeom prst="roundRect">
                <a:avLst/>
              </a:prstGeom>
              <a:solidFill>
                <a:srgbClr val="6F2926"/>
              </a:solidFill>
              <a:ln w="25400" cap="flat" cmpd="sng" algn="ctr">
                <a:solidFill>
                  <a:srgbClr val="6F2926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latin typeface="Corbel"/>
                </a:endParaRPr>
              </a:p>
            </p:txBody>
          </p:sp>
          <p:sp>
            <p:nvSpPr>
              <p:cNvPr id="47" name="Rounded Rectangle 46"/>
              <p:cNvSpPr/>
              <p:nvPr/>
            </p:nvSpPr>
            <p:spPr>
              <a:xfrm>
                <a:off x="7848600" y="1905000"/>
                <a:ext cx="533400" cy="1143000"/>
              </a:xfrm>
              <a:prstGeom prst="roundRect">
                <a:avLst/>
              </a:prstGeom>
              <a:solidFill>
                <a:srgbClr val="262626"/>
              </a:solidFill>
              <a:ln w="25400" cap="flat" cmpd="sng" algn="ctr">
                <a:solidFill>
                  <a:srgbClr val="262626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latin typeface="Corbel"/>
                </a:endParaRP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6043903" y="3149025"/>
                <a:ext cx="275267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defRPr/>
                </a:pPr>
                <a:r>
                  <a:rPr lang="en-US" sz="3200" b="1" kern="0" dirty="0" err="1">
                    <a:solidFill>
                      <a:srgbClr val="262626">
                        <a:lumMod val="95000"/>
                        <a:lumOff val="5000"/>
                      </a:srgbClr>
                    </a:solidFill>
                  </a:rPr>
                  <a:t>Checkpointing</a:t>
                </a:r>
                <a:endParaRPr lang="en-US" sz="3200" b="1" kern="0" dirty="0">
                  <a:solidFill>
                    <a:srgbClr val="262626">
                      <a:lumMod val="95000"/>
                      <a:lumOff val="5000"/>
                    </a:srgbClr>
                  </a:solidFill>
                </a:endParaRPr>
              </a:p>
            </p:txBody>
          </p:sp>
          <p:cxnSp>
            <p:nvCxnSpPr>
              <p:cNvPr id="49" name="Straight Arrow Connector 48"/>
              <p:cNvCxnSpPr>
                <a:stCxn id="46" idx="3"/>
                <a:endCxn id="47" idx="1"/>
              </p:cNvCxnSpPr>
              <p:nvPr/>
            </p:nvCxnSpPr>
            <p:spPr>
              <a:xfrm>
                <a:off x="6858000" y="2476500"/>
                <a:ext cx="990600" cy="1588"/>
              </a:xfrm>
              <a:prstGeom prst="straightConnector1">
                <a:avLst/>
              </a:prstGeom>
              <a:noFill/>
              <a:ln w="38100" cap="flat" cmpd="sng" algn="ctr">
                <a:solidFill>
                  <a:srgbClr val="262626">
                    <a:lumMod val="75000"/>
                    <a:lumOff val="25000"/>
                  </a:srgbClr>
                </a:solidFill>
                <a:prstDash val="dashDot"/>
                <a:tailEnd type="arrow"/>
              </a:ln>
              <a:effectLst/>
            </p:spPr>
          </p:cxnSp>
        </p:grpSp>
        <p:cxnSp>
          <p:nvCxnSpPr>
            <p:cNvPr id="45" name="Straight Connector 44"/>
            <p:cNvCxnSpPr/>
            <p:nvPr/>
          </p:nvCxnSpPr>
          <p:spPr>
            <a:xfrm rot="5400000">
              <a:off x="6172200" y="2489548"/>
              <a:ext cx="1371600" cy="0"/>
            </a:xfrm>
            <a:prstGeom prst="line">
              <a:avLst/>
            </a:prstGeom>
            <a:noFill/>
            <a:ln w="57150" cap="flat" cmpd="sng" algn="ctr">
              <a:solidFill>
                <a:srgbClr val="262626">
                  <a:lumMod val="75000"/>
                  <a:lumOff val="25000"/>
                </a:srgb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50" name="Group 49"/>
          <p:cNvGrpSpPr/>
          <p:nvPr/>
        </p:nvGrpSpPr>
        <p:grpSpPr>
          <a:xfrm>
            <a:off x="3733800" y="4267200"/>
            <a:ext cx="2901756" cy="1600200"/>
            <a:chOff x="4768685" y="4267200"/>
            <a:chExt cx="2901756" cy="1600200"/>
          </a:xfrm>
        </p:grpSpPr>
        <p:sp>
          <p:nvSpPr>
            <p:cNvPr id="51" name="Rounded Rectangle 50"/>
            <p:cNvSpPr/>
            <p:nvPr/>
          </p:nvSpPr>
          <p:spPr>
            <a:xfrm>
              <a:off x="4876800" y="4267200"/>
              <a:ext cx="2667000" cy="990600"/>
            </a:xfrm>
            <a:prstGeom prst="roundRect">
              <a:avLst/>
            </a:prstGeom>
            <a:solidFill>
              <a:srgbClr val="262626"/>
            </a:solidFill>
            <a:ln w="25400" cap="flat" cmpd="sng" algn="ctr">
              <a:solidFill>
                <a:srgbClr val="262626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2800" kern="0" dirty="0">
                <a:solidFill>
                  <a:sysClr val="window" lastClr="FFFFFF"/>
                </a:solidFill>
                <a:latin typeface="Corbel"/>
              </a:endParaRPr>
            </a:p>
          </p:txBody>
        </p:sp>
        <p:sp>
          <p:nvSpPr>
            <p:cNvPr id="52" name="Rounded Rectangle 51"/>
            <p:cNvSpPr/>
            <p:nvPr/>
          </p:nvSpPr>
          <p:spPr>
            <a:xfrm>
              <a:off x="5105400" y="4419600"/>
              <a:ext cx="381000" cy="685800"/>
            </a:xfrm>
            <a:prstGeom prst="roundRect">
              <a:avLst/>
            </a:prstGeom>
            <a:solidFill>
              <a:srgbClr val="4F6128"/>
            </a:solidFill>
            <a:ln w="25400" cap="flat" cmpd="sng" algn="ctr">
              <a:solidFill>
                <a:srgbClr val="4F6128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2800" kern="0" dirty="0">
                <a:solidFill>
                  <a:sysClr val="window" lastClr="FFFFFF"/>
                </a:solidFill>
                <a:latin typeface="Corbel"/>
              </a:endParaRPr>
            </a:p>
          </p:txBody>
        </p:sp>
        <p:cxnSp>
          <p:nvCxnSpPr>
            <p:cNvPr id="53" name="Straight Arrow Connector 52"/>
            <p:cNvCxnSpPr/>
            <p:nvPr/>
          </p:nvCxnSpPr>
          <p:spPr>
            <a:xfrm>
              <a:off x="5486400" y="4724400"/>
              <a:ext cx="1524000" cy="1588"/>
            </a:xfrm>
            <a:prstGeom prst="straightConnector1">
              <a:avLst/>
            </a:prstGeom>
            <a:noFill/>
            <a:ln w="28575" cap="flat" cmpd="sng" algn="ctr">
              <a:solidFill>
                <a:sysClr val="window" lastClr="FFFFFF"/>
              </a:solidFill>
              <a:prstDash val="dash"/>
              <a:tailEnd type="arrow" w="lg" len="lg"/>
            </a:ln>
            <a:effectLst/>
          </p:spPr>
        </p:cxnSp>
        <p:sp>
          <p:nvSpPr>
            <p:cNvPr id="54" name="TextBox 53"/>
            <p:cNvSpPr txBox="1"/>
            <p:nvPr/>
          </p:nvSpPr>
          <p:spPr>
            <a:xfrm>
              <a:off x="4768685" y="5282625"/>
              <a:ext cx="290175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sz="3200" b="1" kern="0" dirty="0">
                  <a:solidFill>
                    <a:srgbClr val="262626">
                      <a:lumMod val="95000"/>
                      <a:lumOff val="5000"/>
                    </a:srgbClr>
                  </a:solidFill>
                </a:rPr>
                <a:t>Page Migration</a:t>
              </a:r>
            </a:p>
          </p:txBody>
        </p:sp>
      </p:grpSp>
      <p:sp>
        <p:nvSpPr>
          <p:cNvPr id="55" name="Oval 54"/>
          <p:cNvSpPr/>
          <p:nvPr/>
        </p:nvSpPr>
        <p:spPr>
          <a:xfrm>
            <a:off x="7391400" y="4572000"/>
            <a:ext cx="76200" cy="76200"/>
          </a:xfrm>
          <a:prstGeom prst="ellipse">
            <a:avLst/>
          </a:prstGeom>
          <a:solidFill>
            <a:srgbClr val="262626"/>
          </a:solidFill>
          <a:ln w="25400" cap="flat" cmpd="sng" algn="ctr">
            <a:solidFill>
              <a:srgbClr val="262626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2800" kern="0" dirty="0">
              <a:solidFill>
                <a:sysClr val="window" lastClr="FFFFFF"/>
              </a:solidFill>
              <a:latin typeface="Corbel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7620000" y="4572000"/>
            <a:ext cx="76200" cy="76200"/>
          </a:xfrm>
          <a:prstGeom prst="ellipse">
            <a:avLst/>
          </a:prstGeom>
          <a:solidFill>
            <a:srgbClr val="262626"/>
          </a:solidFill>
          <a:ln w="25400" cap="flat" cmpd="sng" algn="ctr">
            <a:solidFill>
              <a:srgbClr val="262626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2800" kern="0" dirty="0">
              <a:solidFill>
                <a:sysClr val="window" lastClr="FFFFFF"/>
              </a:solidFill>
              <a:latin typeface="Corbel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7848600" y="4572000"/>
            <a:ext cx="76200" cy="76200"/>
          </a:xfrm>
          <a:prstGeom prst="ellipse">
            <a:avLst/>
          </a:prstGeom>
          <a:solidFill>
            <a:srgbClr val="262626"/>
          </a:solidFill>
          <a:ln w="25400" cap="flat" cmpd="sng" algn="ctr">
            <a:solidFill>
              <a:srgbClr val="262626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2800" kern="0" dirty="0">
              <a:solidFill>
                <a:sysClr val="window" lastClr="FFFFFF"/>
              </a:solidFill>
              <a:latin typeface="Corbel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934200" y="4648200"/>
            <a:ext cx="18758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2800" kern="0" dirty="0">
                <a:solidFill>
                  <a:srgbClr val="262626">
                    <a:lumMod val="95000"/>
                    <a:lumOff val="5000"/>
                  </a:srgbClr>
                </a:solidFill>
              </a:rPr>
              <a:t>Many more</a:t>
            </a:r>
          </a:p>
        </p:txBody>
      </p:sp>
      <p:sp>
        <p:nvSpPr>
          <p:cNvPr id="3" name="Rectangle 2"/>
          <p:cNvSpPr/>
          <p:nvPr/>
        </p:nvSpPr>
        <p:spPr>
          <a:xfrm>
            <a:off x="395536" y="836712"/>
            <a:ext cx="97565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>
              <a:spcBef>
                <a:spcPct val="20000"/>
              </a:spcBef>
            </a:pPr>
            <a:r>
              <a:rPr lang="en-US" sz="2400" i="1" spc="-70" dirty="0" err="1">
                <a:solidFill>
                  <a:srgbClr val="FF0000"/>
                </a:solidFill>
                <a:latin typeface="Gill Sans MT" panose="020B0502020104020203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memmove</a:t>
            </a:r>
            <a:r>
              <a:rPr lang="en-US" sz="2400" spc="-70" dirty="0">
                <a:solidFill>
                  <a:srgbClr val="FF0000"/>
                </a:solidFill>
                <a:latin typeface="Gill Sans MT" panose="020B0502020104020203" pitchFamily="34" charset="0"/>
              </a:rPr>
              <a:t> &amp; </a:t>
            </a:r>
            <a:r>
              <a:rPr lang="en-US" sz="2400" i="1" spc="-70" dirty="0" err="1">
                <a:solidFill>
                  <a:srgbClr val="FF0000"/>
                </a:solidFill>
                <a:latin typeface="Gill Sans MT" panose="020B0502020104020203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memcpy</a:t>
            </a:r>
            <a:r>
              <a:rPr lang="en-US" sz="2400" i="1" spc="-70" dirty="0">
                <a:solidFill>
                  <a:srgbClr val="FF0000"/>
                </a:solidFill>
                <a:latin typeface="Gill Sans MT" panose="020B0502020104020203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</a:t>
            </a:r>
            <a:r>
              <a:rPr lang="en-US" sz="2800" spc="-70" dirty="0">
                <a:solidFill>
                  <a:srgbClr val="FF0000"/>
                </a:solidFill>
                <a:latin typeface="Gill Sans MT" panose="020B0502020104020203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400" spc="-70" dirty="0">
                <a:solidFill>
                  <a:srgbClr val="FF0000"/>
                </a:solidFill>
                <a:latin typeface="Gill Sans MT" panose="020B0502020104020203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5% cycles in Google’s datacenter </a:t>
            </a:r>
            <a:r>
              <a:rPr lang="en-US" spc="-70" dirty="0">
                <a:solidFill>
                  <a:srgbClr val="FF0000"/>
                </a:solidFill>
                <a:latin typeface="Gill Sans MT" panose="020B0502020104020203" pitchFamily="34" charset="0"/>
                <a:ea typeface="Verdana" panose="020B0604030504040204" pitchFamily="34" charset="0"/>
                <a:cs typeface="Verdana" panose="020B0604030504040204" pitchFamily="34" charset="0"/>
              </a:rPr>
              <a:t>[</a:t>
            </a:r>
            <a:r>
              <a:rPr lang="en-US" spc="-70" dirty="0" err="1">
                <a:solidFill>
                  <a:srgbClr val="FF0000"/>
                </a:solidFill>
                <a:latin typeface="Gill Sans MT" panose="020B0502020104020203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Kanev</a:t>
            </a:r>
            <a:r>
              <a:rPr lang="en-US" spc="-70" dirty="0">
                <a:solidFill>
                  <a:srgbClr val="FF0000"/>
                </a:solidFill>
                <a:latin typeface="Gill Sans MT" panose="020B0502020104020203" pitchFamily="34" charset="0"/>
                <a:ea typeface="Verdana" panose="020B0604030504040204" pitchFamily="34" charset="0"/>
                <a:cs typeface="Verdana" panose="020B0604030504040204" pitchFamily="34" charset="0"/>
              </a:rPr>
              <a:t>+ ISCA’15]</a:t>
            </a:r>
            <a:endParaRPr lang="en-US" sz="2400" spc="-70" dirty="0">
              <a:solidFill>
                <a:srgbClr val="FF0000"/>
              </a:solidFill>
              <a:latin typeface="Gill Sans MT" panose="020B0502020104020203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63896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 animBg="1"/>
      <p:bldP spid="57" grpId="0" animBg="1"/>
      <p:bldP spid="58" grpId="0"/>
      <p:bldP spid="3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-13772"/>
            <a:ext cx="8435280" cy="939676"/>
          </a:xfrm>
        </p:spPr>
        <p:txBody>
          <a:bodyPr anchor="ctr">
            <a:normAutofit/>
          </a:bodyPr>
          <a:lstStyle/>
          <a:p>
            <a:r>
              <a:rPr lang="en-US" dirty="0">
                <a:solidFill>
                  <a:srgbClr val="1A5712"/>
                </a:solidFill>
                <a:latin typeface="Garamond"/>
                <a:cs typeface="Garamond"/>
              </a:rPr>
              <a:t>Today’s Systems: Bulk Data Copy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7042402" y="1073752"/>
            <a:ext cx="1350971" cy="395786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solidFill>
                  <a:prstClr val="black"/>
                </a:solidFill>
                <a:latin typeface="Arial" charset="0"/>
              </a:rPr>
              <a:t>Memory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prstClr val="black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dirty="0">
              <a:solidFill>
                <a:prstClr val="black"/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prstClr val="black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dirty="0">
              <a:solidFill>
                <a:prstClr val="black"/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prstClr val="black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dirty="0">
              <a:solidFill>
                <a:prstClr val="black"/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491319" y="2063221"/>
            <a:ext cx="4640239" cy="1978925"/>
          </a:xfrm>
          <a:prstGeom prst="rect">
            <a:avLst/>
          </a:prstGeom>
          <a:noFill/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 b="1">
              <a:solidFill>
                <a:prstClr val="black"/>
              </a:solidFill>
              <a:latin typeface="Arial" charset="0"/>
            </a:endParaRPr>
          </a:p>
        </p:txBody>
      </p:sp>
      <p:cxnSp>
        <p:nvCxnSpPr>
          <p:cNvPr id="6" name="Straight Connector 5"/>
          <p:cNvCxnSpPr/>
          <p:nvPr/>
        </p:nvCxnSpPr>
        <p:spPr bwMode="auto">
          <a:xfrm>
            <a:off x="1801504" y="3052683"/>
            <a:ext cx="13647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/>
          <p:cNvCxnSpPr/>
          <p:nvPr/>
        </p:nvCxnSpPr>
        <p:spPr bwMode="auto">
          <a:xfrm>
            <a:off x="2442949" y="3052683"/>
            <a:ext cx="86454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/>
          <p:cNvCxnSpPr/>
          <p:nvPr/>
        </p:nvCxnSpPr>
        <p:spPr bwMode="auto">
          <a:xfrm>
            <a:off x="3193579" y="3052683"/>
            <a:ext cx="91027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/>
          <p:cNvCxnSpPr/>
          <p:nvPr/>
        </p:nvCxnSpPr>
        <p:spPr bwMode="auto">
          <a:xfrm>
            <a:off x="4162568" y="3052683"/>
            <a:ext cx="11373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" name="Rectangle 9"/>
          <p:cNvSpPr/>
          <p:nvPr/>
        </p:nvSpPr>
        <p:spPr bwMode="auto">
          <a:xfrm>
            <a:off x="4276300" y="2775178"/>
            <a:ext cx="664190" cy="55501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solidFill>
                  <a:prstClr val="black"/>
                </a:solidFill>
                <a:latin typeface="Arial" charset="0"/>
              </a:rPr>
              <a:t>MC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3284606" y="2313424"/>
            <a:ext cx="877962" cy="147851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solidFill>
                  <a:prstClr val="black"/>
                </a:solidFill>
                <a:latin typeface="Arial" charset="0"/>
              </a:rPr>
              <a:t>L3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2529403" y="2543164"/>
            <a:ext cx="664176" cy="101903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solidFill>
                  <a:prstClr val="black"/>
                </a:solidFill>
                <a:latin typeface="Arial" charset="0"/>
              </a:rPr>
              <a:t>L2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1937982" y="2731961"/>
            <a:ext cx="504967" cy="64144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solidFill>
                  <a:prstClr val="black"/>
                </a:solidFill>
                <a:latin typeface="Arial" charset="0"/>
              </a:rPr>
              <a:t>L1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696036" y="2472653"/>
            <a:ext cx="1105468" cy="116006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solidFill>
                  <a:prstClr val="black"/>
                </a:solidFill>
                <a:latin typeface="Arial" charset="0"/>
              </a:rPr>
              <a:t>CPU</a:t>
            </a:r>
          </a:p>
        </p:txBody>
      </p:sp>
      <p:sp>
        <p:nvSpPr>
          <p:cNvPr id="15" name="Left-Right Arrow 14"/>
          <p:cNvSpPr/>
          <p:nvPr/>
        </p:nvSpPr>
        <p:spPr bwMode="auto">
          <a:xfrm>
            <a:off x="5131558" y="2827495"/>
            <a:ext cx="1910687" cy="450376"/>
          </a:xfrm>
          <a:prstGeom prst="leftRightArrow">
            <a:avLst>
              <a:gd name="adj1" fmla="val 50000"/>
              <a:gd name="adj2" fmla="val 25758"/>
            </a:avLst>
          </a:prstGeom>
          <a:solidFill>
            <a:schemeClr val="bg1">
              <a:lumMod val="7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 b="1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7042246" y="2513620"/>
            <a:ext cx="1351128" cy="245660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 b="1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7044517" y="3205097"/>
            <a:ext cx="1348855" cy="2570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 b="1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7042245" y="2513620"/>
            <a:ext cx="150125" cy="245659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 b="1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7044517" y="3205096"/>
            <a:ext cx="150125" cy="24565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7194635" y="2513620"/>
            <a:ext cx="150125" cy="245659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 b="1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1956169" y="2743358"/>
            <a:ext cx="150125" cy="245659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 b="1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1956170" y="3125495"/>
            <a:ext cx="150125" cy="24565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7347034" y="2513620"/>
            <a:ext cx="150125" cy="245659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 b="1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8240015" y="2513620"/>
            <a:ext cx="150125" cy="245659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 b="1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7788313" y="2513620"/>
            <a:ext cx="150125" cy="245659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 b="1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7640462" y="2513620"/>
            <a:ext cx="150125" cy="245659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 b="1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7492613" y="2513620"/>
            <a:ext cx="150125" cy="245659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 b="1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8088563" y="2513620"/>
            <a:ext cx="150125" cy="245659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 b="1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7940712" y="2513620"/>
            <a:ext cx="150125" cy="245659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 b="1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731734" y="1052736"/>
            <a:ext cx="22397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</a:rPr>
              <a:t>1) High latency</a:t>
            </a:r>
          </a:p>
        </p:txBody>
      </p:sp>
      <p:cxnSp>
        <p:nvCxnSpPr>
          <p:cNvPr id="31" name="Curved Connector 30"/>
          <p:cNvCxnSpPr>
            <a:stCxn id="30" idx="3"/>
            <a:endCxn id="18" idx="1"/>
          </p:cNvCxnSpPr>
          <p:nvPr/>
        </p:nvCxnSpPr>
        <p:spPr bwMode="auto">
          <a:xfrm>
            <a:off x="5971450" y="1283569"/>
            <a:ext cx="1070795" cy="1352881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stealth" w="lg" len="lg"/>
          </a:ln>
          <a:effectLst/>
        </p:spPr>
      </p:cxnSp>
      <p:sp>
        <p:nvSpPr>
          <p:cNvPr id="32" name="TextBox 31"/>
          <p:cNvSpPr txBox="1"/>
          <p:nvPr/>
        </p:nvSpPr>
        <p:spPr>
          <a:xfrm>
            <a:off x="2673162" y="4553881"/>
            <a:ext cx="40398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</a:rPr>
              <a:t>2) High bandwidth utilization</a:t>
            </a:r>
          </a:p>
        </p:txBody>
      </p:sp>
      <p:cxnSp>
        <p:nvCxnSpPr>
          <p:cNvPr id="33" name="Curved Connector 48"/>
          <p:cNvCxnSpPr>
            <a:stCxn id="32" idx="3"/>
            <a:endCxn id="15" idx="5"/>
          </p:cNvCxnSpPr>
          <p:nvPr/>
        </p:nvCxnSpPr>
        <p:spPr bwMode="auto">
          <a:xfrm flipH="1" flipV="1">
            <a:off x="6086902" y="3165277"/>
            <a:ext cx="626148" cy="1619437"/>
          </a:xfrm>
          <a:prstGeom prst="curvedConnector4">
            <a:avLst>
              <a:gd name="adj1" fmla="val -36509"/>
              <a:gd name="adj2" fmla="val 53651"/>
            </a:avLst>
          </a:prstGeom>
          <a:solidFill>
            <a:schemeClr val="accent1"/>
          </a:solidFill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stealth" w="lg" len="lg"/>
          </a:ln>
          <a:effectLst/>
        </p:spPr>
      </p:cxnSp>
      <p:sp>
        <p:nvSpPr>
          <p:cNvPr id="34" name="TextBox 33"/>
          <p:cNvSpPr txBox="1"/>
          <p:nvPr/>
        </p:nvSpPr>
        <p:spPr>
          <a:xfrm>
            <a:off x="391693" y="1407028"/>
            <a:ext cx="26681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</a:rPr>
              <a:t>3) Cache pollution</a:t>
            </a:r>
          </a:p>
        </p:txBody>
      </p:sp>
      <p:cxnSp>
        <p:nvCxnSpPr>
          <p:cNvPr id="35" name="Curved Connector 48"/>
          <p:cNvCxnSpPr>
            <a:stCxn id="34" idx="3"/>
            <a:endCxn id="21" idx="0"/>
          </p:cNvCxnSpPr>
          <p:nvPr/>
        </p:nvCxnSpPr>
        <p:spPr bwMode="auto">
          <a:xfrm flipH="1">
            <a:off x="2031232" y="1637861"/>
            <a:ext cx="1028600" cy="1105497"/>
          </a:xfrm>
          <a:prstGeom prst="curvedConnector4">
            <a:avLst>
              <a:gd name="adj1" fmla="val -22224"/>
              <a:gd name="adj2" fmla="val 60440"/>
            </a:avLst>
          </a:prstGeom>
          <a:solidFill>
            <a:schemeClr val="accent1"/>
          </a:solidFill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stealth" w="lg" len="lg"/>
          </a:ln>
          <a:effectLst/>
        </p:spPr>
      </p:cxnSp>
      <p:sp>
        <p:nvSpPr>
          <p:cNvPr id="36" name="TextBox 35"/>
          <p:cNvSpPr txBox="1"/>
          <p:nvPr/>
        </p:nvSpPr>
        <p:spPr>
          <a:xfrm>
            <a:off x="2673162" y="5044042"/>
            <a:ext cx="41392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</a:rPr>
              <a:t>4) Unwanted data movement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79512" y="5805264"/>
            <a:ext cx="7584528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1046ns, 3.6uJ    (for 4KB page copy via DMA)</a:t>
            </a:r>
          </a:p>
        </p:txBody>
      </p:sp>
      <p:sp>
        <p:nvSpPr>
          <p:cNvPr id="41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8E574D81-B5DE-384D-B24B-566C679AE608}" type="slidenum">
              <a:rPr lang="en-US" smtClean="0"/>
              <a:pPr>
                <a:defRPr/>
              </a:pPr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0225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59019E-6 L -0.55156 0.03169 " pathEditMode="relative" rAng="0" ptsTypes="AA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00" y="1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18409E-6 L -0.54114 -0.0118 " pathEditMode="relative" rAng="0" ptsTypes="AA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00" y="-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/>
      <p:bldP spid="32" grpId="0"/>
      <p:bldP spid="34" grpId="0"/>
      <p:bldP spid="36" grpId="0"/>
      <p:bldP spid="39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-7244"/>
            <a:ext cx="8678416" cy="912448"/>
          </a:xfrm>
        </p:spPr>
        <p:txBody>
          <a:bodyPr anchor="ctr">
            <a:normAutofit/>
          </a:bodyPr>
          <a:lstStyle/>
          <a:p>
            <a:r>
              <a:rPr lang="en-US" dirty="0">
                <a:solidFill>
                  <a:srgbClr val="1A5712"/>
                </a:solidFill>
                <a:latin typeface="Garamond"/>
                <a:cs typeface="Garamond"/>
              </a:rPr>
              <a:t>Future Systems: In-Memory Copy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7042402" y="1075797"/>
            <a:ext cx="1350971" cy="395786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solidFill>
                  <a:prstClr val="black"/>
                </a:solidFill>
                <a:latin typeface="Arial" charset="0"/>
              </a:rPr>
              <a:t>Memory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prstClr val="black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dirty="0">
              <a:solidFill>
                <a:prstClr val="black"/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prstClr val="black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dirty="0">
              <a:solidFill>
                <a:prstClr val="black"/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prstClr val="black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dirty="0">
              <a:solidFill>
                <a:prstClr val="black"/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491319" y="2065266"/>
            <a:ext cx="4640239" cy="1978925"/>
          </a:xfrm>
          <a:prstGeom prst="rect">
            <a:avLst/>
          </a:prstGeom>
          <a:noFill/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 b="1">
              <a:solidFill>
                <a:prstClr val="black"/>
              </a:solidFill>
              <a:latin typeface="Arial" charset="0"/>
            </a:endParaRPr>
          </a:p>
        </p:txBody>
      </p:sp>
      <p:cxnSp>
        <p:nvCxnSpPr>
          <p:cNvPr id="6" name="Straight Connector 5"/>
          <p:cNvCxnSpPr/>
          <p:nvPr/>
        </p:nvCxnSpPr>
        <p:spPr bwMode="auto">
          <a:xfrm>
            <a:off x="1801504" y="3054728"/>
            <a:ext cx="13647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Straight Connector 6"/>
          <p:cNvCxnSpPr/>
          <p:nvPr/>
        </p:nvCxnSpPr>
        <p:spPr bwMode="auto">
          <a:xfrm>
            <a:off x="2442949" y="3054728"/>
            <a:ext cx="86454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/>
          <p:cNvCxnSpPr/>
          <p:nvPr/>
        </p:nvCxnSpPr>
        <p:spPr bwMode="auto">
          <a:xfrm>
            <a:off x="3193579" y="3054728"/>
            <a:ext cx="91027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/>
          <p:cNvCxnSpPr/>
          <p:nvPr/>
        </p:nvCxnSpPr>
        <p:spPr bwMode="auto">
          <a:xfrm>
            <a:off x="4162568" y="3054728"/>
            <a:ext cx="11373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" name="Rectangle 9"/>
          <p:cNvSpPr/>
          <p:nvPr/>
        </p:nvSpPr>
        <p:spPr bwMode="auto">
          <a:xfrm>
            <a:off x="4276300" y="2777223"/>
            <a:ext cx="664190" cy="55501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solidFill>
                  <a:prstClr val="black"/>
                </a:solidFill>
                <a:latin typeface="Arial" charset="0"/>
              </a:rPr>
              <a:t>MC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3284606" y="2315469"/>
            <a:ext cx="877962" cy="147851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solidFill>
                  <a:prstClr val="black"/>
                </a:solidFill>
                <a:latin typeface="Arial" charset="0"/>
              </a:rPr>
              <a:t>L3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2529403" y="2545209"/>
            <a:ext cx="664176" cy="101903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solidFill>
                  <a:prstClr val="black"/>
                </a:solidFill>
                <a:latin typeface="Arial" charset="0"/>
              </a:rPr>
              <a:t>L2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1937982" y="2734006"/>
            <a:ext cx="504967" cy="64144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solidFill>
                  <a:prstClr val="black"/>
                </a:solidFill>
                <a:latin typeface="Arial" charset="0"/>
              </a:rPr>
              <a:t>L1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696036" y="2474698"/>
            <a:ext cx="1105468" cy="116006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solidFill>
                  <a:prstClr val="black"/>
                </a:solidFill>
                <a:latin typeface="Arial" charset="0"/>
              </a:rPr>
              <a:t>CPU</a:t>
            </a:r>
          </a:p>
        </p:txBody>
      </p:sp>
      <p:sp>
        <p:nvSpPr>
          <p:cNvPr id="15" name="Left-Right Arrow 14"/>
          <p:cNvSpPr/>
          <p:nvPr/>
        </p:nvSpPr>
        <p:spPr bwMode="auto">
          <a:xfrm>
            <a:off x="5131558" y="2829540"/>
            <a:ext cx="1910687" cy="450376"/>
          </a:xfrm>
          <a:prstGeom prst="leftRightArrow">
            <a:avLst>
              <a:gd name="adj1" fmla="val 50000"/>
              <a:gd name="adj2" fmla="val 25758"/>
            </a:avLst>
          </a:prstGeom>
          <a:solidFill>
            <a:schemeClr val="bg1">
              <a:lumMod val="7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 b="1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7042246" y="2507427"/>
            <a:ext cx="1351128" cy="245660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 b="1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7044517" y="3207142"/>
            <a:ext cx="1348855" cy="2570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 b="1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7042246" y="2501997"/>
            <a:ext cx="1351128" cy="245660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3200" b="1">
              <a:solidFill>
                <a:prstClr val="black"/>
              </a:solidFill>
              <a:latin typeface="Arial" charset="0"/>
            </a:endParaRPr>
          </a:p>
        </p:txBody>
      </p:sp>
      <p:cxnSp>
        <p:nvCxnSpPr>
          <p:cNvPr id="19" name="Straight Arrow Connector 18"/>
          <p:cNvCxnSpPr>
            <a:stCxn id="18" idx="2"/>
            <a:endCxn id="17" idx="0"/>
          </p:cNvCxnSpPr>
          <p:nvPr/>
        </p:nvCxnSpPr>
        <p:spPr bwMode="auto">
          <a:xfrm rot="16200000" flipH="1">
            <a:off x="7488635" y="2976831"/>
            <a:ext cx="459485" cy="1135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  <a:effectLst/>
        </p:spPr>
      </p:cxnSp>
      <p:sp>
        <p:nvSpPr>
          <p:cNvPr id="20" name="TextBox 19"/>
          <p:cNvSpPr txBox="1"/>
          <p:nvPr/>
        </p:nvSpPr>
        <p:spPr>
          <a:xfrm>
            <a:off x="4015945" y="1054781"/>
            <a:ext cx="21707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3399"/>
                </a:solidFill>
              </a:rPr>
              <a:t>1) Low latency</a:t>
            </a:r>
          </a:p>
        </p:txBody>
      </p:sp>
      <p:cxnSp>
        <p:nvCxnSpPr>
          <p:cNvPr id="21" name="Curved Connector 20"/>
          <p:cNvCxnSpPr>
            <a:stCxn id="20" idx="3"/>
            <a:endCxn id="18" idx="1"/>
          </p:cNvCxnSpPr>
          <p:nvPr/>
        </p:nvCxnSpPr>
        <p:spPr bwMode="auto">
          <a:xfrm>
            <a:off x="6186732" y="1285614"/>
            <a:ext cx="855514" cy="1339213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8575" cap="flat" cmpd="sng" algn="ctr">
            <a:solidFill>
              <a:srgbClr val="003399"/>
            </a:solidFill>
            <a:prstDash val="solid"/>
            <a:round/>
            <a:headEnd type="none" w="med" len="med"/>
            <a:tailEnd type="stealth" w="lg" len="lg"/>
          </a:ln>
          <a:effectLst/>
        </p:spPr>
      </p:cxnSp>
      <p:sp>
        <p:nvSpPr>
          <p:cNvPr id="22" name="TextBox 21"/>
          <p:cNvSpPr txBox="1"/>
          <p:nvPr/>
        </p:nvSpPr>
        <p:spPr>
          <a:xfrm>
            <a:off x="2699792" y="4581128"/>
            <a:ext cx="4176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3399"/>
                </a:solidFill>
              </a:rPr>
              <a:t>2) Low bandwidth utilization</a:t>
            </a:r>
          </a:p>
        </p:txBody>
      </p:sp>
      <p:cxnSp>
        <p:nvCxnSpPr>
          <p:cNvPr id="23" name="Curved Connector 51"/>
          <p:cNvCxnSpPr>
            <a:cxnSpLocks/>
            <a:stCxn id="22" idx="3"/>
            <a:endCxn id="15" idx="5"/>
          </p:cNvCxnSpPr>
          <p:nvPr/>
        </p:nvCxnSpPr>
        <p:spPr bwMode="auto">
          <a:xfrm flipH="1" flipV="1">
            <a:off x="6086902" y="3167322"/>
            <a:ext cx="789354" cy="1644639"/>
          </a:xfrm>
          <a:prstGeom prst="curvedConnector4">
            <a:avLst>
              <a:gd name="adj1" fmla="val -28960"/>
              <a:gd name="adj2" fmla="val 53595"/>
            </a:avLst>
          </a:prstGeom>
          <a:solidFill>
            <a:schemeClr val="accent1"/>
          </a:solidFill>
          <a:ln w="28575" cap="flat" cmpd="sng" algn="ctr">
            <a:solidFill>
              <a:srgbClr val="003399"/>
            </a:solidFill>
            <a:prstDash val="solid"/>
            <a:round/>
            <a:headEnd type="none" w="med" len="med"/>
            <a:tailEnd type="stealth" w="lg" len="lg"/>
          </a:ln>
          <a:effectLst/>
        </p:spPr>
      </p:cxnSp>
      <p:sp>
        <p:nvSpPr>
          <p:cNvPr id="24" name="TextBox 23"/>
          <p:cNvSpPr txBox="1"/>
          <p:nvPr/>
        </p:nvSpPr>
        <p:spPr>
          <a:xfrm>
            <a:off x="428359" y="1052736"/>
            <a:ext cx="3105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3399"/>
                </a:solidFill>
              </a:rPr>
              <a:t>3) No cache pollution</a:t>
            </a:r>
          </a:p>
        </p:txBody>
      </p:sp>
      <p:cxnSp>
        <p:nvCxnSpPr>
          <p:cNvPr id="25" name="Curved Connector 51"/>
          <p:cNvCxnSpPr>
            <a:stCxn id="24" idx="3"/>
            <a:endCxn id="13" idx="0"/>
          </p:cNvCxnSpPr>
          <p:nvPr/>
        </p:nvCxnSpPr>
        <p:spPr bwMode="auto">
          <a:xfrm flipH="1">
            <a:off x="2190466" y="1283569"/>
            <a:ext cx="1343566" cy="1450437"/>
          </a:xfrm>
          <a:prstGeom prst="curvedConnector4">
            <a:avLst>
              <a:gd name="adj1" fmla="val -17014"/>
              <a:gd name="adj2" fmla="val 57957"/>
            </a:avLst>
          </a:prstGeom>
          <a:solidFill>
            <a:schemeClr val="accent1"/>
          </a:solidFill>
          <a:ln w="28575" cap="flat" cmpd="sng" algn="ctr">
            <a:solidFill>
              <a:srgbClr val="003399"/>
            </a:solidFill>
            <a:prstDash val="solid"/>
            <a:round/>
            <a:headEnd type="none" w="med" len="med"/>
            <a:tailEnd type="stealth" w="lg" len="lg"/>
          </a:ln>
          <a:effectLst/>
        </p:spPr>
      </p:cxnSp>
      <p:sp>
        <p:nvSpPr>
          <p:cNvPr id="26" name="TextBox 25"/>
          <p:cNvSpPr txBox="1"/>
          <p:nvPr/>
        </p:nvSpPr>
        <p:spPr>
          <a:xfrm>
            <a:off x="2699792" y="5052555"/>
            <a:ext cx="4798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3399"/>
                </a:solidFill>
              </a:rPr>
              <a:t>4) No unwanted data movement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79512" y="5805264"/>
            <a:ext cx="245391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1046ns, 3.6uJ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830129" y="5805264"/>
            <a:ext cx="292620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008000"/>
                </a:solidFill>
                <a:sym typeface="Wingdings"/>
              </a:rPr>
              <a:t>   </a:t>
            </a:r>
            <a:r>
              <a:rPr lang="en-US" sz="3200" dirty="0">
                <a:solidFill>
                  <a:srgbClr val="008000"/>
                </a:solidFill>
              </a:rPr>
              <a:t>90ns, 0.04uJ</a:t>
            </a:r>
          </a:p>
        </p:txBody>
      </p:sp>
      <p:sp>
        <p:nvSpPr>
          <p:cNvPr id="30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8E574D81-B5DE-384D-B24B-566C679AE608}" type="slidenum">
              <a:rPr lang="en-US" smtClean="0"/>
              <a:pPr>
                <a:defRPr/>
              </a:pPr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3473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2.96296E-6 L -3.61111E-6 0.10277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20" grpId="0"/>
      <p:bldP spid="22" grpId="0"/>
      <p:bldP spid="24" grpId="0"/>
      <p:bldP spid="26" grpId="0"/>
      <p:bldP spid="29" grpId="0"/>
      <p:bldP spid="31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/>
          </p:cNvSpPr>
          <p:nvPr/>
        </p:nvSpPr>
        <p:spPr bwMode="auto">
          <a:xfrm>
            <a:off x="1714500" y="2660244"/>
            <a:ext cx="4552950" cy="177800"/>
          </a:xfrm>
          <a:prstGeom prst="rect">
            <a:avLst/>
          </a:prstGeom>
          <a:solidFill>
            <a:srgbClr val="9A9A9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defTabSz="457200"/>
            <a:endParaRPr lang="en-US">
              <a:solidFill>
                <a:srgbClr val="000000"/>
              </a:solidFill>
            </a:endParaRPr>
          </a:p>
        </p:txBody>
      </p:sp>
      <p:sp>
        <p:nvSpPr>
          <p:cNvPr id="19458" name="Rectangle 2"/>
          <p:cNvSpPr>
            <a:spLocks/>
          </p:cNvSpPr>
          <p:nvPr/>
        </p:nvSpPr>
        <p:spPr bwMode="auto">
          <a:xfrm>
            <a:off x="1695450" y="5270094"/>
            <a:ext cx="4552950" cy="177800"/>
          </a:xfrm>
          <a:prstGeom prst="rect">
            <a:avLst/>
          </a:prstGeom>
          <a:solidFill>
            <a:srgbClr val="9A9A9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defTabSz="457200"/>
            <a:endParaRPr lang="en-US">
              <a:solidFill>
                <a:srgbClr val="000000"/>
              </a:solidFill>
            </a:endParaRPr>
          </a:p>
        </p:txBody>
      </p:sp>
      <p:sp>
        <p:nvSpPr>
          <p:cNvPr id="19459" name="Rectangle 3"/>
          <p:cNvSpPr>
            <a:spLocks/>
          </p:cNvSpPr>
          <p:nvPr/>
        </p:nvSpPr>
        <p:spPr bwMode="auto">
          <a:xfrm>
            <a:off x="1714500" y="2076044"/>
            <a:ext cx="4552950" cy="177800"/>
          </a:xfrm>
          <a:prstGeom prst="rect">
            <a:avLst/>
          </a:prstGeom>
          <a:solidFill>
            <a:srgbClr val="9A9A9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defTabSz="457200"/>
            <a:endParaRPr lang="en-US">
              <a:solidFill>
                <a:srgbClr val="000000"/>
              </a:solidFill>
            </a:endParaRPr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title"/>
          </p:nvPr>
        </p:nvSpPr>
        <p:spPr>
          <a:xfrm>
            <a:off x="251520" y="-1"/>
            <a:ext cx="8712968" cy="921761"/>
          </a:xfrm>
          <a:ln/>
        </p:spPr>
        <p:txBody>
          <a:bodyPr anchor="ctr"/>
          <a:lstStyle/>
          <a:p>
            <a:r>
              <a:rPr lang="en-US" sz="4000" dirty="0" err="1">
                <a:solidFill>
                  <a:srgbClr val="1A5712"/>
                </a:solidFill>
                <a:latin typeface="Garamond"/>
                <a:cs typeface="Garamond"/>
              </a:rPr>
              <a:t>RowClone</a:t>
            </a:r>
            <a:r>
              <a:rPr lang="en-US" sz="4000" dirty="0">
                <a:solidFill>
                  <a:srgbClr val="1A5712"/>
                </a:solidFill>
                <a:latin typeface="Garamond"/>
                <a:cs typeface="Garamond"/>
              </a:rPr>
              <a:t>: In-DRAM Row Copy</a:t>
            </a:r>
          </a:p>
        </p:txBody>
      </p:sp>
      <p:grpSp>
        <p:nvGrpSpPr>
          <p:cNvPr id="19485" name="Group 29"/>
          <p:cNvGrpSpPr>
            <a:grpSpLocks/>
          </p:cNvGrpSpPr>
          <p:nvPr/>
        </p:nvGrpSpPr>
        <p:grpSpPr bwMode="auto">
          <a:xfrm>
            <a:off x="1695450" y="1656151"/>
            <a:ext cx="4574382" cy="3359944"/>
            <a:chOff x="0" y="0"/>
            <a:chExt cx="5763" cy="4232"/>
          </a:xfrm>
        </p:grpSpPr>
        <p:sp>
          <p:nvSpPr>
            <p:cNvPr id="19461" name="Line 5"/>
            <p:cNvSpPr>
              <a:spLocks noChangeShapeType="1"/>
            </p:cNvSpPr>
            <p:nvPr/>
          </p:nvSpPr>
          <p:spPr bwMode="auto">
            <a:xfrm rot="10800000" flipH="1">
              <a:off x="0" y="0"/>
              <a:ext cx="5763" cy="0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462" name="Line 6"/>
            <p:cNvSpPr>
              <a:spLocks noChangeShapeType="1"/>
            </p:cNvSpPr>
            <p:nvPr/>
          </p:nvSpPr>
          <p:spPr bwMode="auto">
            <a:xfrm rot="10800000" flipH="1">
              <a:off x="0" y="184"/>
              <a:ext cx="5763" cy="0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463" name="Line 7"/>
            <p:cNvSpPr>
              <a:spLocks noChangeShapeType="1"/>
            </p:cNvSpPr>
            <p:nvPr/>
          </p:nvSpPr>
          <p:spPr bwMode="auto">
            <a:xfrm rot="10800000" flipH="1">
              <a:off x="0" y="368"/>
              <a:ext cx="5763" cy="0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464" name="Line 8"/>
            <p:cNvSpPr>
              <a:spLocks noChangeShapeType="1"/>
            </p:cNvSpPr>
            <p:nvPr/>
          </p:nvSpPr>
          <p:spPr bwMode="auto">
            <a:xfrm rot="10800000" flipH="1">
              <a:off x="0" y="552"/>
              <a:ext cx="5763" cy="0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465" name="Line 9"/>
            <p:cNvSpPr>
              <a:spLocks noChangeShapeType="1"/>
            </p:cNvSpPr>
            <p:nvPr/>
          </p:nvSpPr>
          <p:spPr bwMode="auto">
            <a:xfrm rot="10800000" flipH="1">
              <a:off x="0" y="736"/>
              <a:ext cx="5763" cy="0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466" name="Line 10"/>
            <p:cNvSpPr>
              <a:spLocks noChangeShapeType="1"/>
            </p:cNvSpPr>
            <p:nvPr/>
          </p:nvSpPr>
          <p:spPr bwMode="auto">
            <a:xfrm rot="10800000" flipH="1">
              <a:off x="0" y="920"/>
              <a:ext cx="5763" cy="0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467" name="Line 11"/>
            <p:cNvSpPr>
              <a:spLocks noChangeShapeType="1"/>
            </p:cNvSpPr>
            <p:nvPr/>
          </p:nvSpPr>
          <p:spPr bwMode="auto">
            <a:xfrm rot="10800000" flipH="1">
              <a:off x="0" y="1104"/>
              <a:ext cx="5763" cy="0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468" name="Line 12"/>
            <p:cNvSpPr>
              <a:spLocks noChangeShapeType="1"/>
            </p:cNvSpPr>
            <p:nvPr/>
          </p:nvSpPr>
          <p:spPr bwMode="auto">
            <a:xfrm rot="10800000" flipH="1">
              <a:off x="0" y="1288"/>
              <a:ext cx="5763" cy="0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469" name="Line 13"/>
            <p:cNvSpPr>
              <a:spLocks noChangeShapeType="1"/>
            </p:cNvSpPr>
            <p:nvPr/>
          </p:nvSpPr>
          <p:spPr bwMode="auto">
            <a:xfrm rot="10800000" flipH="1">
              <a:off x="0" y="1472"/>
              <a:ext cx="5763" cy="0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470" name="Line 14"/>
            <p:cNvSpPr>
              <a:spLocks noChangeShapeType="1"/>
            </p:cNvSpPr>
            <p:nvPr/>
          </p:nvSpPr>
          <p:spPr bwMode="auto">
            <a:xfrm rot="10800000" flipH="1">
              <a:off x="0" y="1656"/>
              <a:ext cx="5763" cy="0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471" name="Line 15"/>
            <p:cNvSpPr>
              <a:spLocks noChangeShapeType="1"/>
            </p:cNvSpPr>
            <p:nvPr/>
          </p:nvSpPr>
          <p:spPr bwMode="auto">
            <a:xfrm rot="10800000" flipH="1">
              <a:off x="0" y="1840"/>
              <a:ext cx="5763" cy="0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472" name="Line 16"/>
            <p:cNvSpPr>
              <a:spLocks noChangeShapeType="1"/>
            </p:cNvSpPr>
            <p:nvPr/>
          </p:nvSpPr>
          <p:spPr bwMode="auto">
            <a:xfrm rot="10800000" flipH="1">
              <a:off x="0" y="2024"/>
              <a:ext cx="5763" cy="0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473" name="Line 17"/>
            <p:cNvSpPr>
              <a:spLocks noChangeShapeType="1"/>
            </p:cNvSpPr>
            <p:nvPr/>
          </p:nvSpPr>
          <p:spPr bwMode="auto">
            <a:xfrm rot="10800000" flipH="1">
              <a:off x="0" y="2208"/>
              <a:ext cx="5763" cy="0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474" name="Line 18"/>
            <p:cNvSpPr>
              <a:spLocks noChangeShapeType="1"/>
            </p:cNvSpPr>
            <p:nvPr/>
          </p:nvSpPr>
          <p:spPr bwMode="auto">
            <a:xfrm rot="10800000" flipH="1">
              <a:off x="0" y="2392"/>
              <a:ext cx="5763" cy="0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475" name="Line 19"/>
            <p:cNvSpPr>
              <a:spLocks noChangeShapeType="1"/>
            </p:cNvSpPr>
            <p:nvPr/>
          </p:nvSpPr>
          <p:spPr bwMode="auto">
            <a:xfrm rot="10800000" flipH="1">
              <a:off x="0" y="2576"/>
              <a:ext cx="5763" cy="0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476" name="Line 20"/>
            <p:cNvSpPr>
              <a:spLocks noChangeShapeType="1"/>
            </p:cNvSpPr>
            <p:nvPr/>
          </p:nvSpPr>
          <p:spPr bwMode="auto">
            <a:xfrm rot="10800000" flipH="1">
              <a:off x="0" y="2760"/>
              <a:ext cx="5763" cy="0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477" name="Line 21"/>
            <p:cNvSpPr>
              <a:spLocks noChangeShapeType="1"/>
            </p:cNvSpPr>
            <p:nvPr/>
          </p:nvSpPr>
          <p:spPr bwMode="auto">
            <a:xfrm rot="10800000" flipH="1">
              <a:off x="0" y="2944"/>
              <a:ext cx="5763" cy="0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478" name="Line 22"/>
            <p:cNvSpPr>
              <a:spLocks noChangeShapeType="1"/>
            </p:cNvSpPr>
            <p:nvPr/>
          </p:nvSpPr>
          <p:spPr bwMode="auto">
            <a:xfrm rot="10800000" flipH="1">
              <a:off x="0" y="3128"/>
              <a:ext cx="5763" cy="0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479" name="Line 23"/>
            <p:cNvSpPr>
              <a:spLocks noChangeShapeType="1"/>
            </p:cNvSpPr>
            <p:nvPr/>
          </p:nvSpPr>
          <p:spPr bwMode="auto">
            <a:xfrm rot="10800000" flipH="1">
              <a:off x="0" y="3312"/>
              <a:ext cx="5763" cy="0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480" name="Line 24"/>
            <p:cNvSpPr>
              <a:spLocks noChangeShapeType="1"/>
            </p:cNvSpPr>
            <p:nvPr/>
          </p:nvSpPr>
          <p:spPr bwMode="auto">
            <a:xfrm rot="10800000" flipH="1">
              <a:off x="0" y="3496"/>
              <a:ext cx="5763" cy="0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481" name="Line 25"/>
            <p:cNvSpPr>
              <a:spLocks noChangeShapeType="1"/>
            </p:cNvSpPr>
            <p:nvPr/>
          </p:nvSpPr>
          <p:spPr bwMode="auto">
            <a:xfrm rot="10800000" flipH="1">
              <a:off x="0" y="3680"/>
              <a:ext cx="5763" cy="0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482" name="Line 26"/>
            <p:cNvSpPr>
              <a:spLocks noChangeShapeType="1"/>
            </p:cNvSpPr>
            <p:nvPr/>
          </p:nvSpPr>
          <p:spPr bwMode="auto">
            <a:xfrm rot="10800000" flipH="1">
              <a:off x="0" y="3864"/>
              <a:ext cx="5763" cy="0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483" name="Line 27"/>
            <p:cNvSpPr>
              <a:spLocks noChangeShapeType="1"/>
            </p:cNvSpPr>
            <p:nvPr/>
          </p:nvSpPr>
          <p:spPr bwMode="auto">
            <a:xfrm rot="10800000" flipH="1">
              <a:off x="0" y="4048"/>
              <a:ext cx="5763" cy="0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484" name="Line 28"/>
            <p:cNvSpPr>
              <a:spLocks noChangeShapeType="1"/>
            </p:cNvSpPr>
            <p:nvPr/>
          </p:nvSpPr>
          <p:spPr bwMode="auto">
            <a:xfrm rot="10800000" flipH="1">
              <a:off x="0" y="4232"/>
              <a:ext cx="5763" cy="0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9518" name="Group 62"/>
          <p:cNvGrpSpPr>
            <a:grpSpLocks/>
          </p:cNvGrpSpPr>
          <p:nvPr/>
        </p:nvGrpSpPr>
        <p:grpSpPr bwMode="auto">
          <a:xfrm>
            <a:off x="1706563" y="1652182"/>
            <a:ext cx="4559300" cy="3371850"/>
            <a:chOff x="0" y="0"/>
            <a:chExt cx="5744" cy="4248"/>
          </a:xfrm>
        </p:grpSpPr>
        <p:sp>
          <p:nvSpPr>
            <p:cNvPr id="19486" name="Line 30"/>
            <p:cNvSpPr>
              <a:spLocks noChangeShapeType="1"/>
            </p:cNvSpPr>
            <p:nvPr/>
          </p:nvSpPr>
          <p:spPr bwMode="auto">
            <a:xfrm rot="10800000">
              <a:off x="0" y="0"/>
              <a:ext cx="0" cy="4243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487" name="Line 31"/>
            <p:cNvSpPr>
              <a:spLocks noChangeShapeType="1"/>
            </p:cNvSpPr>
            <p:nvPr/>
          </p:nvSpPr>
          <p:spPr bwMode="auto">
            <a:xfrm rot="10800000">
              <a:off x="185" y="0"/>
              <a:ext cx="0" cy="4243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488" name="Line 32"/>
            <p:cNvSpPr>
              <a:spLocks noChangeShapeType="1"/>
            </p:cNvSpPr>
            <p:nvPr/>
          </p:nvSpPr>
          <p:spPr bwMode="auto">
            <a:xfrm rot="10800000">
              <a:off x="370" y="0"/>
              <a:ext cx="0" cy="4243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489" name="Line 33"/>
            <p:cNvSpPr>
              <a:spLocks noChangeShapeType="1"/>
            </p:cNvSpPr>
            <p:nvPr/>
          </p:nvSpPr>
          <p:spPr bwMode="auto">
            <a:xfrm rot="10800000">
              <a:off x="555" y="0"/>
              <a:ext cx="0" cy="4243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490" name="Line 34"/>
            <p:cNvSpPr>
              <a:spLocks noChangeShapeType="1"/>
            </p:cNvSpPr>
            <p:nvPr/>
          </p:nvSpPr>
          <p:spPr bwMode="auto">
            <a:xfrm rot="10800000">
              <a:off x="740" y="0"/>
              <a:ext cx="1" cy="4243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491" name="Line 35"/>
            <p:cNvSpPr>
              <a:spLocks noChangeShapeType="1"/>
            </p:cNvSpPr>
            <p:nvPr/>
          </p:nvSpPr>
          <p:spPr bwMode="auto">
            <a:xfrm rot="10800000">
              <a:off x="926" y="0"/>
              <a:ext cx="0" cy="4243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492" name="Line 36"/>
            <p:cNvSpPr>
              <a:spLocks noChangeShapeType="1"/>
            </p:cNvSpPr>
            <p:nvPr/>
          </p:nvSpPr>
          <p:spPr bwMode="auto">
            <a:xfrm rot="10800000">
              <a:off x="1111" y="0"/>
              <a:ext cx="0" cy="4243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493" name="Line 37"/>
            <p:cNvSpPr>
              <a:spLocks noChangeShapeType="1"/>
            </p:cNvSpPr>
            <p:nvPr/>
          </p:nvSpPr>
          <p:spPr bwMode="auto">
            <a:xfrm rot="10800000">
              <a:off x="1296" y="0"/>
              <a:ext cx="0" cy="4243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494" name="Line 38"/>
            <p:cNvSpPr>
              <a:spLocks noChangeShapeType="1"/>
            </p:cNvSpPr>
            <p:nvPr/>
          </p:nvSpPr>
          <p:spPr bwMode="auto">
            <a:xfrm rot="10800000">
              <a:off x="1481" y="0"/>
              <a:ext cx="0" cy="4243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495" name="Line 39"/>
            <p:cNvSpPr>
              <a:spLocks noChangeShapeType="1"/>
            </p:cNvSpPr>
            <p:nvPr/>
          </p:nvSpPr>
          <p:spPr bwMode="auto">
            <a:xfrm rot="10800000">
              <a:off x="1667" y="0"/>
              <a:ext cx="0" cy="4243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496" name="Line 40"/>
            <p:cNvSpPr>
              <a:spLocks noChangeShapeType="1"/>
            </p:cNvSpPr>
            <p:nvPr/>
          </p:nvSpPr>
          <p:spPr bwMode="auto">
            <a:xfrm rot="10800000">
              <a:off x="1852" y="0"/>
              <a:ext cx="0" cy="4243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497" name="Line 41"/>
            <p:cNvSpPr>
              <a:spLocks noChangeShapeType="1"/>
            </p:cNvSpPr>
            <p:nvPr/>
          </p:nvSpPr>
          <p:spPr bwMode="auto">
            <a:xfrm rot="10800000">
              <a:off x="2037" y="0"/>
              <a:ext cx="0" cy="4243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498" name="Line 42"/>
            <p:cNvSpPr>
              <a:spLocks noChangeShapeType="1"/>
            </p:cNvSpPr>
            <p:nvPr/>
          </p:nvSpPr>
          <p:spPr bwMode="auto">
            <a:xfrm rot="10800000">
              <a:off x="2222" y="0"/>
              <a:ext cx="0" cy="4243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499" name="Line 43"/>
            <p:cNvSpPr>
              <a:spLocks noChangeShapeType="1"/>
            </p:cNvSpPr>
            <p:nvPr/>
          </p:nvSpPr>
          <p:spPr bwMode="auto">
            <a:xfrm rot="10800000">
              <a:off x="2407" y="0"/>
              <a:ext cx="0" cy="4243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00" name="Line 44"/>
            <p:cNvSpPr>
              <a:spLocks noChangeShapeType="1"/>
            </p:cNvSpPr>
            <p:nvPr/>
          </p:nvSpPr>
          <p:spPr bwMode="auto">
            <a:xfrm rot="10800000">
              <a:off x="2593" y="0"/>
              <a:ext cx="0" cy="4243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01" name="Line 45"/>
            <p:cNvSpPr>
              <a:spLocks noChangeShapeType="1"/>
            </p:cNvSpPr>
            <p:nvPr/>
          </p:nvSpPr>
          <p:spPr bwMode="auto">
            <a:xfrm rot="10800000">
              <a:off x="2778" y="0"/>
              <a:ext cx="0" cy="4243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02" name="Line 46"/>
            <p:cNvSpPr>
              <a:spLocks noChangeShapeType="1"/>
            </p:cNvSpPr>
            <p:nvPr/>
          </p:nvSpPr>
          <p:spPr bwMode="auto">
            <a:xfrm rot="10800000">
              <a:off x="2963" y="0"/>
              <a:ext cx="0" cy="4243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03" name="Line 47"/>
            <p:cNvSpPr>
              <a:spLocks noChangeShapeType="1"/>
            </p:cNvSpPr>
            <p:nvPr/>
          </p:nvSpPr>
          <p:spPr bwMode="auto">
            <a:xfrm rot="10800000">
              <a:off x="3148" y="0"/>
              <a:ext cx="0" cy="4243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04" name="Line 48"/>
            <p:cNvSpPr>
              <a:spLocks noChangeShapeType="1"/>
            </p:cNvSpPr>
            <p:nvPr/>
          </p:nvSpPr>
          <p:spPr bwMode="auto">
            <a:xfrm rot="10800000">
              <a:off x="3333" y="0"/>
              <a:ext cx="1" cy="4243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05" name="Line 49"/>
            <p:cNvSpPr>
              <a:spLocks noChangeShapeType="1"/>
            </p:cNvSpPr>
            <p:nvPr/>
          </p:nvSpPr>
          <p:spPr bwMode="auto">
            <a:xfrm rot="10800000">
              <a:off x="3519" y="0"/>
              <a:ext cx="0" cy="4243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06" name="Line 50"/>
            <p:cNvSpPr>
              <a:spLocks noChangeShapeType="1"/>
            </p:cNvSpPr>
            <p:nvPr/>
          </p:nvSpPr>
          <p:spPr bwMode="auto">
            <a:xfrm rot="10800000">
              <a:off x="3704" y="0"/>
              <a:ext cx="0" cy="4243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07" name="Line 51"/>
            <p:cNvSpPr>
              <a:spLocks noChangeShapeType="1"/>
            </p:cNvSpPr>
            <p:nvPr/>
          </p:nvSpPr>
          <p:spPr bwMode="auto">
            <a:xfrm rot="10800000">
              <a:off x="3889" y="0"/>
              <a:ext cx="0" cy="4243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08" name="Line 52"/>
            <p:cNvSpPr>
              <a:spLocks noChangeShapeType="1"/>
            </p:cNvSpPr>
            <p:nvPr/>
          </p:nvSpPr>
          <p:spPr bwMode="auto">
            <a:xfrm rot="10800000">
              <a:off x="4074" y="0"/>
              <a:ext cx="0" cy="4243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09" name="Line 53"/>
            <p:cNvSpPr>
              <a:spLocks noChangeShapeType="1"/>
            </p:cNvSpPr>
            <p:nvPr/>
          </p:nvSpPr>
          <p:spPr bwMode="auto">
            <a:xfrm rot="10800000">
              <a:off x="4260" y="0"/>
              <a:ext cx="0" cy="4243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10" name="Line 54"/>
            <p:cNvSpPr>
              <a:spLocks noChangeShapeType="1"/>
            </p:cNvSpPr>
            <p:nvPr/>
          </p:nvSpPr>
          <p:spPr bwMode="auto">
            <a:xfrm rot="10800000">
              <a:off x="4447" y="4"/>
              <a:ext cx="0" cy="4244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11" name="Line 55"/>
            <p:cNvSpPr>
              <a:spLocks noChangeShapeType="1"/>
            </p:cNvSpPr>
            <p:nvPr/>
          </p:nvSpPr>
          <p:spPr bwMode="auto">
            <a:xfrm rot="10800000">
              <a:off x="4632" y="4"/>
              <a:ext cx="0" cy="4244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12" name="Line 56"/>
            <p:cNvSpPr>
              <a:spLocks noChangeShapeType="1"/>
            </p:cNvSpPr>
            <p:nvPr/>
          </p:nvSpPr>
          <p:spPr bwMode="auto">
            <a:xfrm rot="10800000">
              <a:off x="4817" y="4"/>
              <a:ext cx="0" cy="4244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13" name="Line 57"/>
            <p:cNvSpPr>
              <a:spLocks noChangeShapeType="1"/>
            </p:cNvSpPr>
            <p:nvPr/>
          </p:nvSpPr>
          <p:spPr bwMode="auto">
            <a:xfrm rot="10800000">
              <a:off x="5003" y="4"/>
              <a:ext cx="0" cy="4244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14" name="Line 58"/>
            <p:cNvSpPr>
              <a:spLocks noChangeShapeType="1"/>
            </p:cNvSpPr>
            <p:nvPr/>
          </p:nvSpPr>
          <p:spPr bwMode="auto">
            <a:xfrm rot="10800000">
              <a:off x="5188" y="4"/>
              <a:ext cx="0" cy="4244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15" name="Line 59"/>
            <p:cNvSpPr>
              <a:spLocks noChangeShapeType="1"/>
            </p:cNvSpPr>
            <p:nvPr/>
          </p:nvSpPr>
          <p:spPr bwMode="auto">
            <a:xfrm rot="10800000">
              <a:off x="5373" y="4"/>
              <a:ext cx="0" cy="4244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16" name="Line 60"/>
            <p:cNvSpPr>
              <a:spLocks noChangeShapeType="1"/>
            </p:cNvSpPr>
            <p:nvPr/>
          </p:nvSpPr>
          <p:spPr bwMode="auto">
            <a:xfrm rot="10800000">
              <a:off x="5558" y="4"/>
              <a:ext cx="0" cy="4244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17" name="Line 61"/>
            <p:cNvSpPr>
              <a:spLocks noChangeShapeType="1"/>
            </p:cNvSpPr>
            <p:nvPr/>
          </p:nvSpPr>
          <p:spPr bwMode="auto">
            <a:xfrm rot="10800000">
              <a:off x="5743" y="4"/>
              <a:ext cx="1" cy="4244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19519" name="Rectangle 63"/>
          <p:cNvSpPr>
            <a:spLocks/>
          </p:cNvSpPr>
          <p:nvPr/>
        </p:nvSpPr>
        <p:spPr bwMode="auto">
          <a:xfrm>
            <a:off x="6503988" y="5220494"/>
            <a:ext cx="225365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457200"/>
            <a:r>
              <a:rPr lang="en-US" dirty="0">
                <a:solidFill>
                  <a:srgbClr val="000000"/>
                </a:solidFill>
                <a:ea typeface="ＭＳ Ｐゴシック" charset="0"/>
                <a:cs typeface="Myriad Pro Bold Cond" charset="0"/>
                <a:sym typeface="Myriad Pro Bold Cond" charset="0"/>
              </a:rPr>
              <a:t>Row Buffer (4 Kbytes)</a:t>
            </a:r>
          </a:p>
        </p:txBody>
      </p:sp>
      <p:sp>
        <p:nvSpPr>
          <p:cNvPr id="19520" name="Line 64"/>
          <p:cNvSpPr>
            <a:spLocks noChangeShapeType="1"/>
          </p:cNvSpPr>
          <p:nvPr/>
        </p:nvSpPr>
        <p:spPr bwMode="auto">
          <a:xfrm rot="10800000" flipH="1">
            <a:off x="431800" y="6323401"/>
            <a:ext cx="8390732" cy="794"/>
          </a:xfrm>
          <a:prstGeom prst="line">
            <a:avLst/>
          </a:prstGeom>
          <a:noFill/>
          <a:ln w="2032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defTabSz="457200"/>
            <a:endParaRPr lang="en-US">
              <a:solidFill>
                <a:srgbClr val="000000"/>
              </a:solidFill>
            </a:endParaRPr>
          </a:p>
        </p:txBody>
      </p:sp>
      <p:sp>
        <p:nvSpPr>
          <p:cNvPr id="19521" name="Line 65"/>
          <p:cNvSpPr>
            <a:spLocks noChangeShapeType="1"/>
          </p:cNvSpPr>
          <p:nvPr/>
        </p:nvSpPr>
        <p:spPr bwMode="auto">
          <a:xfrm>
            <a:off x="4064000" y="5530444"/>
            <a:ext cx="0" cy="798513"/>
          </a:xfrm>
          <a:prstGeom prst="line">
            <a:avLst/>
          </a:prstGeom>
          <a:noFill/>
          <a:ln w="1016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defTabSz="457200"/>
            <a:endParaRPr lang="en-US">
              <a:solidFill>
                <a:srgbClr val="000000"/>
              </a:solidFill>
            </a:endParaRPr>
          </a:p>
        </p:txBody>
      </p:sp>
      <p:sp>
        <p:nvSpPr>
          <p:cNvPr id="19522" name="Rectangle 66"/>
          <p:cNvSpPr>
            <a:spLocks/>
          </p:cNvSpPr>
          <p:nvPr/>
        </p:nvSpPr>
        <p:spPr bwMode="auto">
          <a:xfrm>
            <a:off x="7342982" y="6401594"/>
            <a:ext cx="62837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457200"/>
            <a:r>
              <a:rPr lang="en-US" dirty="0">
                <a:solidFill>
                  <a:srgbClr val="000000"/>
                </a:solidFill>
                <a:ea typeface="ＭＳ Ｐゴシック" charset="0"/>
                <a:cs typeface="Myriad Pro Bold Cond" charset="0"/>
                <a:sym typeface="Myriad Pro Bold Cond" charset="0"/>
              </a:rPr>
              <a:t>Data Bus</a:t>
            </a:r>
          </a:p>
        </p:txBody>
      </p:sp>
      <p:sp>
        <p:nvSpPr>
          <p:cNvPr id="19523" name="Rectangle 67"/>
          <p:cNvSpPr>
            <a:spLocks/>
          </p:cNvSpPr>
          <p:nvPr/>
        </p:nvSpPr>
        <p:spPr bwMode="auto">
          <a:xfrm>
            <a:off x="4149725" y="5791994"/>
            <a:ext cx="39754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457200"/>
            <a:r>
              <a:rPr lang="en-US" dirty="0">
                <a:solidFill>
                  <a:srgbClr val="000000"/>
                </a:solidFill>
                <a:ea typeface="ＭＳ Ｐゴシック" charset="0"/>
                <a:cs typeface="Myriad Pro Bold Cond" charset="0"/>
                <a:sym typeface="Myriad Pro Bold Cond" charset="0"/>
              </a:rPr>
              <a:t>8 bits</a:t>
            </a:r>
          </a:p>
        </p:txBody>
      </p:sp>
      <p:sp>
        <p:nvSpPr>
          <p:cNvPr id="19524" name="Rectangle 68"/>
          <p:cNvSpPr>
            <a:spLocks/>
          </p:cNvSpPr>
          <p:nvPr/>
        </p:nvSpPr>
        <p:spPr bwMode="auto">
          <a:xfrm>
            <a:off x="6484938" y="3118644"/>
            <a:ext cx="164186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457200"/>
            <a:r>
              <a:rPr lang="en-US" dirty="0">
                <a:solidFill>
                  <a:srgbClr val="000000"/>
                </a:solidFill>
                <a:ea typeface="ＭＳ Ｐゴシック" charset="0"/>
                <a:cs typeface="Myriad Pro Bold Cond" charset="0"/>
                <a:sym typeface="Myriad Pro Bold Cond" charset="0"/>
              </a:rPr>
              <a:t>DRAM </a:t>
            </a:r>
            <a:r>
              <a:rPr lang="en-US" dirty="0" err="1">
                <a:solidFill>
                  <a:srgbClr val="000000"/>
                </a:solidFill>
                <a:ea typeface="ＭＳ Ｐゴシック" charset="0"/>
                <a:cs typeface="Myriad Pro Bold Cond" charset="0"/>
                <a:sym typeface="Myriad Pro Bold Cond" charset="0"/>
              </a:rPr>
              <a:t>subarray</a:t>
            </a:r>
            <a:endParaRPr lang="en-US" dirty="0">
              <a:solidFill>
                <a:srgbClr val="000000"/>
              </a:solidFill>
              <a:ea typeface="ＭＳ Ｐゴシック" charset="0"/>
              <a:cs typeface="Myriad Pro Bold Cond" charset="0"/>
              <a:sym typeface="Myriad Pro Bold Cond" charset="0"/>
            </a:endParaRPr>
          </a:p>
        </p:txBody>
      </p:sp>
      <p:sp>
        <p:nvSpPr>
          <p:cNvPr id="19525" name="Line 69"/>
          <p:cNvSpPr>
            <a:spLocks noChangeShapeType="1"/>
          </p:cNvSpPr>
          <p:nvPr/>
        </p:nvSpPr>
        <p:spPr bwMode="auto">
          <a:xfrm rot="10800000" flipH="1">
            <a:off x="1701800" y="1408501"/>
            <a:ext cx="4568825" cy="794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miter lim="800000"/>
            <a:headEnd type="triangle" w="med" len="sm"/>
            <a:tailEnd type="triangle" w="med" len="sm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defTabSz="457200"/>
            <a:endParaRPr lang="en-US">
              <a:solidFill>
                <a:srgbClr val="000000"/>
              </a:solidFill>
            </a:endParaRPr>
          </a:p>
        </p:txBody>
      </p:sp>
      <p:sp>
        <p:nvSpPr>
          <p:cNvPr id="19526" name="Rectangle 70"/>
          <p:cNvSpPr>
            <a:spLocks/>
          </p:cNvSpPr>
          <p:nvPr/>
        </p:nvSpPr>
        <p:spPr bwMode="auto">
          <a:xfrm>
            <a:off x="3689350" y="1124744"/>
            <a:ext cx="89819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457200"/>
            <a:r>
              <a:rPr lang="en-US" dirty="0">
                <a:solidFill>
                  <a:srgbClr val="000000"/>
                </a:solidFill>
                <a:ea typeface="ＭＳ Ｐゴシック" charset="0"/>
                <a:cs typeface="Myriad Pro Bold Cond" charset="0"/>
                <a:sym typeface="Myriad Pro Bold Cond" charset="0"/>
              </a:rPr>
              <a:t>4 Kbytes</a:t>
            </a:r>
          </a:p>
        </p:txBody>
      </p:sp>
      <p:grpSp>
        <p:nvGrpSpPr>
          <p:cNvPr id="19558" name="Group 102"/>
          <p:cNvGrpSpPr>
            <a:grpSpLocks/>
          </p:cNvGrpSpPr>
          <p:nvPr/>
        </p:nvGrpSpPr>
        <p:grpSpPr bwMode="auto">
          <a:xfrm>
            <a:off x="1784350" y="5016888"/>
            <a:ext cx="4400550" cy="266700"/>
            <a:chOff x="0" y="0"/>
            <a:chExt cx="5544" cy="336"/>
          </a:xfrm>
        </p:grpSpPr>
        <p:sp>
          <p:nvSpPr>
            <p:cNvPr id="19527" name="Line 71"/>
            <p:cNvSpPr>
              <a:spLocks noChangeShapeType="1"/>
            </p:cNvSpPr>
            <p:nvPr/>
          </p:nvSpPr>
          <p:spPr bwMode="auto">
            <a:xfrm>
              <a:off x="0" y="0"/>
              <a:ext cx="0" cy="336"/>
            </a:xfrm>
            <a:prstGeom prst="line">
              <a:avLst/>
            </a:prstGeom>
            <a:noFill/>
            <a:ln w="508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28" name="Line 72"/>
            <p:cNvSpPr>
              <a:spLocks noChangeShapeType="1"/>
            </p:cNvSpPr>
            <p:nvPr/>
          </p:nvSpPr>
          <p:spPr bwMode="auto">
            <a:xfrm>
              <a:off x="184" y="0"/>
              <a:ext cx="0" cy="336"/>
            </a:xfrm>
            <a:prstGeom prst="line">
              <a:avLst/>
            </a:prstGeom>
            <a:noFill/>
            <a:ln w="508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29" name="Line 73"/>
            <p:cNvSpPr>
              <a:spLocks noChangeShapeType="1"/>
            </p:cNvSpPr>
            <p:nvPr/>
          </p:nvSpPr>
          <p:spPr bwMode="auto">
            <a:xfrm>
              <a:off x="369" y="0"/>
              <a:ext cx="0" cy="336"/>
            </a:xfrm>
            <a:prstGeom prst="line">
              <a:avLst/>
            </a:prstGeom>
            <a:noFill/>
            <a:ln w="508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30" name="Line 74"/>
            <p:cNvSpPr>
              <a:spLocks noChangeShapeType="1"/>
            </p:cNvSpPr>
            <p:nvPr/>
          </p:nvSpPr>
          <p:spPr bwMode="auto">
            <a:xfrm>
              <a:off x="554" y="0"/>
              <a:ext cx="0" cy="336"/>
            </a:xfrm>
            <a:prstGeom prst="line">
              <a:avLst/>
            </a:prstGeom>
            <a:noFill/>
            <a:ln w="508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31" name="Line 75"/>
            <p:cNvSpPr>
              <a:spLocks noChangeShapeType="1"/>
            </p:cNvSpPr>
            <p:nvPr/>
          </p:nvSpPr>
          <p:spPr bwMode="auto">
            <a:xfrm>
              <a:off x="739" y="0"/>
              <a:ext cx="0" cy="336"/>
            </a:xfrm>
            <a:prstGeom prst="line">
              <a:avLst/>
            </a:prstGeom>
            <a:noFill/>
            <a:ln w="508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32" name="Line 76"/>
            <p:cNvSpPr>
              <a:spLocks noChangeShapeType="1"/>
            </p:cNvSpPr>
            <p:nvPr/>
          </p:nvSpPr>
          <p:spPr bwMode="auto">
            <a:xfrm>
              <a:off x="923" y="0"/>
              <a:ext cx="0" cy="336"/>
            </a:xfrm>
            <a:prstGeom prst="line">
              <a:avLst/>
            </a:prstGeom>
            <a:noFill/>
            <a:ln w="508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33" name="Line 77"/>
            <p:cNvSpPr>
              <a:spLocks noChangeShapeType="1"/>
            </p:cNvSpPr>
            <p:nvPr/>
          </p:nvSpPr>
          <p:spPr bwMode="auto">
            <a:xfrm>
              <a:off x="1108" y="0"/>
              <a:ext cx="0" cy="336"/>
            </a:xfrm>
            <a:prstGeom prst="line">
              <a:avLst/>
            </a:prstGeom>
            <a:noFill/>
            <a:ln w="508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34" name="Line 78"/>
            <p:cNvSpPr>
              <a:spLocks noChangeShapeType="1"/>
            </p:cNvSpPr>
            <p:nvPr/>
          </p:nvSpPr>
          <p:spPr bwMode="auto">
            <a:xfrm>
              <a:off x="1293" y="0"/>
              <a:ext cx="0" cy="336"/>
            </a:xfrm>
            <a:prstGeom prst="line">
              <a:avLst/>
            </a:prstGeom>
            <a:noFill/>
            <a:ln w="508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35" name="Line 79"/>
            <p:cNvSpPr>
              <a:spLocks noChangeShapeType="1"/>
            </p:cNvSpPr>
            <p:nvPr/>
          </p:nvSpPr>
          <p:spPr bwMode="auto">
            <a:xfrm>
              <a:off x="1478" y="0"/>
              <a:ext cx="0" cy="336"/>
            </a:xfrm>
            <a:prstGeom prst="line">
              <a:avLst/>
            </a:prstGeom>
            <a:noFill/>
            <a:ln w="508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36" name="Line 80"/>
            <p:cNvSpPr>
              <a:spLocks noChangeShapeType="1"/>
            </p:cNvSpPr>
            <p:nvPr/>
          </p:nvSpPr>
          <p:spPr bwMode="auto">
            <a:xfrm>
              <a:off x="1663" y="0"/>
              <a:ext cx="0" cy="336"/>
            </a:xfrm>
            <a:prstGeom prst="line">
              <a:avLst/>
            </a:prstGeom>
            <a:noFill/>
            <a:ln w="508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37" name="Line 81"/>
            <p:cNvSpPr>
              <a:spLocks noChangeShapeType="1"/>
            </p:cNvSpPr>
            <p:nvPr/>
          </p:nvSpPr>
          <p:spPr bwMode="auto">
            <a:xfrm>
              <a:off x="1847" y="0"/>
              <a:ext cx="0" cy="336"/>
            </a:xfrm>
            <a:prstGeom prst="line">
              <a:avLst/>
            </a:prstGeom>
            <a:noFill/>
            <a:ln w="508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38" name="Line 82"/>
            <p:cNvSpPr>
              <a:spLocks noChangeShapeType="1"/>
            </p:cNvSpPr>
            <p:nvPr/>
          </p:nvSpPr>
          <p:spPr bwMode="auto">
            <a:xfrm>
              <a:off x="2032" y="0"/>
              <a:ext cx="0" cy="336"/>
            </a:xfrm>
            <a:prstGeom prst="line">
              <a:avLst/>
            </a:prstGeom>
            <a:noFill/>
            <a:ln w="508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39" name="Line 83"/>
            <p:cNvSpPr>
              <a:spLocks noChangeShapeType="1"/>
            </p:cNvSpPr>
            <p:nvPr/>
          </p:nvSpPr>
          <p:spPr bwMode="auto">
            <a:xfrm>
              <a:off x="2217" y="0"/>
              <a:ext cx="0" cy="336"/>
            </a:xfrm>
            <a:prstGeom prst="line">
              <a:avLst/>
            </a:prstGeom>
            <a:noFill/>
            <a:ln w="508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40" name="Line 84"/>
            <p:cNvSpPr>
              <a:spLocks noChangeShapeType="1"/>
            </p:cNvSpPr>
            <p:nvPr/>
          </p:nvSpPr>
          <p:spPr bwMode="auto">
            <a:xfrm>
              <a:off x="2402" y="0"/>
              <a:ext cx="0" cy="336"/>
            </a:xfrm>
            <a:prstGeom prst="line">
              <a:avLst/>
            </a:prstGeom>
            <a:noFill/>
            <a:ln w="508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41" name="Line 85"/>
            <p:cNvSpPr>
              <a:spLocks noChangeShapeType="1"/>
            </p:cNvSpPr>
            <p:nvPr/>
          </p:nvSpPr>
          <p:spPr bwMode="auto">
            <a:xfrm>
              <a:off x="2587" y="0"/>
              <a:ext cx="0" cy="336"/>
            </a:xfrm>
            <a:prstGeom prst="line">
              <a:avLst/>
            </a:prstGeom>
            <a:noFill/>
            <a:ln w="508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42" name="Line 86"/>
            <p:cNvSpPr>
              <a:spLocks noChangeShapeType="1"/>
            </p:cNvSpPr>
            <p:nvPr/>
          </p:nvSpPr>
          <p:spPr bwMode="auto">
            <a:xfrm>
              <a:off x="2771" y="0"/>
              <a:ext cx="0" cy="336"/>
            </a:xfrm>
            <a:prstGeom prst="line">
              <a:avLst/>
            </a:prstGeom>
            <a:noFill/>
            <a:ln w="508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43" name="Line 87"/>
            <p:cNvSpPr>
              <a:spLocks noChangeShapeType="1"/>
            </p:cNvSpPr>
            <p:nvPr/>
          </p:nvSpPr>
          <p:spPr bwMode="auto">
            <a:xfrm>
              <a:off x="2956" y="0"/>
              <a:ext cx="0" cy="336"/>
            </a:xfrm>
            <a:prstGeom prst="line">
              <a:avLst/>
            </a:prstGeom>
            <a:noFill/>
            <a:ln w="508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44" name="Line 88"/>
            <p:cNvSpPr>
              <a:spLocks noChangeShapeType="1"/>
            </p:cNvSpPr>
            <p:nvPr/>
          </p:nvSpPr>
          <p:spPr bwMode="auto">
            <a:xfrm>
              <a:off x="3141" y="0"/>
              <a:ext cx="0" cy="336"/>
            </a:xfrm>
            <a:prstGeom prst="line">
              <a:avLst/>
            </a:prstGeom>
            <a:noFill/>
            <a:ln w="508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45" name="Line 89"/>
            <p:cNvSpPr>
              <a:spLocks noChangeShapeType="1"/>
            </p:cNvSpPr>
            <p:nvPr/>
          </p:nvSpPr>
          <p:spPr bwMode="auto">
            <a:xfrm>
              <a:off x="3326" y="0"/>
              <a:ext cx="0" cy="336"/>
            </a:xfrm>
            <a:prstGeom prst="line">
              <a:avLst/>
            </a:prstGeom>
            <a:noFill/>
            <a:ln w="508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46" name="Line 90"/>
            <p:cNvSpPr>
              <a:spLocks noChangeShapeType="1"/>
            </p:cNvSpPr>
            <p:nvPr/>
          </p:nvSpPr>
          <p:spPr bwMode="auto">
            <a:xfrm>
              <a:off x="3511" y="0"/>
              <a:ext cx="0" cy="336"/>
            </a:xfrm>
            <a:prstGeom prst="line">
              <a:avLst/>
            </a:prstGeom>
            <a:noFill/>
            <a:ln w="508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47" name="Line 91"/>
            <p:cNvSpPr>
              <a:spLocks noChangeShapeType="1"/>
            </p:cNvSpPr>
            <p:nvPr/>
          </p:nvSpPr>
          <p:spPr bwMode="auto">
            <a:xfrm>
              <a:off x="3695" y="0"/>
              <a:ext cx="0" cy="336"/>
            </a:xfrm>
            <a:prstGeom prst="line">
              <a:avLst/>
            </a:prstGeom>
            <a:noFill/>
            <a:ln w="508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48" name="Line 92"/>
            <p:cNvSpPr>
              <a:spLocks noChangeShapeType="1"/>
            </p:cNvSpPr>
            <p:nvPr/>
          </p:nvSpPr>
          <p:spPr bwMode="auto">
            <a:xfrm>
              <a:off x="3880" y="0"/>
              <a:ext cx="0" cy="336"/>
            </a:xfrm>
            <a:prstGeom prst="line">
              <a:avLst/>
            </a:prstGeom>
            <a:noFill/>
            <a:ln w="508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49" name="Line 93"/>
            <p:cNvSpPr>
              <a:spLocks noChangeShapeType="1"/>
            </p:cNvSpPr>
            <p:nvPr/>
          </p:nvSpPr>
          <p:spPr bwMode="auto">
            <a:xfrm>
              <a:off x="4065" y="0"/>
              <a:ext cx="0" cy="336"/>
            </a:xfrm>
            <a:prstGeom prst="line">
              <a:avLst/>
            </a:prstGeom>
            <a:noFill/>
            <a:ln w="508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50" name="Line 94"/>
            <p:cNvSpPr>
              <a:spLocks noChangeShapeType="1"/>
            </p:cNvSpPr>
            <p:nvPr/>
          </p:nvSpPr>
          <p:spPr bwMode="auto">
            <a:xfrm>
              <a:off x="4250" y="0"/>
              <a:ext cx="0" cy="336"/>
            </a:xfrm>
            <a:prstGeom prst="line">
              <a:avLst/>
            </a:prstGeom>
            <a:noFill/>
            <a:ln w="508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51" name="Line 95"/>
            <p:cNvSpPr>
              <a:spLocks noChangeShapeType="1"/>
            </p:cNvSpPr>
            <p:nvPr/>
          </p:nvSpPr>
          <p:spPr bwMode="auto">
            <a:xfrm>
              <a:off x="4435" y="0"/>
              <a:ext cx="0" cy="336"/>
            </a:xfrm>
            <a:prstGeom prst="line">
              <a:avLst/>
            </a:prstGeom>
            <a:noFill/>
            <a:ln w="508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52" name="Line 96"/>
            <p:cNvSpPr>
              <a:spLocks noChangeShapeType="1"/>
            </p:cNvSpPr>
            <p:nvPr/>
          </p:nvSpPr>
          <p:spPr bwMode="auto">
            <a:xfrm>
              <a:off x="4619" y="0"/>
              <a:ext cx="0" cy="336"/>
            </a:xfrm>
            <a:prstGeom prst="line">
              <a:avLst/>
            </a:prstGeom>
            <a:noFill/>
            <a:ln w="508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53" name="Line 97"/>
            <p:cNvSpPr>
              <a:spLocks noChangeShapeType="1"/>
            </p:cNvSpPr>
            <p:nvPr/>
          </p:nvSpPr>
          <p:spPr bwMode="auto">
            <a:xfrm>
              <a:off x="4804" y="0"/>
              <a:ext cx="0" cy="336"/>
            </a:xfrm>
            <a:prstGeom prst="line">
              <a:avLst/>
            </a:prstGeom>
            <a:noFill/>
            <a:ln w="508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54" name="Line 98"/>
            <p:cNvSpPr>
              <a:spLocks noChangeShapeType="1"/>
            </p:cNvSpPr>
            <p:nvPr/>
          </p:nvSpPr>
          <p:spPr bwMode="auto">
            <a:xfrm>
              <a:off x="4989" y="0"/>
              <a:ext cx="0" cy="336"/>
            </a:xfrm>
            <a:prstGeom prst="line">
              <a:avLst/>
            </a:prstGeom>
            <a:noFill/>
            <a:ln w="508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55" name="Line 99"/>
            <p:cNvSpPr>
              <a:spLocks noChangeShapeType="1"/>
            </p:cNvSpPr>
            <p:nvPr/>
          </p:nvSpPr>
          <p:spPr bwMode="auto">
            <a:xfrm>
              <a:off x="5174" y="0"/>
              <a:ext cx="0" cy="336"/>
            </a:xfrm>
            <a:prstGeom prst="line">
              <a:avLst/>
            </a:prstGeom>
            <a:noFill/>
            <a:ln w="508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56" name="Line 100"/>
            <p:cNvSpPr>
              <a:spLocks noChangeShapeType="1"/>
            </p:cNvSpPr>
            <p:nvPr/>
          </p:nvSpPr>
          <p:spPr bwMode="auto">
            <a:xfrm>
              <a:off x="5359" y="0"/>
              <a:ext cx="0" cy="336"/>
            </a:xfrm>
            <a:prstGeom prst="line">
              <a:avLst/>
            </a:prstGeom>
            <a:noFill/>
            <a:ln w="508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57" name="Line 101"/>
            <p:cNvSpPr>
              <a:spLocks noChangeShapeType="1"/>
            </p:cNvSpPr>
            <p:nvPr/>
          </p:nvSpPr>
          <p:spPr bwMode="auto">
            <a:xfrm>
              <a:off x="5544" y="0"/>
              <a:ext cx="0" cy="336"/>
            </a:xfrm>
            <a:prstGeom prst="line">
              <a:avLst/>
            </a:prstGeom>
            <a:noFill/>
            <a:ln w="508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19559" name="Line 103"/>
          <p:cNvSpPr>
            <a:spLocks noChangeShapeType="1"/>
          </p:cNvSpPr>
          <p:nvPr/>
        </p:nvSpPr>
        <p:spPr bwMode="auto">
          <a:xfrm rot="10800000" flipH="1">
            <a:off x="1695450" y="5453451"/>
            <a:ext cx="4564063" cy="794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defTabSz="457200"/>
            <a:endParaRPr lang="en-US">
              <a:solidFill>
                <a:srgbClr val="000000"/>
              </a:solidFill>
            </a:endParaRPr>
          </a:p>
        </p:txBody>
      </p:sp>
      <p:sp>
        <p:nvSpPr>
          <p:cNvPr id="19560" name="Line 104"/>
          <p:cNvSpPr>
            <a:spLocks noChangeShapeType="1"/>
          </p:cNvSpPr>
          <p:nvPr/>
        </p:nvSpPr>
        <p:spPr bwMode="auto">
          <a:xfrm rot="10800000" flipH="1">
            <a:off x="1701800" y="5270094"/>
            <a:ext cx="4564063" cy="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defTabSz="457200"/>
            <a:endParaRPr lang="en-US">
              <a:solidFill>
                <a:srgbClr val="000000"/>
              </a:solidFill>
            </a:endParaRPr>
          </a:p>
        </p:txBody>
      </p:sp>
      <p:grpSp>
        <p:nvGrpSpPr>
          <p:cNvPr id="19593" name="Group 137"/>
          <p:cNvGrpSpPr>
            <a:grpSpLocks/>
          </p:cNvGrpSpPr>
          <p:nvPr/>
        </p:nvGrpSpPr>
        <p:grpSpPr bwMode="auto">
          <a:xfrm>
            <a:off x="1701800" y="5263744"/>
            <a:ext cx="4559300" cy="190500"/>
            <a:chOff x="0" y="0"/>
            <a:chExt cx="5744" cy="240"/>
          </a:xfrm>
        </p:grpSpPr>
        <p:sp>
          <p:nvSpPr>
            <p:cNvPr id="19561" name="Line 105"/>
            <p:cNvSpPr>
              <a:spLocks noChangeShapeType="1"/>
            </p:cNvSpPr>
            <p:nvPr/>
          </p:nvSpPr>
          <p:spPr bwMode="auto">
            <a:xfrm rot="10800000">
              <a:off x="0" y="0"/>
              <a:ext cx="0" cy="239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62" name="Line 106"/>
            <p:cNvSpPr>
              <a:spLocks noChangeShapeType="1"/>
            </p:cNvSpPr>
            <p:nvPr/>
          </p:nvSpPr>
          <p:spPr bwMode="auto">
            <a:xfrm rot="10800000">
              <a:off x="185" y="0"/>
              <a:ext cx="0" cy="239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63" name="Line 107"/>
            <p:cNvSpPr>
              <a:spLocks noChangeShapeType="1"/>
            </p:cNvSpPr>
            <p:nvPr/>
          </p:nvSpPr>
          <p:spPr bwMode="auto">
            <a:xfrm rot="10800000">
              <a:off x="370" y="0"/>
              <a:ext cx="0" cy="239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64" name="Line 108"/>
            <p:cNvSpPr>
              <a:spLocks noChangeShapeType="1"/>
            </p:cNvSpPr>
            <p:nvPr/>
          </p:nvSpPr>
          <p:spPr bwMode="auto">
            <a:xfrm rot="10800000">
              <a:off x="555" y="0"/>
              <a:ext cx="0" cy="239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65" name="Line 109"/>
            <p:cNvSpPr>
              <a:spLocks noChangeShapeType="1"/>
            </p:cNvSpPr>
            <p:nvPr/>
          </p:nvSpPr>
          <p:spPr bwMode="auto">
            <a:xfrm rot="10800000">
              <a:off x="740" y="0"/>
              <a:ext cx="1" cy="239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66" name="Line 110"/>
            <p:cNvSpPr>
              <a:spLocks noChangeShapeType="1"/>
            </p:cNvSpPr>
            <p:nvPr/>
          </p:nvSpPr>
          <p:spPr bwMode="auto">
            <a:xfrm rot="10800000">
              <a:off x="926" y="0"/>
              <a:ext cx="0" cy="239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67" name="Line 111"/>
            <p:cNvSpPr>
              <a:spLocks noChangeShapeType="1"/>
            </p:cNvSpPr>
            <p:nvPr/>
          </p:nvSpPr>
          <p:spPr bwMode="auto">
            <a:xfrm rot="10800000">
              <a:off x="1111" y="0"/>
              <a:ext cx="0" cy="239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68" name="Line 112"/>
            <p:cNvSpPr>
              <a:spLocks noChangeShapeType="1"/>
            </p:cNvSpPr>
            <p:nvPr/>
          </p:nvSpPr>
          <p:spPr bwMode="auto">
            <a:xfrm rot="10800000">
              <a:off x="1296" y="0"/>
              <a:ext cx="0" cy="239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69" name="Line 113"/>
            <p:cNvSpPr>
              <a:spLocks noChangeShapeType="1"/>
            </p:cNvSpPr>
            <p:nvPr/>
          </p:nvSpPr>
          <p:spPr bwMode="auto">
            <a:xfrm rot="10800000">
              <a:off x="1481" y="0"/>
              <a:ext cx="0" cy="239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70" name="Line 114"/>
            <p:cNvSpPr>
              <a:spLocks noChangeShapeType="1"/>
            </p:cNvSpPr>
            <p:nvPr/>
          </p:nvSpPr>
          <p:spPr bwMode="auto">
            <a:xfrm rot="10800000">
              <a:off x="1667" y="0"/>
              <a:ext cx="0" cy="239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71" name="Line 115"/>
            <p:cNvSpPr>
              <a:spLocks noChangeShapeType="1"/>
            </p:cNvSpPr>
            <p:nvPr/>
          </p:nvSpPr>
          <p:spPr bwMode="auto">
            <a:xfrm rot="10800000">
              <a:off x="1852" y="0"/>
              <a:ext cx="0" cy="239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72" name="Line 116"/>
            <p:cNvSpPr>
              <a:spLocks noChangeShapeType="1"/>
            </p:cNvSpPr>
            <p:nvPr/>
          </p:nvSpPr>
          <p:spPr bwMode="auto">
            <a:xfrm rot="10800000">
              <a:off x="2037" y="0"/>
              <a:ext cx="0" cy="239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73" name="Line 117"/>
            <p:cNvSpPr>
              <a:spLocks noChangeShapeType="1"/>
            </p:cNvSpPr>
            <p:nvPr/>
          </p:nvSpPr>
          <p:spPr bwMode="auto">
            <a:xfrm rot="10800000">
              <a:off x="2222" y="0"/>
              <a:ext cx="0" cy="239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74" name="Line 118"/>
            <p:cNvSpPr>
              <a:spLocks noChangeShapeType="1"/>
            </p:cNvSpPr>
            <p:nvPr/>
          </p:nvSpPr>
          <p:spPr bwMode="auto">
            <a:xfrm rot="10800000">
              <a:off x="2407" y="0"/>
              <a:ext cx="0" cy="239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75" name="Line 119"/>
            <p:cNvSpPr>
              <a:spLocks noChangeShapeType="1"/>
            </p:cNvSpPr>
            <p:nvPr/>
          </p:nvSpPr>
          <p:spPr bwMode="auto">
            <a:xfrm rot="10800000">
              <a:off x="2593" y="0"/>
              <a:ext cx="0" cy="239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76" name="Line 120"/>
            <p:cNvSpPr>
              <a:spLocks noChangeShapeType="1"/>
            </p:cNvSpPr>
            <p:nvPr/>
          </p:nvSpPr>
          <p:spPr bwMode="auto">
            <a:xfrm rot="10800000">
              <a:off x="2778" y="0"/>
              <a:ext cx="0" cy="239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77" name="Line 121"/>
            <p:cNvSpPr>
              <a:spLocks noChangeShapeType="1"/>
            </p:cNvSpPr>
            <p:nvPr/>
          </p:nvSpPr>
          <p:spPr bwMode="auto">
            <a:xfrm rot="10800000">
              <a:off x="2963" y="0"/>
              <a:ext cx="0" cy="239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78" name="Line 122"/>
            <p:cNvSpPr>
              <a:spLocks noChangeShapeType="1"/>
            </p:cNvSpPr>
            <p:nvPr/>
          </p:nvSpPr>
          <p:spPr bwMode="auto">
            <a:xfrm rot="10800000">
              <a:off x="3148" y="0"/>
              <a:ext cx="0" cy="239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79" name="Line 123"/>
            <p:cNvSpPr>
              <a:spLocks noChangeShapeType="1"/>
            </p:cNvSpPr>
            <p:nvPr/>
          </p:nvSpPr>
          <p:spPr bwMode="auto">
            <a:xfrm rot="10800000">
              <a:off x="3333" y="0"/>
              <a:ext cx="1" cy="239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80" name="Line 124"/>
            <p:cNvSpPr>
              <a:spLocks noChangeShapeType="1"/>
            </p:cNvSpPr>
            <p:nvPr/>
          </p:nvSpPr>
          <p:spPr bwMode="auto">
            <a:xfrm rot="10800000">
              <a:off x="3519" y="0"/>
              <a:ext cx="0" cy="239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81" name="Line 125"/>
            <p:cNvSpPr>
              <a:spLocks noChangeShapeType="1"/>
            </p:cNvSpPr>
            <p:nvPr/>
          </p:nvSpPr>
          <p:spPr bwMode="auto">
            <a:xfrm rot="10800000">
              <a:off x="3704" y="0"/>
              <a:ext cx="0" cy="239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82" name="Line 126"/>
            <p:cNvSpPr>
              <a:spLocks noChangeShapeType="1"/>
            </p:cNvSpPr>
            <p:nvPr/>
          </p:nvSpPr>
          <p:spPr bwMode="auto">
            <a:xfrm rot="10800000">
              <a:off x="3889" y="0"/>
              <a:ext cx="0" cy="239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83" name="Line 127"/>
            <p:cNvSpPr>
              <a:spLocks noChangeShapeType="1"/>
            </p:cNvSpPr>
            <p:nvPr/>
          </p:nvSpPr>
          <p:spPr bwMode="auto">
            <a:xfrm rot="10800000">
              <a:off x="4074" y="0"/>
              <a:ext cx="0" cy="239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84" name="Line 128"/>
            <p:cNvSpPr>
              <a:spLocks noChangeShapeType="1"/>
            </p:cNvSpPr>
            <p:nvPr/>
          </p:nvSpPr>
          <p:spPr bwMode="auto">
            <a:xfrm rot="10800000">
              <a:off x="4260" y="0"/>
              <a:ext cx="0" cy="239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85" name="Line 129"/>
            <p:cNvSpPr>
              <a:spLocks noChangeShapeType="1"/>
            </p:cNvSpPr>
            <p:nvPr/>
          </p:nvSpPr>
          <p:spPr bwMode="auto">
            <a:xfrm rot="10800000">
              <a:off x="4447" y="0"/>
              <a:ext cx="0" cy="240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86" name="Line 130"/>
            <p:cNvSpPr>
              <a:spLocks noChangeShapeType="1"/>
            </p:cNvSpPr>
            <p:nvPr/>
          </p:nvSpPr>
          <p:spPr bwMode="auto">
            <a:xfrm rot="10800000">
              <a:off x="4632" y="0"/>
              <a:ext cx="0" cy="240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87" name="Line 131"/>
            <p:cNvSpPr>
              <a:spLocks noChangeShapeType="1"/>
            </p:cNvSpPr>
            <p:nvPr/>
          </p:nvSpPr>
          <p:spPr bwMode="auto">
            <a:xfrm rot="10800000">
              <a:off x="4817" y="0"/>
              <a:ext cx="0" cy="240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88" name="Line 132"/>
            <p:cNvSpPr>
              <a:spLocks noChangeShapeType="1"/>
            </p:cNvSpPr>
            <p:nvPr/>
          </p:nvSpPr>
          <p:spPr bwMode="auto">
            <a:xfrm rot="10800000">
              <a:off x="5003" y="0"/>
              <a:ext cx="0" cy="240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89" name="Line 133"/>
            <p:cNvSpPr>
              <a:spLocks noChangeShapeType="1"/>
            </p:cNvSpPr>
            <p:nvPr/>
          </p:nvSpPr>
          <p:spPr bwMode="auto">
            <a:xfrm rot="10800000">
              <a:off x="5188" y="0"/>
              <a:ext cx="0" cy="240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90" name="Line 134"/>
            <p:cNvSpPr>
              <a:spLocks noChangeShapeType="1"/>
            </p:cNvSpPr>
            <p:nvPr/>
          </p:nvSpPr>
          <p:spPr bwMode="auto">
            <a:xfrm rot="10800000">
              <a:off x="5373" y="0"/>
              <a:ext cx="0" cy="240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91" name="Line 135"/>
            <p:cNvSpPr>
              <a:spLocks noChangeShapeType="1"/>
            </p:cNvSpPr>
            <p:nvPr/>
          </p:nvSpPr>
          <p:spPr bwMode="auto">
            <a:xfrm rot="10800000">
              <a:off x="5558" y="0"/>
              <a:ext cx="0" cy="240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9592" name="Line 136"/>
            <p:cNvSpPr>
              <a:spLocks noChangeShapeType="1"/>
            </p:cNvSpPr>
            <p:nvPr/>
          </p:nvSpPr>
          <p:spPr bwMode="auto">
            <a:xfrm rot="10800000">
              <a:off x="5743" y="0"/>
              <a:ext cx="1" cy="240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457200"/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19594" name="Rectangle 138"/>
          <p:cNvSpPr>
            <a:spLocks/>
          </p:cNvSpPr>
          <p:nvPr/>
        </p:nvSpPr>
        <p:spPr bwMode="auto">
          <a:xfrm>
            <a:off x="6369050" y="2041833"/>
            <a:ext cx="137217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457200"/>
            <a:r>
              <a:rPr lang="en-US" sz="1600" dirty="0">
                <a:solidFill>
                  <a:srgbClr val="D90B00"/>
                </a:solidFill>
                <a:ea typeface="ＭＳ Ｐゴシック" charset="0"/>
                <a:cs typeface="Myriad Pro Bold Cond" charset="0"/>
                <a:sym typeface="Myriad Pro Bold Cond" charset="0"/>
              </a:rPr>
              <a:t>Step 1: Activate row A</a:t>
            </a:r>
          </a:p>
        </p:txBody>
      </p:sp>
      <p:sp>
        <p:nvSpPr>
          <p:cNvPr id="19595" name="Freeform 139"/>
          <p:cNvSpPr>
            <a:spLocks/>
          </p:cNvSpPr>
          <p:nvPr/>
        </p:nvSpPr>
        <p:spPr bwMode="auto">
          <a:xfrm>
            <a:off x="922338" y="2187963"/>
            <a:ext cx="742950" cy="3232150"/>
          </a:xfrm>
          <a:custGeom>
            <a:avLst/>
            <a:gdLst>
              <a:gd name="T0" fmla="*/ 21600 w 21600"/>
              <a:gd name="T1" fmla="*/ 0 h 21600"/>
              <a:gd name="T2" fmla="*/ 0 w 21600"/>
              <a:gd name="T3" fmla="*/ 0 h 21600"/>
              <a:gd name="T4" fmla="*/ 0 w 21600"/>
              <a:gd name="T5" fmla="*/ 21600 h 21600"/>
              <a:gd name="T6" fmla="*/ 20002 w 21600"/>
              <a:gd name="T7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20002" y="21600"/>
                </a:lnTo>
              </a:path>
            </a:pathLst>
          </a:custGeom>
          <a:noFill/>
          <a:ln w="50800" cap="flat">
            <a:solidFill>
              <a:srgbClr val="D90B00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defTabSz="457200"/>
            <a:endParaRPr lang="en-US">
              <a:solidFill>
                <a:srgbClr val="000000"/>
              </a:solidFill>
            </a:endParaRPr>
          </a:p>
        </p:txBody>
      </p:sp>
      <p:sp>
        <p:nvSpPr>
          <p:cNvPr id="19596" name="Rectangle 140"/>
          <p:cNvSpPr>
            <a:spLocks/>
          </p:cNvSpPr>
          <p:nvPr/>
        </p:nvSpPr>
        <p:spPr bwMode="auto">
          <a:xfrm>
            <a:off x="179512" y="3124251"/>
            <a:ext cx="8001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>
            <a:spAutoFit/>
          </a:bodyPr>
          <a:lstStyle/>
          <a:p>
            <a:pPr defTabSz="457200"/>
            <a:r>
              <a:rPr lang="en-US" sz="1400" dirty="0">
                <a:solidFill>
                  <a:srgbClr val="D90B00"/>
                </a:solidFill>
                <a:latin typeface="Tahoma"/>
                <a:ea typeface="ＭＳ Ｐゴシック" charset="0"/>
                <a:cs typeface="Tahoma"/>
                <a:sym typeface="Myriad Pro Bold Cond" charset="0"/>
              </a:rPr>
              <a:t>Transfer row</a:t>
            </a:r>
          </a:p>
        </p:txBody>
      </p:sp>
      <p:sp>
        <p:nvSpPr>
          <p:cNvPr id="19597" name="Rectangle 141"/>
          <p:cNvSpPr>
            <a:spLocks/>
          </p:cNvSpPr>
          <p:nvPr/>
        </p:nvSpPr>
        <p:spPr bwMode="auto">
          <a:xfrm>
            <a:off x="6369050" y="2638733"/>
            <a:ext cx="137217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457200"/>
            <a:r>
              <a:rPr lang="en-US" sz="1600" dirty="0">
                <a:solidFill>
                  <a:srgbClr val="D90B00"/>
                </a:solidFill>
                <a:ea typeface="ＭＳ Ｐゴシック" charset="0"/>
                <a:cs typeface="Myriad Pro Bold Cond" charset="0"/>
                <a:sym typeface="Myriad Pro Bold Cond" charset="0"/>
              </a:rPr>
              <a:t>Step 2: Activate row B</a:t>
            </a:r>
          </a:p>
        </p:txBody>
      </p:sp>
      <p:sp>
        <p:nvSpPr>
          <p:cNvPr id="19598" name="Freeform 142"/>
          <p:cNvSpPr>
            <a:spLocks/>
          </p:cNvSpPr>
          <p:nvPr/>
        </p:nvSpPr>
        <p:spPr bwMode="auto">
          <a:xfrm>
            <a:off x="1079500" y="2793594"/>
            <a:ext cx="571500" cy="2508250"/>
          </a:xfrm>
          <a:custGeom>
            <a:avLst/>
            <a:gdLst>
              <a:gd name="T0" fmla="*/ 21600 w 21600"/>
              <a:gd name="T1" fmla="*/ 0 h 21600"/>
              <a:gd name="T2" fmla="*/ 0 w 21600"/>
              <a:gd name="T3" fmla="*/ 0 h 21600"/>
              <a:gd name="T4" fmla="*/ 0 w 21600"/>
              <a:gd name="T5" fmla="*/ 21600 h 21600"/>
              <a:gd name="T6" fmla="*/ 20002 w 21600"/>
              <a:gd name="T7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20002" y="21600"/>
                </a:lnTo>
              </a:path>
            </a:pathLst>
          </a:custGeom>
          <a:noFill/>
          <a:ln w="50800" cap="flat">
            <a:solidFill>
              <a:srgbClr val="D90B00"/>
            </a:solidFill>
            <a:prstDash val="solid"/>
            <a:miter lim="800000"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defTabSz="457200"/>
            <a:endParaRPr lang="en-US">
              <a:solidFill>
                <a:srgbClr val="000000"/>
              </a:solidFill>
            </a:endParaRPr>
          </a:p>
        </p:txBody>
      </p:sp>
      <p:sp>
        <p:nvSpPr>
          <p:cNvPr id="19599" name="Rectangle 143"/>
          <p:cNvSpPr>
            <a:spLocks/>
          </p:cNvSpPr>
          <p:nvPr/>
        </p:nvSpPr>
        <p:spPr bwMode="auto">
          <a:xfrm>
            <a:off x="1142926" y="4181267"/>
            <a:ext cx="547626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457200"/>
            <a:endParaRPr lang="en-US" sz="1600" dirty="0">
              <a:solidFill>
                <a:srgbClr val="D90B00"/>
              </a:solidFill>
              <a:ea typeface="ＭＳ Ｐゴシック" charset="0"/>
              <a:cs typeface="Myriad Pro Bold Cond" charset="0"/>
              <a:sym typeface="Myriad Pro Bold Cond" charset="0"/>
            </a:endParaRPr>
          </a:p>
          <a:p>
            <a:pPr defTabSz="457200"/>
            <a:r>
              <a:rPr lang="en-US" sz="1200" dirty="0">
                <a:solidFill>
                  <a:srgbClr val="D90B00"/>
                </a:solidFill>
                <a:latin typeface="Tahoma"/>
                <a:ea typeface="ＭＳ Ｐゴシック" charset="0"/>
                <a:cs typeface="Tahoma"/>
                <a:sym typeface="Myriad Pro Bold Cond" charset="0"/>
              </a:rPr>
              <a:t>Transfer</a:t>
            </a:r>
          </a:p>
          <a:p>
            <a:pPr defTabSz="457200"/>
            <a:r>
              <a:rPr lang="en-US" sz="1200" dirty="0">
                <a:solidFill>
                  <a:srgbClr val="D90B00"/>
                </a:solidFill>
                <a:latin typeface="Tahoma"/>
                <a:ea typeface="ＭＳ Ｐゴシック" charset="0"/>
                <a:cs typeface="Tahoma"/>
                <a:sym typeface="Myriad Pro Bold Cond" charset="0"/>
              </a:rPr>
              <a:t>row</a:t>
            </a:r>
          </a:p>
        </p:txBody>
      </p:sp>
      <p:sp>
        <p:nvSpPr>
          <p:cNvPr id="19601" name="Rectangle 145"/>
          <p:cNvSpPr>
            <a:spLocks/>
          </p:cNvSpPr>
          <p:nvPr/>
        </p:nvSpPr>
        <p:spPr bwMode="auto">
          <a:xfrm>
            <a:off x="450850" y="739775"/>
            <a:ext cx="734695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defTabSz="457200"/>
            <a:endParaRPr lang="en-US" dirty="0">
              <a:solidFill>
                <a:srgbClr val="000000"/>
              </a:solidFill>
              <a:ea typeface="ＭＳ Ｐゴシック" charset="0"/>
              <a:cs typeface="Myriad Pro Bold Cond" charset="0"/>
              <a:sym typeface="Myriad Pro Bold Cond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444208" y="1228690"/>
            <a:ext cx="22847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008000"/>
                </a:solidFill>
              </a:rPr>
              <a:t>Negligible HW cost</a:t>
            </a:r>
          </a:p>
        </p:txBody>
      </p:sp>
      <p:sp>
        <p:nvSpPr>
          <p:cNvPr id="147" name="TextBox 146"/>
          <p:cNvSpPr txBox="1"/>
          <p:nvPr/>
        </p:nvSpPr>
        <p:spPr>
          <a:xfrm>
            <a:off x="5034118" y="836712"/>
            <a:ext cx="40023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008000"/>
                </a:solidFill>
              </a:rPr>
              <a:t>   </a:t>
            </a:r>
            <a:r>
              <a:rPr lang="en-US" sz="2000" b="1" dirty="0">
                <a:solidFill>
                  <a:srgbClr val="008000"/>
                </a:solidFill>
                <a:latin typeface="Times New Roman" charset="0"/>
                <a:ea typeface="Times New Roman" charset="0"/>
                <a:cs typeface="Times New Roman" charset="0"/>
              </a:rPr>
              <a:t>Idea: Two consecutive </a:t>
            </a:r>
            <a:r>
              <a:rPr lang="en-US" sz="2000" b="1" dirty="0" err="1">
                <a:solidFill>
                  <a:srgbClr val="008000"/>
                </a:solidFill>
                <a:latin typeface="Times New Roman" charset="0"/>
                <a:ea typeface="Times New Roman" charset="0"/>
                <a:cs typeface="Times New Roman" charset="0"/>
              </a:rPr>
              <a:t>ACTivates</a:t>
            </a:r>
            <a:endParaRPr lang="en-US" sz="2000" b="1" dirty="0">
              <a:solidFill>
                <a:srgbClr val="00800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06249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 animBg="1"/>
      <p:bldP spid="19458" grpId="0" animBg="1"/>
      <p:bldP spid="19459" grpId="0" animBg="1"/>
      <p:bldP spid="19459" grpId="1" animBg="1"/>
      <p:bldP spid="19594" grpId="0" autoUpdateAnimBg="0"/>
      <p:bldP spid="19594" grpId="1"/>
      <p:bldP spid="19595" grpId="0" animBg="1"/>
      <p:bldP spid="19595" grpId="1" animBg="1"/>
      <p:bldP spid="19596" grpId="0" autoUpdateAnimBg="0"/>
      <p:bldP spid="19596" grpId="1"/>
      <p:bldP spid="19597" grpId="0" autoUpdateAnimBg="0"/>
      <p:bldP spid="19598" grpId="0" animBg="1"/>
      <p:bldP spid="19599" grpId="0" autoUpdateAnimBg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0"/>
            <a:ext cx="8373616" cy="908720"/>
          </a:xfrm>
        </p:spPr>
        <p:txBody>
          <a:bodyPr anchor="ctr">
            <a:normAutofit/>
          </a:bodyPr>
          <a:lstStyle/>
          <a:p>
            <a:r>
              <a:rPr lang="en-US" dirty="0" err="1">
                <a:solidFill>
                  <a:srgbClr val="1A5712"/>
                </a:solidFill>
                <a:latin typeface="Garamond"/>
                <a:cs typeface="Garamond"/>
              </a:rPr>
              <a:t>RowClone</a:t>
            </a:r>
            <a:r>
              <a:rPr lang="en-US" dirty="0">
                <a:solidFill>
                  <a:srgbClr val="1A5712"/>
                </a:solidFill>
                <a:latin typeface="Garamond"/>
                <a:cs typeface="Garamond"/>
              </a:rPr>
              <a:t>: Latency and Energy Savings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51520" y="5704220"/>
            <a:ext cx="806489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900" dirty="0">
                <a:solidFill>
                  <a:srgbClr val="000000"/>
                </a:solidFill>
                <a:latin typeface="Tahoma" charset="0"/>
              </a:rPr>
              <a:t>Seshadri et al., “</a:t>
            </a:r>
            <a:r>
              <a:rPr lang="en-US" altLang="ja-JP" sz="1900" dirty="0" err="1">
                <a:solidFill>
                  <a:srgbClr val="0000FF"/>
                </a:solidFill>
                <a:latin typeface="Tahoma" charset="0"/>
              </a:rPr>
              <a:t>RowClone</a:t>
            </a:r>
            <a:r>
              <a:rPr lang="en-US" altLang="ja-JP" sz="1900" dirty="0">
                <a:solidFill>
                  <a:srgbClr val="0000FF"/>
                </a:solidFill>
                <a:latin typeface="Tahoma" charset="0"/>
              </a:rPr>
              <a:t>: Fast and Efficient In-DRAM Copy and Initialization of Bulk Data</a:t>
            </a:r>
            <a:r>
              <a:rPr lang="en-US" altLang="ja-JP" sz="1900" dirty="0">
                <a:solidFill>
                  <a:srgbClr val="000000"/>
                </a:solidFill>
                <a:latin typeface="Tahoma" charset="0"/>
              </a:rPr>
              <a:t>,</a:t>
            </a:r>
            <a:r>
              <a:rPr lang="en-US" sz="1900" dirty="0">
                <a:solidFill>
                  <a:srgbClr val="000000"/>
                </a:solidFill>
                <a:latin typeface="Tahoma" charset="0"/>
              </a:rPr>
              <a:t>”</a:t>
            </a:r>
            <a:r>
              <a:rPr lang="en-US" altLang="ja-JP" sz="1900" dirty="0">
                <a:solidFill>
                  <a:srgbClr val="000000"/>
                </a:solidFill>
                <a:latin typeface="Tahoma" charset="0"/>
              </a:rPr>
              <a:t> MICRO 2013.</a:t>
            </a:r>
            <a:endParaRPr lang="en-US" sz="1900" dirty="0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028700"/>
            <a:ext cx="8077200" cy="4800600"/>
          </a:xfrm>
          <a:prstGeom prst="rect">
            <a:avLst/>
          </a:prstGeom>
        </p:spPr>
      </p:pic>
      <p:sp>
        <p:nvSpPr>
          <p:cNvPr id="12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/>
          <a:p>
            <a:pPr>
              <a:defRPr/>
            </a:pPr>
            <a:fld id="{8E574D81-B5DE-384D-B24B-566C679AE608}" type="slidenum">
              <a:rPr lang="en-US" smtClean="0"/>
              <a:pPr>
                <a:defRPr/>
              </a:pPr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776377"/>
      </p:ext>
    </p:extLst>
  </p:cSld>
  <p:clrMapOvr>
    <a:masterClrMapping/>
  </p:clrMapOvr>
  <p:transition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33945"/>
          </a:xfrm>
        </p:spPr>
        <p:txBody>
          <a:bodyPr anchor="ctr"/>
          <a:lstStyle/>
          <a:p>
            <a:r>
              <a:rPr lang="en-US" dirty="0"/>
              <a:t>More on RowClone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12279"/>
            <a:ext cx="8610600" cy="5153025"/>
          </a:xfrm>
        </p:spPr>
        <p:txBody>
          <a:bodyPr/>
          <a:lstStyle/>
          <a:p>
            <a:r>
              <a:rPr lang="en-US" sz="1800" dirty="0"/>
              <a:t>Vivek Seshadri, Yoongu Kim, Chris Fallin, Donghyuk Lee, </a:t>
            </a:r>
            <a:r>
              <a:rPr lang="en-US" sz="1800" dirty="0" err="1"/>
              <a:t>Rachata</a:t>
            </a:r>
            <a:r>
              <a:rPr lang="en-US" sz="1800" dirty="0"/>
              <a:t> </a:t>
            </a:r>
            <a:r>
              <a:rPr lang="en-US" sz="1800" dirty="0" err="1"/>
              <a:t>Ausavarungnirun</a:t>
            </a:r>
            <a:r>
              <a:rPr lang="en-US" sz="1800" dirty="0"/>
              <a:t>, Gennady </a:t>
            </a:r>
            <a:r>
              <a:rPr lang="en-US" sz="1800" dirty="0" err="1"/>
              <a:t>Pekhimenko</a:t>
            </a:r>
            <a:r>
              <a:rPr lang="en-US" sz="1800" dirty="0"/>
              <a:t>, </a:t>
            </a:r>
            <a:r>
              <a:rPr lang="en-US" sz="1800" dirty="0" err="1"/>
              <a:t>Yixin</a:t>
            </a:r>
            <a:r>
              <a:rPr lang="en-US" sz="1800" dirty="0"/>
              <a:t> </a:t>
            </a:r>
            <a:r>
              <a:rPr lang="en-US" sz="1800" dirty="0" err="1"/>
              <a:t>Luo</a:t>
            </a:r>
            <a:r>
              <a:rPr lang="en-US" sz="1800" dirty="0"/>
              <a:t>, Onur Mutlu, Michael A. </a:t>
            </a:r>
            <a:r>
              <a:rPr lang="en-US" sz="1800" dirty="0" err="1"/>
              <a:t>Kozuch</a:t>
            </a:r>
            <a:r>
              <a:rPr lang="en-US" sz="1800" dirty="0"/>
              <a:t>, Phillip B. Gibbons, and Todd C. </a:t>
            </a:r>
            <a:r>
              <a:rPr lang="en-US" sz="1800" dirty="0" err="1"/>
              <a:t>Mowry</a:t>
            </a:r>
            <a:r>
              <a:rPr lang="en-US" sz="1800" dirty="0"/>
              <a:t>,</a:t>
            </a:r>
            <a:br>
              <a:rPr lang="en-US" sz="1800" dirty="0"/>
            </a:br>
            <a:r>
              <a:rPr lang="en-US" sz="1800" b="1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"RowClone: Fast and Energy-Efficient In-DRAM Bulk Data Copy and Initialization"</a:t>
            </a:r>
            <a:br>
              <a:rPr lang="en-US" sz="1800" dirty="0">
                <a:solidFill>
                  <a:srgbClr val="0432FF"/>
                </a:solidFill>
              </a:rPr>
            </a:br>
            <a:r>
              <a:rPr lang="en-US" sz="1800" i="1" dirty="0"/>
              <a:t>Proceedings of the </a:t>
            </a:r>
            <a:r>
              <a:rPr lang="en-US" sz="1800" i="1" dirty="0">
                <a:hlinkClick r:id="rId3"/>
              </a:rPr>
              <a:t>46th International Symposium on Microarchitecture</a:t>
            </a:r>
            <a:r>
              <a:rPr lang="en-US" sz="1800" i="1" dirty="0"/>
              <a:t> (</a:t>
            </a:r>
            <a:r>
              <a:rPr lang="en-US" sz="1800" b="1" i="1" dirty="0"/>
              <a:t>MICRO</a:t>
            </a:r>
            <a:r>
              <a:rPr lang="en-US" sz="1800" i="1" dirty="0"/>
              <a:t>)</a:t>
            </a:r>
            <a:r>
              <a:rPr lang="en-US" sz="1800" dirty="0"/>
              <a:t>, Davis, CA, December 2013. [</a:t>
            </a:r>
            <a:r>
              <a:rPr lang="en-US" sz="1800" dirty="0">
                <a:hlinkClick r:id="rId4"/>
              </a:rPr>
              <a:t>Slides (pptx)</a:t>
            </a:r>
            <a:r>
              <a:rPr lang="en-US" sz="1800" dirty="0"/>
              <a:t> </a:t>
            </a:r>
            <a:r>
              <a:rPr lang="en-US" sz="1800" dirty="0">
                <a:hlinkClick r:id="rId5"/>
              </a:rPr>
              <a:t>(pdf)</a:t>
            </a:r>
            <a:r>
              <a:rPr lang="en-US" sz="1800" dirty="0"/>
              <a:t>] [</a:t>
            </a:r>
            <a:r>
              <a:rPr lang="en-US" sz="1800" dirty="0">
                <a:hlinkClick r:id="rId6"/>
              </a:rPr>
              <a:t>Lightning Session Slides (pptx)</a:t>
            </a:r>
            <a:r>
              <a:rPr lang="en-US" sz="1800" dirty="0"/>
              <a:t> </a:t>
            </a:r>
            <a:r>
              <a:rPr lang="en-US" sz="1800" dirty="0">
                <a:hlinkClick r:id="rId7"/>
              </a:rPr>
              <a:t>(pdf)</a:t>
            </a:r>
            <a:r>
              <a:rPr lang="en-US" sz="1800" dirty="0"/>
              <a:t>] [</a:t>
            </a:r>
            <a:r>
              <a:rPr lang="en-US" sz="1800" dirty="0">
                <a:hlinkClick r:id="rId8"/>
              </a:rPr>
              <a:t>Poster (pptx)</a:t>
            </a:r>
            <a:r>
              <a:rPr lang="en-US" sz="1800" dirty="0"/>
              <a:t> </a:t>
            </a:r>
            <a:r>
              <a:rPr lang="en-US" sz="1800" dirty="0">
                <a:hlinkClick r:id="rId9"/>
              </a:rPr>
              <a:t>(pdf)</a:t>
            </a:r>
            <a:r>
              <a:rPr lang="en-US" sz="1800" dirty="0"/>
              <a:t>] </a:t>
            </a:r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0169019-BB41-6245-A1FF-2891AF14670E}" type="slidenum">
              <a:rPr lang="en-US" smtClean="0"/>
              <a:pPr>
                <a:defRPr/>
              </a:pPr>
              <a:t>77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3562817"/>
            <a:ext cx="9144000" cy="3322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623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5B4C0-16B6-7042-9260-A2C139D6F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sz="3600" dirty="0"/>
              <a:t>RowClone Demonstration in Real DRAM Chips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1A4443-2E98-764F-908C-81448DD075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C7E220-48EB-244E-A6C0-C07EE1D8279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823F975-6B05-DB49-A430-E7125413BB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552700"/>
            <a:ext cx="8496300" cy="1752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287F42-34EE-8942-A545-2BE0B4A6C8A7}"/>
              </a:ext>
            </a:extLst>
          </p:cNvPr>
          <p:cNvSpPr txBox="1"/>
          <p:nvPr/>
        </p:nvSpPr>
        <p:spPr>
          <a:xfrm>
            <a:off x="2036420" y="6400800"/>
            <a:ext cx="55835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https://parallel.princeton.edu/papers/micro19-gao.pdf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6247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3386190"/>
            <a:ext cx="8208912" cy="1915018"/>
          </a:xfrm>
        </p:spPr>
        <p:txBody>
          <a:bodyPr anchor="ctr">
            <a:noAutofit/>
          </a:bodyPr>
          <a:lstStyle/>
          <a:p>
            <a:endParaRPr lang="en-US" sz="2200" dirty="0"/>
          </a:p>
        </p:txBody>
      </p:sp>
      <p:pic>
        <p:nvPicPr>
          <p:cNvPr id="7" name="Picture 6" descr="safari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467544" y="1124744"/>
            <a:ext cx="8208912" cy="2232248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en-US" dirty="0"/>
              <a:t>Ambit:</a:t>
            </a:r>
            <a:br>
              <a:rPr lang="en-US" dirty="0"/>
            </a:br>
            <a:r>
              <a:rPr lang="en-US" dirty="0"/>
              <a:t>In-Memory Bulk Bitwise Operations</a:t>
            </a:r>
          </a:p>
        </p:txBody>
      </p:sp>
      <p:pic>
        <p:nvPicPr>
          <p:cNvPr id="11" name="Picture 2" descr="ETH Zurich short logo, black">
            <a:extLst>
              <a:ext uri="{FF2B5EF4-FFF2-40B4-BE49-F238E27FC236}">
                <a16:creationId xmlns:a16="http://schemas.microsoft.com/office/drawing/2014/main" id="{0BE147F0-5D0A-CB40-B21A-0B5100E79AE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2" t="19970" r="7940" b="18111"/>
          <a:stretch/>
        </p:blipFill>
        <p:spPr bwMode="auto">
          <a:xfrm>
            <a:off x="6357969" y="6074246"/>
            <a:ext cx="2750535" cy="78375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60056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992169-91D1-9547-8D20-ED078F3E57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Processing in/near Memory: An Old Idea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0ED294-5647-F94B-A57E-CA0F09C77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219200"/>
            <a:ext cx="8610600" cy="5029200"/>
          </a:xfrm>
        </p:spPr>
        <p:txBody>
          <a:bodyPr/>
          <a:lstStyle/>
          <a:p>
            <a:r>
              <a:rPr lang="en-US" dirty="0"/>
              <a:t>Stone, “</a:t>
            </a:r>
            <a:r>
              <a:rPr lang="en-US" dirty="0">
                <a:solidFill>
                  <a:srgbClr val="0000FF"/>
                </a:solidFill>
              </a:rPr>
              <a:t>A Logic-in-Memory Computer,</a:t>
            </a:r>
            <a:r>
              <a:rPr lang="en-US" dirty="0"/>
              <a:t>” IEEE TC 1970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32AF82-6637-2C44-8C3C-BCD2E1584B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5122" name="Picture 2" descr="https://lh4.googleusercontent.com/U1R3vifukrki6oE_6n0P6HEXhr0-6hnFc-YEWOmKgJErOZXD7VhesI797XMOeMxkM-noaFtXVfpS4SZ7WoDIcJ-N4M2SciBhN8Bh5H1JW9tYfXt6vybr78FdMyDrURzG_C9R2mlSuS8">
            <a:extLst>
              <a:ext uri="{FF2B5EF4-FFF2-40B4-BE49-F238E27FC236}">
                <a16:creationId xmlns:a16="http://schemas.microsoft.com/office/drawing/2014/main" id="{31087902-35DE-004D-94F5-7D884184D7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36" y="2259569"/>
            <a:ext cx="9144000" cy="347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1883265-646D-7840-BAE8-F76F654668C2}"/>
              </a:ext>
            </a:extLst>
          </p:cNvPr>
          <p:cNvSpPr txBox="1"/>
          <p:nvPr/>
        </p:nvSpPr>
        <p:spPr>
          <a:xfrm>
            <a:off x="1155039" y="6457890"/>
            <a:ext cx="68339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ahoma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https://doi.org/10.1109/TC.1970.5008902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ahoma"/>
                <a:ea typeface="+mn-ea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https://people.inf.ethz.ch/omutlu/pub/onur-MiM-Talk-IntelligentArchitecturesForIntelligentMachines-May-3-2021.pptx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6416624"/>
      </p:ext>
    </p:extLst>
  </p:cSld>
  <p:clrMapOvr>
    <a:masterClrMapping/>
  </p:clrMapOvr>
  <p:transition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807896" cy="1066800"/>
          </a:xfrm>
        </p:spPr>
        <p:txBody>
          <a:bodyPr/>
          <a:lstStyle/>
          <a:p>
            <a:r>
              <a:rPr lang="en-US" dirty="0"/>
              <a:t>In-Memory Bulk Bitwise Operations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807896" cy="5193723"/>
          </a:xfrm>
        </p:spPr>
        <p:txBody>
          <a:bodyPr/>
          <a:lstStyle/>
          <a:p>
            <a:r>
              <a:rPr lang="en-US" dirty="0"/>
              <a:t>We can support </a:t>
            </a:r>
            <a:r>
              <a:rPr lang="en-US" dirty="0">
                <a:solidFill>
                  <a:srgbClr val="0000FF"/>
                </a:solidFill>
              </a:rPr>
              <a:t>in-DRAM COPY, ZERO, AND, OR, NOT, MAJ</a:t>
            </a:r>
          </a:p>
          <a:p>
            <a:r>
              <a:rPr lang="en-US" dirty="0"/>
              <a:t>At low cost</a:t>
            </a:r>
          </a:p>
          <a:p>
            <a:endParaRPr lang="en-US" dirty="0"/>
          </a:p>
          <a:p>
            <a:r>
              <a:rPr lang="en-US" dirty="0">
                <a:solidFill>
                  <a:srgbClr val="0000FF"/>
                </a:solidFill>
              </a:rPr>
              <a:t>Using analog computation capability of DRAM</a:t>
            </a:r>
          </a:p>
          <a:p>
            <a:pPr lvl="1"/>
            <a:r>
              <a:rPr lang="en-US" dirty="0">
                <a:solidFill>
                  <a:srgbClr val="0000FF"/>
                </a:solidFill>
              </a:rPr>
              <a:t>Idea: activating multiple rows performs computation</a:t>
            </a:r>
          </a:p>
          <a:p>
            <a:endParaRPr lang="en-US" dirty="0">
              <a:solidFill>
                <a:srgbClr val="FF0000"/>
              </a:solidFill>
            </a:endParaRPr>
          </a:p>
          <a:p>
            <a:r>
              <a:rPr lang="en-US" dirty="0">
                <a:solidFill>
                  <a:srgbClr val="FF0000"/>
                </a:solidFill>
              </a:rPr>
              <a:t>30-60X performance and energy improvement</a:t>
            </a:r>
          </a:p>
          <a:p>
            <a:pPr lvl="1"/>
            <a:r>
              <a:rPr lang="en-US" sz="2000" dirty="0"/>
              <a:t>Seshadri+, “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</a:rPr>
              <a:t>Ambit: In-Memory Accelerator for Bulk Bitwise Operations Using Commodity DRAM Technology</a:t>
            </a:r>
            <a:r>
              <a:rPr lang="en-US" sz="2000" dirty="0"/>
              <a:t>,” MICRO 2017.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E574D81-B5DE-384D-B24B-566C679AE608}" type="slidenum">
              <a:rPr lang="en-US" smtClean="0"/>
              <a:pPr>
                <a:defRPr/>
              </a:pPr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1163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sz="3800" dirty="0"/>
              <a:t>In-DRAM AND/OR: Triple Row Activation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56928"/>
            <a:ext cx="8610600" cy="4876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6804248" y="6356176"/>
            <a:ext cx="2133600" cy="457200"/>
          </a:xfrm>
        </p:spPr>
        <p:txBody>
          <a:bodyPr/>
          <a:lstStyle/>
          <a:p>
            <a:fld id="{323594FA-E141-4234-AE05-360401972BE7}" type="slidenum">
              <a:rPr lang="en-US" altLang="en-US" smtClean="0">
                <a:solidFill>
                  <a:srgbClr val="000000"/>
                </a:solidFill>
              </a:rPr>
              <a:pPr/>
              <a:t>81</a:t>
            </a:fld>
            <a:endParaRPr lang="en-US" altLang="en-US" dirty="0">
              <a:solidFill>
                <a:srgbClr val="000000"/>
              </a:solidFill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1384300" y="3190528"/>
            <a:ext cx="387178" cy="685800"/>
          </a:xfrm>
          <a:prstGeom prst="rect">
            <a:avLst/>
          </a:prstGeom>
          <a:solidFill>
            <a:srgbClr val="40627C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3200" b="1" kern="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1371600" y="3476178"/>
            <a:ext cx="387178" cy="400150"/>
          </a:xfrm>
          <a:prstGeom prst="rect">
            <a:avLst/>
          </a:prstGeom>
          <a:solidFill>
            <a:srgbClr val="40627C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3200" b="1" kern="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1387613" y="2134614"/>
            <a:ext cx="387178" cy="685800"/>
          </a:xfrm>
          <a:prstGeom prst="rect">
            <a:avLst/>
          </a:prstGeom>
          <a:solidFill>
            <a:srgbClr val="40627C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3200" b="1" kern="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1390386" y="2420264"/>
            <a:ext cx="387178" cy="400150"/>
          </a:xfrm>
          <a:prstGeom prst="rect">
            <a:avLst/>
          </a:prstGeom>
          <a:solidFill>
            <a:srgbClr val="40627C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3200" b="1" kern="0" dirty="0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75" name="Group 74"/>
          <p:cNvGrpSpPr/>
          <p:nvPr/>
        </p:nvGrpSpPr>
        <p:grpSpPr>
          <a:xfrm>
            <a:off x="1752600" y="1133128"/>
            <a:ext cx="3064024" cy="4958665"/>
            <a:chOff x="1828800" y="-857925"/>
            <a:chExt cx="4182533" cy="6768806"/>
          </a:xfrm>
        </p:grpSpPr>
        <p:grpSp>
          <p:nvGrpSpPr>
            <p:cNvPr id="76" name="Group 75"/>
            <p:cNvGrpSpPr/>
            <p:nvPr/>
          </p:nvGrpSpPr>
          <p:grpSpPr>
            <a:xfrm>
              <a:off x="3039533" y="3479094"/>
              <a:ext cx="2971800" cy="1119011"/>
              <a:chOff x="2667000" y="3041650"/>
              <a:chExt cx="2057400" cy="774700"/>
            </a:xfrm>
          </p:grpSpPr>
          <p:grpSp>
            <p:nvGrpSpPr>
              <p:cNvPr id="82" name="Group 81"/>
              <p:cNvGrpSpPr/>
              <p:nvPr/>
            </p:nvGrpSpPr>
            <p:grpSpPr>
              <a:xfrm>
                <a:off x="2667000" y="3048000"/>
                <a:ext cx="609600" cy="762000"/>
                <a:chOff x="2819400" y="3048000"/>
                <a:chExt cx="609600" cy="762000"/>
              </a:xfrm>
            </p:grpSpPr>
            <p:sp>
              <p:nvSpPr>
                <p:cNvPr id="88" name="Isosceles Triangle 87"/>
                <p:cNvSpPr/>
                <p:nvPr/>
              </p:nvSpPr>
              <p:spPr>
                <a:xfrm>
                  <a:off x="2819400" y="3124200"/>
                  <a:ext cx="609600" cy="685800"/>
                </a:xfrm>
                <a:prstGeom prst="triangle">
                  <a:avLst/>
                </a:prstGeom>
                <a:solidFill>
                  <a:srgbClr val="E8E595">
                    <a:lumMod val="50000"/>
                  </a:srgbClr>
                </a:solidFill>
                <a:ln w="3175" cap="flat" cmpd="sng" algn="ctr">
                  <a:solidFill>
                    <a:sysClr val="windowText" lastClr="000000">
                      <a:lumMod val="85000"/>
                      <a:lumOff val="15000"/>
                    </a:sys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sz="3200" b="1" kern="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89" name="Oval 88"/>
                <p:cNvSpPr/>
                <p:nvPr/>
              </p:nvSpPr>
              <p:spPr>
                <a:xfrm>
                  <a:off x="3048000" y="3048000"/>
                  <a:ext cx="152400" cy="152400"/>
                </a:xfrm>
                <a:prstGeom prst="ellipse">
                  <a:avLst/>
                </a:prstGeom>
                <a:solidFill>
                  <a:srgbClr val="E8E595">
                    <a:lumMod val="50000"/>
                  </a:srgbClr>
                </a:solidFill>
                <a:ln w="3175" cap="flat" cmpd="sng" algn="ctr">
                  <a:solidFill>
                    <a:sysClr val="windowText" lastClr="000000">
                      <a:lumMod val="85000"/>
                      <a:lumOff val="15000"/>
                    </a:sys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sz="3200" b="1" kern="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</p:grpSp>
          <p:grpSp>
            <p:nvGrpSpPr>
              <p:cNvPr id="83" name="Group 82"/>
              <p:cNvGrpSpPr/>
              <p:nvPr/>
            </p:nvGrpSpPr>
            <p:grpSpPr>
              <a:xfrm rot="10800000">
                <a:off x="4114800" y="3048000"/>
                <a:ext cx="609600" cy="762000"/>
                <a:chOff x="2819400" y="3048000"/>
                <a:chExt cx="609600" cy="762000"/>
              </a:xfrm>
            </p:grpSpPr>
            <p:sp>
              <p:nvSpPr>
                <p:cNvPr id="86" name="Isosceles Triangle 85"/>
                <p:cNvSpPr/>
                <p:nvPr/>
              </p:nvSpPr>
              <p:spPr>
                <a:xfrm>
                  <a:off x="2819400" y="3124200"/>
                  <a:ext cx="609600" cy="685800"/>
                </a:xfrm>
                <a:prstGeom prst="triangle">
                  <a:avLst/>
                </a:prstGeom>
                <a:solidFill>
                  <a:srgbClr val="E8E595">
                    <a:lumMod val="50000"/>
                  </a:srgbClr>
                </a:solidFill>
                <a:ln w="3175" cap="flat" cmpd="sng" algn="ctr">
                  <a:solidFill>
                    <a:sysClr val="windowText" lastClr="000000">
                      <a:lumMod val="85000"/>
                      <a:lumOff val="15000"/>
                    </a:sys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sz="3200" b="1" kern="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87" name="Oval 86"/>
                <p:cNvSpPr/>
                <p:nvPr/>
              </p:nvSpPr>
              <p:spPr>
                <a:xfrm>
                  <a:off x="3048000" y="3048000"/>
                  <a:ext cx="152400" cy="152400"/>
                </a:xfrm>
                <a:prstGeom prst="ellipse">
                  <a:avLst/>
                </a:prstGeom>
                <a:solidFill>
                  <a:srgbClr val="E8E595">
                    <a:lumMod val="50000"/>
                  </a:srgbClr>
                </a:solidFill>
                <a:ln w="3175" cap="flat" cmpd="sng" algn="ctr">
                  <a:solidFill>
                    <a:sysClr val="windowText" lastClr="000000">
                      <a:lumMod val="85000"/>
                      <a:lumOff val="15000"/>
                    </a:sys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sz="3200" b="1" kern="0" dirty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</p:grpSp>
          <p:cxnSp>
            <p:nvCxnSpPr>
              <p:cNvPr id="84" name="Elbow Connector 83"/>
              <p:cNvCxnSpPr>
                <a:stCxn id="86" idx="3"/>
                <a:endCxn id="89" idx="0"/>
              </p:cNvCxnSpPr>
              <p:nvPr/>
            </p:nvCxnSpPr>
            <p:spPr>
              <a:xfrm rot="16200000" flipV="1">
                <a:off x="3695700" y="2324100"/>
                <a:ext cx="12700" cy="1447800"/>
              </a:xfrm>
              <a:prstGeom prst="bentConnector3">
                <a:avLst>
                  <a:gd name="adj1" fmla="val 4135134"/>
                </a:avLst>
              </a:prstGeom>
              <a:noFill/>
              <a:ln w="190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5" name="Elbow Connector 84"/>
              <p:cNvCxnSpPr>
                <a:stCxn id="87" idx="0"/>
                <a:endCxn id="88" idx="3"/>
              </p:cNvCxnSpPr>
              <p:nvPr/>
            </p:nvCxnSpPr>
            <p:spPr>
              <a:xfrm rot="5400000">
                <a:off x="3695700" y="3086100"/>
                <a:ext cx="12700" cy="1447800"/>
              </a:xfrm>
              <a:prstGeom prst="bentConnector3">
                <a:avLst>
                  <a:gd name="adj1" fmla="val 4427024"/>
                </a:avLst>
              </a:prstGeom>
              <a:noFill/>
              <a:ln w="190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headEnd type="none" w="med" len="med"/>
                <a:tailEnd type="none" w="med" len="med"/>
              </a:ln>
              <a:effectLst/>
            </p:spPr>
          </p:cxnSp>
        </p:grpSp>
        <p:cxnSp>
          <p:nvCxnSpPr>
            <p:cNvPr id="77" name="Straight Connector 76"/>
            <p:cNvCxnSpPr>
              <a:endCxn id="88" idx="1"/>
            </p:cNvCxnSpPr>
            <p:nvPr/>
          </p:nvCxnSpPr>
          <p:spPr>
            <a:xfrm>
              <a:off x="1828800" y="4093633"/>
              <a:ext cx="1430867" cy="0"/>
            </a:xfrm>
            <a:prstGeom prst="line">
              <a:avLst/>
            </a:prstGeom>
            <a:noFill/>
            <a:ln w="38100" cap="flat" cmpd="sng" algn="ctr">
              <a:solidFill>
                <a:srgbClr val="C4442A"/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78" name="Straight Connector 77"/>
            <p:cNvCxnSpPr/>
            <p:nvPr/>
          </p:nvCxnSpPr>
          <p:spPr>
            <a:xfrm>
              <a:off x="2544233" y="4093633"/>
              <a:ext cx="0" cy="935567"/>
            </a:xfrm>
            <a:prstGeom prst="line">
              <a:avLst/>
            </a:prstGeom>
            <a:noFill/>
            <a:ln w="38100" cap="flat" cmpd="sng" algn="ctr">
              <a:solidFill>
                <a:srgbClr val="C4442A"/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79" name="Elbow Connector 78"/>
            <p:cNvCxnSpPr>
              <a:endCxn id="86" idx="5"/>
            </p:cNvCxnSpPr>
            <p:nvPr/>
          </p:nvCxnSpPr>
          <p:spPr>
            <a:xfrm flipV="1">
              <a:off x="2544233" y="3983567"/>
              <a:ext cx="2806700" cy="1045633"/>
            </a:xfrm>
            <a:prstGeom prst="bentConnector3">
              <a:avLst>
                <a:gd name="adj1" fmla="val 67170"/>
              </a:avLst>
            </a:prstGeom>
            <a:noFill/>
            <a:ln w="38100" cap="flat" cmpd="sng" algn="ctr">
              <a:solidFill>
                <a:srgbClr val="C4442A"/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80" name="Straight Connector 79"/>
            <p:cNvCxnSpPr/>
            <p:nvPr/>
          </p:nvCxnSpPr>
          <p:spPr>
            <a:xfrm flipV="1">
              <a:off x="4525433" y="-857925"/>
              <a:ext cx="0" cy="3588327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81" name="Straight Connector 80"/>
            <p:cNvCxnSpPr/>
            <p:nvPr/>
          </p:nvCxnSpPr>
          <p:spPr>
            <a:xfrm flipV="1">
              <a:off x="4525433" y="5398531"/>
              <a:ext cx="0" cy="512350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</p:grpSp>
      <p:sp>
        <p:nvSpPr>
          <p:cNvPr id="90" name="TextBox 89"/>
          <p:cNvSpPr txBox="1"/>
          <p:nvPr/>
        </p:nvSpPr>
        <p:spPr>
          <a:xfrm>
            <a:off x="3733800" y="5715308"/>
            <a:ext cx="10358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i="1" dirty="0">
                <a:solidFill>
                  <a:prstClr val="black"/>
                </a:solidFill>
                <a:latin typeface="Calibri"/>
              </a:rPr>
              <a:t>½V</a:t>
            </a:r>
            <a:r>
              <a:rPr lang="en-US" sz="2800" b="1" i="1" baseline="-25000" dirty="0">
                <a:solidFill>
                  <a:prstClr val="black"/>
                </a:solidFill>
                <a:latin typeface="Calibri"/>
              </a:rPr>
              <a:t>DD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3733800" y="980728"/>
            <a:ext cx="10358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i="1" dirty="0">
                <a:solidFill>
                  <a:prstClr val="black"/>
                </a:solidFill>
                <a:latin typeface="Calibri"/>
              </a:rPr>
              <a:t>½V</a:t>
            </a:r>
            <a:r>
              <a:rPr lang="en-US" sz="2800" b="1" i="1" baseline="-25000" dirty="0">
                <a:solidFill>
                  <a:prstClr val="black"/>
                </a:solidFill>
                <a:latin typeface="Calibri"/>
              </a:rPr>
              <a:t>DD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1106239" y="4485928"/>
            <a:ext cx="6463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solidFill>
                  <a:prstClr val="black"/>
                </a:solidFill>
                <a:latin typeface="Calibri"/>
              </a:rPr>
              <a:t>dis</a:t>
            </a:r>
          </a:p>
        </p:txBody>
      </p:sp>
      <p:grpSp>
        <p:nvGrpSpPr>
          <p:cNvPr id="93" name="Group 92"/>
          <p:cNvGrpSpPr/>
          <p:nvPr/>
        </p:nvGrpSpPr>
        <p:grpSpPr>
          <a:xfrm>
            <a:off x="762000" y="2134614"/>
            <a:ext cx="1546191" cy="834596"/>
            <a:chOff x="1425609" y="2590800"/>
            <a:chExt cx="1546191" cy="834596"/>
          </a:xfrm>
        </p:grpSpPr>
        <p:cxnSp>
          <p:nvCxnSpPr>
            <p:cNvPr id="94" name="Straight Connector 93"/>
            <p:cNvCxnSpPr/>
            <p:nvPr/>
          </p:nvCxnSpPr>
          <p:spPr>
            <a:xfrm>
              <a:off x="2051222" y="2590800"/>
              <a:ext cx="0" cy="685800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95" name="Straight Connector 94"/>
            <p:cNvCxnSpPr/>
            <p:nvPr/>
          </p:nvCxnSpPr>
          <p:spPr>
            <a:xfrm>
              <a:off x="2438400" y="2590800"/>
              <a:ext cx="0" cy="685800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96" name="Straight Connector 95"/>
            <p:cNvCxnSpPr/>
            <p:nvPr/>
          </p:nvCxnSpPr>
          <p:spPr>
            <a:xfrm>
              <a:off x="2438400" y="2933700"/>
              <a:ext cx="533400" cy="0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sp>
          <p:nvSpPr>
            <p:cNvPr id="97" name="Rectangle 96"/>
            <p:cNvSpPr/>
            <p:nvPr/>
          </p:nvSpPr>
          <p:spPr>
            <a:xfrm>
              <a:off x="1425609" y="3311096"/>
              <a:ext cx="125730" cy="1143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3200" b="1" kern="0" dirty="0">
                <a:solidFill>
                  <a:prstClr val="white"/>
                </a:solidFill>
                <a:latin typeface="Calibri"/>
              </a:endParaRPr>
            </a:p>
          </p:txBody>
        </p:sp>
        <p:cxnSp>
          <p:nvCxnSpPr>
            <p:cNvPr id="98" name="Elbow Connector 97"/>
            <p:cNvCxnSpPr>
              <a:endCxn id="97" idx="0"/>
            </p:cNvCxnSpPr>
            <p:nvPr/>
          </p:nvCxnSpPr>
          <p:spPr>
            <a:xfrm rot="10800000" flipV="1">
              <a:off x="1488474" y="2948630"/>
              <a:ext cx="562748" cy="362465"/>
            </a:xfrm>
            <a:prstGeom prst="bentConnector2">
              <a:avLst/>
            </a:prstGeom>
            <a:noFill/>
            <a:ln w="285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  <a:tailEnd type="arrow" w="lg" len="lg"/>
            </a:ln>
            <a:effectLst/>
          </p:spPr>
        </p:cxnSp>
      </p:grpSp>
      <p:cxnSp>
        <p:nvCxnSpPr>
          <p:cNvPr id="99" name="Straight Connector 98"/>
          <p:cNvCxnSpPr/>
          <p:nvPr/>
        </p:nvCxnSpPr>
        <p:spPr>
          <a:xfrm>
            <a:off x="2881451" y="2477514"/>
            <a:ext cx="853357" cy="0"/>
          </a:xfrm>
          <a:prstGeom prst="line">
            <a:avLst/>
          </a:prstGeom>
          <a:noFill/>
          <a:ln w="28575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headEnd type="none" w="med" len="med"/>
            <a:tailEnd type="none" w="med" len="med"/>
          </a:ln>
          <a:effectLst/>
        </p:spPr>
      </p:cxnSp>
      <p:cxnSp>
        <p:nvCxnSpPr>
          <p:cNvPr id="100" name="Straight Arrow Connector 99"/>
          <p:cNvCxnSpPr>
            <a:stCxn id="101" idx="6"/>
            <a:endCxn id="102" idx="2"/>
          </p:cNvCxnSpPr>
          <p:nvPr/>
        </p:nvCxnSpPr>
        <p:spPr>
          <a:xfrm>
            <a:off x="2324300" y="2477514"/>
            <a:ext cx="533000" cy="0"/>
          </a:xfrm>
          <a:prstGeom prst="straightConnector1">
            <a:avLst/>
          </a:prstGeom>
          <a:noFill/>
          <a:ln w="38100" cap="flat" cmpd="sng" algn="ctr">
            <a:solidFill>
              <a:srgbClr val="C4442A"/>
            </a:solidFill>
            <a:prstDash val="solid"/>
            <a:tailEnd type="stealth" w="lg" len="lg"/>
          </a:ln>
          <a:effectLst/>
        </p:spPr>
      </p:cxnSp>
      <p:sp>
        <p:nvSpPr>
          <p:cNvPr id="101" name="Oval 100"/>
          <p:cNvSpPr/>
          <p:nvPr/>
        </p:nvSpPr>
        <p:spPr>
          <a:xfrm>
            <a:off x="2209800" y="2420264"/>
            <a:ext cx="114500" cy="114500"/>
          </a:xfrm>
          <a:prstGeom prst="ellipse">
            <a:avLst/>
          </a:prstGeom>
          <a:solidFill>
            <a:srgbClr val="5A5A5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3200" b="1" kern="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2857300" y="2420264"/>
            <a:ext cx="114500" cy="114500"/>
          </a:xfrm>
          <a:prstGeom prst="ellipse">
            <a:avLst/>
          </a:prstGeom>
          <a:solidFill>
            <a:srgbClr val="5A5A5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3200" b="1" kern="0" dirty="0">
              <a:solidFill>
                <a:prstClr val="white"/>
              </a:solidFill>
              <a:latin typeface="Calibri"/>
            </a:endParaRPr>
          </a:p>
        </p:txBody>
      </p:sp>
      <p:cxnSp>
        <p:nvCxnSpPr>
          <p:cNvPr id="103" name="Straight Arrow Connector 102"/>
          <p:cNvCxnSpPr/>
          <p:nvPr/>
        </p:nvCxnSpPr>
        <p:spPr>
          <a:xfrm flipV="1">
            <a:off x="2324188" y="2164370"/>
            <a:ext cx="433199" cy="283388"/>
          </a:xfrm>
          <a:prstGeom prst="straightConnector1">
            <a:avLst/>
          </a:prstGeom>
          <a:noFill/>
          <a:ln w="38100" cap="flat" cmpd="sng" algn="ctr">
            <a:solidFill>
              <a:srgbClr val="C4442A"/>
            </a:solidFill>
            <a:prstDash val="solid"/>
            <a:tailEnd type="stealth" w="lg" len="lg"/>
          </a:ln>
          <a:effectLst/>
        </p:spPr>
      </p:cxnSp>
      <p:sp>
        <p:nvSpPr>
          <p:cNvPr id="104" name="Rectangle 103"/>
          <p:cNvSpPr/>
          <p:nvPr/>
        </p:nvSpPr>
        <p:spPr>
          <a:xfrm>
            <a:off x="1387613" y="1133128"/>
            <a:ext cx="387178" cy="685800"/>
          </a:xfrm>
          <a:prstGeom prst="rect">
            <a:avLst/>
          </a:prstGeom>
          <a:solidFill>
            <a:srgbClr val="40627C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3200" b="1" kern="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1390386" y="1418778"/>
            <a:ext cx="387178" cy="400150"/>
          </a:xfrm>
          <a:prstGeom prst="rect">
            <a:avLst/>
          </a:prstGeom>
          <a:solidFill>
            <a:srgbClr val="40627C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3200" b="1" kern="0" dirty="0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106" name="Group 105"/>
          <p:cNvGrpSpPr/>
          <p:nvPr/>
        </p:nvGrpSpPr>
        <p:grpSpPr>
          <a:xfrm>
            <a:off x="762000" y="1133128"/>
            <a:ext cx="1546191" cy="834596"/>
            <a:chOff x="1425609" y="2590800"/>
            <a:chExt cx="1546191" cy="834596"/>
          </a:xfrm>
        </p:grpSpPr>
        <p:cxnSp>
          <p:nvCxnSpPr>
            <p:cNvPr id="107" name="Straight Connector 106"/>
            <p:cNvCxnSpPr/>
            <p:nvPr/>
          </p:nvCxnSpPr>
          <p:spPr>
            <a:xfrm>
              <a:off x="2051222" y="2590800"/>
              <a:ext cx="0" cy="685800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108" name="Straight Connector 107"/>
            <p:cNvCxnSpPr/>
            <p:nvPr/>
          </p:nvCxnSpPr>
          <p:spPr>
            <a:xfrm>
              <a:off x="2438400" y="2590800"/>
              <a:ext cx="0" cy="685800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109" name="Straight Connector 108"/>
            <p:cNvCxnSpPr/>
            <p:nvPr/>
          </p:nvCxnSpPr>
          <p:spPr>
            <a:xfrm>
              <a:off x="2438400" y="2933700"/>
              <a:ext cx="533400" cy="0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sp>
          <p:nvSpPr>
            <p:cNvPr id="110" name="Rectangle 109"/>
            <p:cNvSpPr/>
            <p:nvPr/>
          </p:nvSpPr>
          <p:spPr>
            <a:xfrm>
              <a:off x="1425609" y="3311096"/>
              <a:ext cx="125730" cy="1143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3200" b="1" kern="0" dirty="0">
                <a:solidFill>
                  <a:prstClr val="white"/>
                </a:solidFill>
                <a:latin typeface="Calibri"/>
              </a:endParaRPr>
            </a:p>
          </p:txBody>
        </p:sp>
        <p:cxnSp>
          <p:nvCxnSpPr>
            <p:cNvPr id="111" name="Elbow Connector 110"/>
            <p:cNvCxnSpPr>
              <a:endCxn id="110" idx="0"/>
            </p:cNvCxnSpPr>
            <p:nvPr/>
          </p:nvCxnSpPr>
          <p:spPr>
            <a:xfrm rot="10800000" flipV="1">
              <a:off x="1488474" y="2948630"/>
              <a:ext cx="562748" cy="362465"/>
            </a:xfrm>
            <a:prstGeom prst="bentConnector2">
              <a:avLst/>
            </a:prstGeom>
            <a:noFill/>
            <a:ln w="285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  <a:tailEnd type="arrow" w="lg" len="lg"/>
            </a:ln>
            <a:effectLst/>
          </p:spPr>
        </p:cxnSp>
      </p:grpSp>
      <p:cxnSp>
        <p:nvCxnSpPr>
          <p:cNvPr id="112" name="Straight Connector 111"/>
          <p:cNvCxnSpPr/>
          <p:nvPr/>
        </p:nvCxnSpPr>
        <p:spPr>
          <a:xfrm>
            <a:off x="2881451" y="1476028"/>
            <a:ext cx="853357" cy="0"/>
          </a:xfrm>
          <a:prstGeom prst="line">
            <a:avLst/>
          </a:prstGeom>
          <a:noFill/>
          <a:ln w="28575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headEnd type="none" w="med" len="med"/>
            <a:tailEnd type="none" w="med" len="med"/>
          </a:ln>
          <a:effectLst/>
        </p:spPr>
      </p:cxnSp>
      <p:cxnSp>
        <p:nvCxnSpPr>
          <p:cNvPr id="113" name="Straight Arrow Connector 112"/>
          <p:cNvCxnSpPr>
            <a:stCxn id="114" idx="6"/>
            <a:endCxn id="115" idx="2"/>
          </p:cNvCxnSpPr>
          <p:nvPr/>
        </p:nvCxnSpPr>
        <p:spPr>
          <a:xfrm>
            <a:off x="2324300" y="1476028"/>
            <a:ext cx="533000" cy="0"/>
          </a:xfrm>
          <a:prstGeom prst="straightConnector1">
            <a:avLst/>
          </a:prstGeom>
          <a:noFill/>
          <a:ln w="38100" cap="flat" cmpd="sng" algn="ctr">
            <a:solidFill>
              <a:srgbClr val="C4442A"/>
            </a:solidFill>
            <a:prstDash val="solid"/>
            <a:tailEnd type="stealth" w="lg" len="lg"/>
          </a:ln>
          <a:effectLst/>
        </p:spPr>
      </p:cxnSp>
      <p:sp>
        <p:nvSpPr>
          <p:cNvPr id="114" name="Oval 113"/>
          <p:cNvSpPr/>
          <p:nvPr/>
        </p:nvSpPr>
        <p:spPr>
          <a:xfrm>
            <a:off x="2209800" y="1418778"/>
            <a:ext cx="114500" cy="114500"/>
          </a:xfrm>
          <a:prstGeom prst="ellipse">
            <a:avLst/>
          </a:prstGeom>
          <a:solidFill>
            <a:srgbClr val="5A5A5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3200" b="1" kern="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5" name="Oval 114"/>
          <p:cNvSpPr/>
          <p:nvPr/>
        </p:nvSpPr>
        <p:spPr>
          <a:xfrm>
            <a:off x="2857300" y="1418778"/>
            <a:ext cx="114500" cy="114500"/>
          </a:xfrm>
          <a:prstGeom prst="ellipse">
            <a:avLst/>
          </a:prstGeom>
          <a:solidFill>
            <a:srgbClr val="5A5A5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3200" b="1" kern="0" dirty="0">
              <a:solidFill>
                <a:prstClr val="white"/>
              </a:solidFill>
              <a:latin typeface="Calibri"/>
            </a:endParaRPr>
          </a:p>
        </p:txBody>
      </p:sp>
      <p:cxnSp>
        <p:nvCxnSpPr>
          <p:cNvPr id="116" name="Straight Arrow Connector 115"/>
          <p:cNvCxnSpPr/>
          <p:nvPr/>
        </p:nvCxnSpPr>
        <p:spPr>
          <a:xfrm flipV="1">
            <a:off x="2324188" y="1162884"/>
            <a:ext cx="433199" cy="283388"/>
          </a:xfrm>
          <a:prstGeom prst="straightConnector1">
            <a:avLst/>
          </a:prstGeom>
          <a:noFill/>
          <a:ln w="38100" cap="flat" cmpd="sng" algn="ctr">
            <a:solidFill>
              <a:srgbClr val="C4442A"/>
            </a:solidFill>
            <a:prstDash val="solid"/>
            <a:tailEnd type="stealth" w="lg" len="lg"/>
          </a:ln>
          <a:effectLst/>
        </p:spPr>
      </p:cxnSp>
      <p:sp>
        <p:nvSpPr>
          <p:cNvPr id="117" name="TextBox 116"/>
          <p:cNvSpPr txBox="1"/>
          <p:nvPr/>
        </p:nvSpPr>
        <p:spPr>
          <a:xfrm>
            <a:off x="228600" y="1295708"/>
            <a:ext cx="4106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>
                <a:solidFill>
                  <a:prstClr val="black"/>
                </a:solidFill>
                <a:latin typeface="Calibri"/>
              </a:rPr>
              <a:t>A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228600" y="2438708"/>
            <a:ext cx="4106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>
                <a:solidFill>
                  <a:prstClr val="black"/>
                </a:solidFill>
                <a:latin typeface="Calibri"/>
              </a:rPr>
              <a:t>B</a:t>
            </a:r>
          </a:p>
        </p:txBody>
      </p:sp>
      <p:grpSp>
        <p:nvGrpSpPr>
          <p:cNvPr id="119" name="Group 118"/>
          <p:cNvGrpSpPr/>
          <p:nvPr/>
        </p:nvGrpSpPr>
        <p:grpSpPr>
          <a:xfrm>
            <a:off x="762000" y="3190528"/>
            <a:ext cx="1546191" cy="834596"/>
            <a:chOff x="1425609" y="2590800"/>
            <a:chExt cx="1546191" cy="834596"/>
          </a:xfrm>
        </p:grpSpPr>
        <p:cxnSp>
          <p:nvCxnSpPr>
            <p:cNvPr id="120" name="Straight Connector 119"/>
            <p:cNvCxnSpPr/>
            <p:nvPr/>
          </p:nvCxnSpPr>
          <p:spPr>
            <a:xfrm>
              <a:off x="2051222" y="2590800"/>
              <a:ext cx="0" cy="685800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121" name="Straight Connector 120"/>
            <p:cNvCxnSpPr/>
            <p:nvPr/>
          </p:nvCxnSpPr>
          <p:spPr>
            <a:xfrm>
              <a:off x="2438400" y="2590800"/>
              <a:ext cx="0" cy="685800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cxnSp>
          <p:nvCxnSpPr>
            <p:cNvPr id="122" name="Straight Connector 121"/>
            <p:cNvCxnSpPr/>
            <p:nvPr/>
          </p:nvCxnSpPr>
          <p:spPr>
            <a:xfrm>
              <a:off x="2438400" y="2933700"/>
              <a:ext cx="533400" cy="0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sp>
          <p:nvSpPr>
            <p:cNvPr id="123" name="Rectangle 122"/>
            <p:cNvSpPr/>
            <p:nvPr/>
          </p:nvSpPr>
          <p:spPr>
            <a:xfrm>
              <a:off x="1425609" y="3311096"/>
              <a:ext cx="125730" cy="1143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3200" b="1" kern="0" dirty="0">
                <a:solidFill>
                  <a:prstClr val="white"/>
                </a:solidFill>
                <a:latin typeface="Calibri"/>
              </a:endParaRPr>
            </a:p>
          </p:txBody>
        </p:sp>
        <p:cxnSp>
          <p:nvCxnSpPr>
            <p:cNvPr id="124" name="Elbow Connector 123"/>
            <p:cNvCxnSpPr>
              <a:endCxn id="123" idx="0"/>
            </p:cNvCxnSpPr>
            <p:nvPr/>
          </p:nvCxnSpPr>
          <p:spPr>
            <a:xfrm rot="10800000" flipV="1">
              <a:off x="1488474" y="2948630"/>
              <a:ext cx="562748" cy="362465"/>
            </a:xfrm>
            <a:prstGeom prst="bentConnector2">
              <a:avLst/>
            </a:prstGeom>
            <a:noFill/>
            <a:ln w="28575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  <a:tailEnd type="arrow" w="lg" len="lg"/>
            </a:ln>
            <a:effectLst/>
          </p:spPr>
        </p:cxnSp>
      </p:grpSp>
      <p:cxnSp>
        <p:nvCxnSpPr>
          <p:cNvPr id="125" name="Straight Connector 124"/>
          <p:cNvCxnSpPr/>
          <p:nvPr/>
        </p:nvCxnSpPr>
        <p:spPr>
          <a:xfrm>
            <a:off x="2881451" y="3533428"/>
            <a:ext cx="853357" cy="0"/>
          </a:xfrm>
          <a:prstGeom prst="line">
            <a:avLst/>
          </a:prstGeom>
          <a:noFill/>
          <a:ln w="28575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headEnd type="none" w="med" len="med"/>
            <a:tailEnd type="none" w="med" len="med"/>
          </a:ln>
          <a:effectLst/>
        </p:spPr>
      </p:cxnSp>
      <p:cxnSp>
        <p:nvCxnSpPr>
          <p:cNvPr id="126" name="Straight Arrow Connector 125"/>
          <p:cNvCxnSpPr>
            <a:stCxn id="127" idx="6"/>
            <a:endCxn id="128" idx="2"/>
          </p:cNvCxnSpPr>
          <p:nvPr/>
        </p:nvCxnSpPr>
        <p:spPr>
          <a:xfrm>
            <a:off x="2324300" y="3533428"/>
            <a:ext cx="533000" cy="0"/>
          </a:xfrm>
          <a:prstGeom prst="straightConnector1">
            <a:avLst/>
          </a:prstGeom>
          <a:noFill/>
          <a:ln w="38100" cap="flat" cmpd="sng" algn="ctr">
            <a:solidFill>
              <a:srgbClr val="C4442A"/>
            </a:solidFill>
            <a:prstDash val="solid"/>
            <a:tailEnd type="stealth" w="lg" len="lg"/>
          </a:ln>
          <a:effectLst/>
        </p:spPr>
      </p:cxnSp>
      <p:sp>
        <p:nvSpPr>
          <p:cNvPr id="127" name="Oval 126"/>
          <p:cNvSpPr/>
          <p:nvPr/>
        </p:nvSpPr>
        <p:spPr>
          <a:xfrm>
            <a:off x="2209800" y="3476178"/>
            <a:ext cx="114500" cy="114500"/>
          </a:xfrm>
          <a:prstGeom prst="ellipse">
            <a:avLst/>
          </a:prstGeom>
          <a:solidFill>
            <a:srgbClr val="5A5A5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3200" b="1" kern="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8" name="Oval 127"/>
          <p:cNvSpPr/>
          <p:nvPr/>
        </p:nvSpPr>
        <p:spPr>
          <a:xfrm>
            <a:off x="2857300" y="3476178"/>
            <a:ext cx="114500" cy="114500"/>
          </a:xfrm>
          <a:prstGeom prst="ellipse">
            <a:avLst/>
          </a:prstGeom>
          <a:solidFill>
            <a:srgbClr val="5A5A5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3200" b="1" kern="0" dirty="0">
              <a:solidFill>
                <a:prstClr val="white"/>
              </a:solidFill>
              <a:latin typeface="Calibri"/>
            </a:endParaRPr>
          </a:p>
        </p:txBody>
      </p:sp>
      <p:cxnSp>
        <p:nvCxnSpPr>
          <p:cNvPr id="129" name="Straight Arrow Connector 128"/>
          <p:cNvCxnSpPr/>
          <p:nvPr/>
        </p:nvCxnSpPr>
        <p:spPr>
          <a:xfrm flipV="1">
            <a:off x="2324188" y="3220284"/>
            <a:ext cx="433199" cy="283388"/>
          </a:xfrm>
          <a:prstGeom prst="straightConnector1">
            <a:avLst/>
          </a:prstGeom>
          <a:noFill/>
          <a:ln w="38100" cap="flat" cmpd="sng" algn="ctr">
            <a:solidFill>
              <a:srgbClr val="C4442A"/>
            </a:solidFill>
            <a:prstDash val="solid"/>
            <a:tailEnd type="stealth" w="lg" len="lg"/>
          </a:ln>
          <a:effectLst/>
        </p:spPr>
      </p:cxnSp>
      <p:sp>
        <p:nvSpPr>
          <p:cNvPr id="130" name="TextBox 129"/>
          <p:cNvSpPr txBox="1"/>
          <p:nvPr/>
        </p:nvSpPr>
        <p:spPr>
          <a:xfrm>
            <a:off x="228600" y="3418422"/>
            <a:ext cx="3225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>
                <a:solidFill>
                  <a:prstClr val="black"/>
                </a:solidFill>
                <a:latin typeface="Calibri"/>
              </a:rPr>
              <a:t>C</a:t>
            </a:r>
          </a:p>
        </p:txBody>
      </p:sp>
      <p:sp>
        <p:nvSpPr>
          <p:cNvPr id="131" name="Rounded Rectangle 130"/>
          <p:cNvSpPr/>
          <p:nvPr/>
        </p:nvSpPr>
        <p:spPr>
          <a:xfrm>
            <a:off x="5562600" y="1742728"/>
            <a:ext cx="3124200" cy="1604860"/>
          </a:xfrm>
          <a:prstGeom prst="roundRect">
            <a:avLst/>
          </a:prstGeom>
          <a:solidFill>
            <a:srgbClr val="C4442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4000" b="1" kern="0" dirty="0">
                <a:solidFill>
                  <a:prstClr val="white"/>
                </a:solidFill>
                <a:latin typeface="Calibri"/>
              </a:rPr>
              <a:t>Final State</a:t>
            </a:r>
          </a:p>
          <a:p>
            <a:pPr algn="ctr">
              <a:defRPr/>
            </a:pPr>
            <a:r>
              <a:rPr lang="en-US" sz="4000" b="1" i="1" kern="0" dirty="0">
                <a:solidFill>
                  <a:prstClr val="white"/>
                </a:solidFill>
                <a:latin typeface="Calibri"/>
              </a:rPr>
              <a:t>AB + BC + AC</a:t>
            </a:r>
          </a:p>
        </p:txBody>
      </p:sp>
      <p:sp>
        <p:nvSpPr>
          <p:cNvPr id="132" name="TextBox 131"/>
          <p:cNvSpPr txBox="1"/>
          <p:nvPr/>
        </p:nvSpPr>
        <p:spPr>
          <a:xfrm>
            <a:off x="3792103" y="980728"/>
            <a:ext cx="13132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i="1" dirty="0">
                <a:solidFill>
                  <a:prstClr val="black"/>
                </a:solidFill>
                <a:latin typeface="Calibri"/>
              </a:rPr>
              <a:t>½V</a:t>
            </a:r>
            <a:r>
              <a:rPr lang="en-US" sz="2800" b="1" i="1" baseline="-25000" dirty="0">
                <a:solidFill>
                  <a:prstClr val="black"/>
                </a:solidFill>
                <a:latin typeface="Calibri"/>
              </a:rPr>
              <a:t>DD</a:t>
            </a:r>
            <a:r>
              <a:rPr lang="en-US" sz="2800" b="1" i="1" dirty="0">
                <a:solidFill>
                  <a:prstClr val="black"/>
                </a:solidFill>
                <a:latin typeface="Calibri"/>
              </a:rPr>
              <a:t>+</a:t>
            </a:r>
            <a:r>
              <a:rPr lang="el-GR" sz="2800" b="1" i="1" dirty="0">
                <a:solidFill>
                  <a:prstClr val="black"/>
                </a:solidFill>
                <a:latin typeface="Calibri"/>
              </a:rPr>
              <a:t>δ</a:t>
            </a:r>
            <a:endParaRPr lang="en-US" sz="2800" b="1" i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3" name="Rounded Rectangle 132"/>
          <p:cNvSpPr/>
          <p:nvPr/>
        </p:nvSpPr>
        <p:spPr>
          <a:xfrm>
            <a:off x="5562600" y="3643068"/>
            <a:ext cx="3124200" cy="1604860"/>
          </a:xfrm>
          <a:prstGeom prst="roundRect">
            <a:avLst/>
          </a:prstGeom>
          <a:solidFill>
            <a:srgbClr val="C4442A"/>
          </a:solidFill>
          <a:ln w="25400" cap="flat" cmpd="sng" algn="ctr">
            <a:noFill/>
            <a:prstDash val="solid"/>
          </a:ln>
          <a:effectLst/>
        </p:spPr>
        <p:txBody>
          <a:bodyPr lIns="457200" rtlCol="0" anchor="ctr"/>
          <a:lstStyle/>
          <a:p>
            <a:pPr>
              <a:defRPr/>
            </a:pPr>
            <a:r>
              <a:rPr lang="en-US" sz="4400" b="1" i="1" kern="0" dirty="0">
                <a:solidFill>
                  <a:prstClr val="white"/>
                </a:solidFill>
                <a:latin typeface="Calibri"/>
              </a:rPr>
              <a:t>C(A + B) + ~C(AB)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1143000" y="4485928"/>
            <a:ext cx="60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solidFill>
                  <a:prstClr val="black"/>
                </a:solidFill>
                <a:latin typeface="Calibri"/>
              </a:rPr>
              <a:t>en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4114800" y="5705128"/>
            <a:ext cx="381000" cy="534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solidFill>
                  <a:prstClr val="black"/>
                </a:solidFill>
                <a:latin typeface="Calibri"/>
              </a:rPr>
              <a:t>0</a:t>
            </a:r>
          </a:p>
        </p:txBody>
      </p:sp>
      <p:sp>
        <p:nvSpPr>
          <p:cNvPr id="136" name="TextBox 135"/>
          <p:cNvSpPr txBox="1"/>
          <p:nvPr/>
        </p:nvSpPr>
        <p:spPr>
          <a:xfrm>
            <a:off x="4004331" y="990908"/>
            <a:ext cx="7200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i="1" dirty="0">
                <a:solidFill>
                  <a:prstClr val="black"/>
                </a:solidFill>
                <a:latin typeface="Calibri"/>
              </a:rPr>
              <a:t>V</a:t>
            </a:r>
            <a:r>
              <a:rPr lang="en-US" sz="2800" b="1" i="1" baseline="-25000" dirty="0">
                <a:solidFill>
                  <a:prstClr val="black"/>
                </a:solidFill>
                <a:latin typeface="Calibri"/>
              </a:rPr>
              <a:t>DD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1781681" y="6453336"/>
            <a:ext cx="56779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000000"/>
                </a:solidFill>
              </a:rPr>
              <a:t>Seshadri+, “</a:t>
            </a:r>
            <a:r>
              <a:rPr lang="en-US" sz="1400" dirty="0">
                <a:solidFill>
                  <a:srgbClr val="0000FF"/>
                </a:solidFill>
              </a:rPr>
              <a:t>Fast Bulk Bitwise AND and OR in DRAM</a:t>
            </a:r>
            <a:r>
              <a:rPr lang="en-US" sz="1400" dirty="0">
                <a:solidFill>
                  <a:srgbClr val="000000"/>
                </a:solidFill>
              </a:rPr>
              <a:t>”, IEEE CAL 2015.</a:t>
            </a:r>
          </a:p>
        </p:txBody>
      </p:sp>
    </p:spTree>
    <p:extLst>
      <p:ext uri="{BB962C8B-B14F-4D97-AF65-F5344CB8AC3E}">
        <p14:creationId xmlns:p14="http://schemas.microsoft.com/office/powerpoint/2010/main" val="1816118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72" grpId="0" animBg="1"/>
      <p:bldP spid="73" grpId="0" animBg="1"/>
      <p:bldP spid="73" grpId="1" animBg="1"/>
      <p:bldP spid="90" grpId="0"/>
      <p:bldP spid="91" grpId="0"/>
      <p:bldP spid="92" grpId="0"/>
      <p:bldP spid="104" grpId="0" animBg="1"/>
      <p:bldP spid="104" grpId="1" animBg="1"/>
      <p:bldP spid="131" grpId="0" animBg="1"/>
      <p:bldP spid="132" grpId="0"/>
      <p:bldP spid="132" grpId="1"/>
      <p:bldP spid="133" grpId="0" animBg="1"/>
      <p:bldP spid="134" grpId="0"/>
      <p:bldP spid="135" grpId="0"/>
      <p:bldP spid="136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In-DRAM Bulk Bitwise AND/OR Operation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472608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BULKAND A, B </a:t>
            </a:r>
            <a:r>
              <a:rPr lang="en-US" dirty="0">
                <a:solidFill>
                  <a:srgbClr val="FF0000"/>
                </a:solidFill>
                <a:sym typeface="Wingdings"/>
              </a:rPr>
              <a:t></a:t>
            </a:r>
            <a:r>
              <a:rPr lang="en-US" dirty="0">
                <a:solidFill>
                  <a:srgbClr val="FF0000"/>
                </a:solidFill>
              </a:rPr>
              <a:t> C </a:t>
            </a:r>
          </a:p>
          <a:p>
            <a:r>
              <a:rPr lang="en-US" dirty="0"/>
              <a:t>Semantics: Perform a bitwise AND of two rows A and B and store the result in row C</a:t>
            </a:r>
          </a:p>
          <a:p>
            <a:endParaRPr lang="en-US" dirty="0"/>
          </a:p>
          <a:p>
            <a:r>
              <a:rPr lang="en-US" dirty="0"/>
              <a:t>R0 – reserved zero row, R1 – reserved one row</a:t>
            </a:r>
          </a:p>
          <a:p>
            <a:r>
              <a:rPr lang="en-US" dirty="0"/>
              <a:t>D1, D2, D3 – Designated rows for triple activation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1. RowClone  A  into  D1		</a:t>
            </a:r>
          </a:p>
          <a:p>
            <a:pPr marL="0" indent="0">
              <a:buNone/>
            </a:pPr>
            <a:r>
              <a:rPr lang="en-US" dirty="0"/>
              <a:t>2. RowClone  B  into  D2		</a:t>
            </a:r>
          </a:p>
          <a:p>
            <a:pPr marL="0" indent="0">
              <a:buNone/>
            </a:pPr>
            <a:r>
              <a:rPr lang="en-US" dirty="0"/>
              <a:t>3. RowClone  R0  into  D3		</a:t>
            </a:r>
          </a:p>
          <a:p>
            <a:pPr marL="0" indent="0">
              <a:buNone/>
            </a:pPr>
            <a:r>
              <a:rPr lang="en-US" dirty="0"/>
              <a:t>4. ACTIVATE  D1,D2,D3		</a:t>
            </a:r>
          </a:p>
          <a:p>
            <a:pPr marL="0" indent="0">
              <a:buNone/>
            </a:pPr>
            <a:r>
              <a:rPr lang="en-US" dirty="0"/>
              <a:t>5. RowClone  Result  into  C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>
                <a:solidFill>
                  <a:srgbClr val="000000"/>
                </a:solidFill>
              </a:rPr>
              <a:pPr/>
              <a:t>82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0320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on In-DRAM Bulk AND/OR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Vivek Seshadri, Kevin Hsieh, </a:t>
            </a:r>
            <a:r>
              <a:rPr lang="en-US" dirty="0" err="1"/>
              <a:t>Amirali</a:t>
            </a:r>
            <a:r>
              <a:rPr lang="en-US" dirty="0"/>
              <a:t> </a:t>
            </a:r>
            <a:r>
              <a:rPr lang="en-US" dirty="0" err="1"/>
              <a:t>Boroumand</a:t>
            </a:r>
            <a:r>
              <a:rPr lang="en-US" dirty="0"/>
              <a:t>, Donghyuk Lee, Michael A. </a:t>
            </a:r>
            <a:r>
              <a:rPr lang="en-US" dirty="0" err="1"/>
              <a:t>Kozuch</a:t>
            </a:r>
            <a:r>
              <a:rPr lang="en-US" dirty="0"/>
              <a:t>, Onur Mutlu, Phillip B. Gibbons, and Todd C. </a:t>
            </a:r>
            <a:r>
              <a:rPr lang="en-US" dirty="0" err="1"/>
              <a:t>Mowry</a:t>
            </a:r>
            <a:r>
              <a:rPr lang="en-US" dirty="0"/>
              <a:t>,</a:t>
            </a:r>
            <a:br>
              <a:rPr lang="en-US" dirty="0"/>
            </a:br>
            <a:r>
              <a:rPr lang="en-US" b="1" dirty="0">
                <a:solidFill>
                  <a:srgbClr val="0070C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"Fast Bulk Bitwise AND and OR in DRAM"</a:t>
            </a:r>
            <a:br>
              <a:rPr lang="en-US" dirty="0">
                <a:solidFill>
                  <a:srgbClr val="0070C0"/>
                </a:solidFill>
              </a:rPr>
            </a:br>
            <a:r>
              <a:rPr lang="en-US" i="1" dirty="0">
                <a:hlinkClick r:id="rId3"/>
              </a:rPr>
              <a:t>IEEE Computer Architecture Letters</a:t>
            </a:r>
            <a:r>
              <a:rPr lang="en-US" i="1" dirty="0"/>
              <a:t> (</a:t>
            </a:r>
            <a:r>
              <a:rPr lang="en-US" b="1" i="1" dirty="0"/>
              <a:t>CAL</a:t>
            </a:r>
            <a:r>
              <a:rPr lang="en-US" i="1" dirty="0"/>
              <a:t>)</a:t>
            </a:r>
            <a:r>
              <a:rPr lang="en-US" dirty="0"/>
              <a:t>, April 2015.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>
                <a:solidFill>
                  <a:srgbClr val="000000"/>
                </a:solidFill>
              </a:rPr>
              <a:pPr/>
              <a:t>83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276418"/>
            <a:ext cx="9144000" cy="1744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680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In-DRAM NOT: Dual Contact Cell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>
                <a:solidFill>
                  <a:srgbClr val="000000"/>
                </a:solidFill>
              </a:rPr>
              <a:pPr/>
              <a:t>84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035173"/>
            <a:ext cx="4104456" cy="470510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10701" y="5949280"/>
            <a:ext cx="9284914" cy="296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25" dirty="0">
                <a:solidFill>
                  <a:srgbClr val="000000"/>
                </a:solidFill>
              </a:rPr>
              <a:t>Seshadri+, “</a:t>
            </a:r>
            <a:r>
              <a:rPr lang="en-US" sz="1325" dirty="0">
                <a:solidFill>
                  <a:srgbClr val="0000FF"/>
                </a:solidFill>
              </a:rPr>
              <a:t>Ambit: In-Memory Accelerator for Bulk Bitwise Operations using Commodity DRAM Technology</a:t>
            </a:r>
            <a:r>
              <a:rPr lang="en-US" sz="1325" dirty="0">
                <a:solidFill>
                  <a:srgbClr val="000000"/>
                </a:solidFill>
              </a:rPr>
              <a:t>,” MICRO 2017.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17145" y="1862822"/>
            <a:ext cx="4556504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>
                <a:solidFill>
                  <a:srgbClr val="000000"/>
                </a:solidFill>
              </a:rPr>
              <a:t>Idea: </a:t>
            </a:r>
          </a:p>
          <a:p>
            <a:pPr algn="ctr"/>
            <a:r>
              <a:rPr lang="en-US" sz="3600" dirty="0">
                <a:solidFill>
                  <a:srgbClr val="0000FF"/>
                </a:solidFill>
              </a:rPr>
              <a:t>Feed the </a:t>
            </a:r>
          </a:p>
          <a:p>
            <a:pPr algn="ctr"/>
            <a:r>
              <a:rPr lang="en-US" sz="3600" dirty="0">
                <a:solidFill>
                  <a:srgbClr val="0000FF"/>
                </a:solidFill>
              </a:rPr>
              <a:t>negated value </a:t>
            </a:r>
          </a:p>
          <a:p>
            <a:pPr algn="ctr"/>
            <a:r>
              <a:rPr lang="en-US" sz="3600" dirty="0">
                <a:solidFill>
                  <a:srgbClr val="0000FF"/>
                </a:solidFill>
              </a:rPr>
              <a:t>in the sense amplifier</a:t>
            </a:r>
          </a:p>
          <a:p>
            <a:pPr algn="ctr"/>
            <a:r>
              <a:rPr lang="en-US" sz="3600" dirty="0">
                <a:solidFill>
                  <a:srgbClr val="0000FF"/>
                </a:solidFill>
              </a:rPr>
              <a:t>into a special row</a:t>
            </a:r>
          </a:p>
        </p:txBody>
      </p:sp>
    </p:spTree>
    <p:extLst>
      <p:ext uri="{BB962C8B-B14F-4D97-AF65-F5344CB8AC3E}">
        <p14:creationId xmlns:p14="http://schemas.microsoft.com/office/powerpoint/2010/main" val="2747103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In-DRAM NOT Operation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>
                <a:solidFill>
                  <a:srgbClr val="000000"/>
                </a:solidFill>
              </a:rPr>
              <a:pPr/>
              <a:t>85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30477"/>
            <a:ext cx="9144000" cy="319704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10701" y="5949280"/>
            <a:ext cx="9284914" cy="296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25" dirty="0">
                <a:solidFill>
                  <a:srgbClr val="000000"/>
                </a:solidFill>
              </a:rPr>
              <a:t>Seshadri+, “</a:t>
            </a:r>
            <a:r>
              <a:rPr lang="en-US" sz="1325" dirty="0">
                <a:solidFill>
                  <a:srgbClr val="0000FF"/>
                </a:solidFill>
              </a:rPr>
              <a:t>Ambit: In-Memory Accelerator for Bulk Bitwise Operations using Commodity DRAM Technology</a:t>
            </a:r>
            <a:r>
              <a:rPr lang="en-US" sz="1325" dirty="0">
                <a:solidFill>
                  <a:srgbClr val="000000"/>
                </a:solidFill>
              </a:rPr>
              <a:t>,” MICRO 2017.</a:t>
            </a:r>
          </a:p>
        </p:txBody>
      </p:sp>
    </p:spTree>
    <p:extLst>
      <p:ext uri="{BB962C8B-B14F-4D97-AF65-F5344CB8AC3E}">
        <p14:creationId xmlns:p14="http://schemas.microsoft.com/office/powerpoint/2010/main" val="4236130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152400"/>
            <a:ext cx="9036496" cy="1066800"/>
          </a:xfrm>
        </p:spPr>
        <p:txBody>
          <a:bodyPr/>
          <a:lstStyle/>
          <a:p>
            <a:r>
              <a:rPr lang="en-US" dirty="0"/>
              <a:t>Performance: In-DRAM </a:t>
            </a:r>
            <a:r>
              <a:rPr lang="en-US"/>
              <a:t>Bitwise Operations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>
                <a:solidFill>
                  <a:srgbClr val="000000"/>
                </a:solidFill>
              </a:rPr>
              <a:pPr/>
              <a:t>86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73196"/>
            <a:ext cx="9144000" cy="4311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069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Energy of In-DRAM Bitwise Operations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>
                <a:solidFill>
                  <a:srgbClr val="000000"/>
                </a:solidFill>
              </a:rPr>
              <a:pPr/>
              <a:t>87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10701" y="5949280"/>
            <a:ext cx="9284914" cy="296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25" dirty="0">
                <a:solidFill>
                  <a:srgbClr val="000000"/>
                </a:solidFill>
              </a:rPr>
              <a:t>Seshadri+, “</a:t>
            </a:r>
            <a:r>
              <a:rPr lang="en-US" sz="1325" dirty="0">
                <a:solidFill>
                  <a:srgbClr val="0000FF"/>
                </a:solidFill>
              </a:rPr>
              <a:t>Ambit: In-Memory Accelerator for Bulk Bitwise Operations using Commodity DRAM Technology</a:t>
            </a:r>
            <a:r>
              <a:rPr lang="en-US" sz="1325" dirty="0">
                <a:solidFill>
                  <a:srgbClr val="000000"/>
                </a:solidFill>
              </a:rPr>
              <a:t>,” MICRO 2017.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66435"/>
            <a:ext cx="9144000" cy="2925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491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Data Structure: Bitmap Index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610600" cy="1295400"/>
          </a:xfrm>
        </p:spPr>
        <p:txBody>
          <a:bodyPr/>
          <a:lstStyle/>
          <a:p>
            <a:r>
              <a:rPr lang="en-US" dirty="0"/>
              <a:t>Alternative to B-tree and its variants</a:t>
            </a:r>
          </a:p>
          <a:p>
            <a:r>
              <a:rPr lang="en-US" dirty="0"/>
              <a:t>Efficient for performing </a:t>
            </a:r>
            <a:r>
              <a:rPr lang="en-US" i="1" dirty="0">
                <a:solidFill>
                  <a:srgbClr val="FF0000"/>
                </a:solidFill>
              </a:rPr>
              <a:t>range queries</a:t>
            </a:r>
            <a:r>
              <a:rPr lang="en-US" i="1" dirty="0"/>
              <a:t> </a:t>
            </a:r>
            <a:r>
              <a:rPr lang="en-US" dirty="0"/>
              <a:t>and </a:t>
            </a:r>
            <a:r>
              <a:rPr lang="en-US" i="1" dirty="0">
                <a:solidFill>
                  <a:srgbClr val="FF0000"/>
                </a:solidFill>
              </a:rPr>
              <a:t>joins</a:t>
            </a:r>
          </a:p>
          <a:p>
            <a:r>
              <a:rPr lang="en-US" b="1" dirty="0">
                <a:solidFill>
                  <a:srgbClr val="0432FF"/>
                </a:solidFill>
              </a:rPr>
              <a:t>Many bitwise operations to perform a query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1143000" y="3352800"/>
            <a:ext cx="685800" cy="2819400"/>
          </a:xfrm>
          <a:prstGeom prst="round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solidFill>
                  <a:prstClr val="white"/>
                </a:solidFill>
                <a:latin typeface="Calibri"/>
              </a:rPr>
              <a:t>Bitmap 1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2959204" y="3352800"/>
            <a:ext cx="685800" cy="2819400"/>
          </a:xfrm>
          <a:prstGeom prst="round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solidFill>
                  <a:prstClr val="white"/>
                </a:solidFill>
                <a:latin typeface="Calibri"/>
              </a:rPr>
              <a:t>Bitmap 2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086601" y="3352800"/>
            <a:ext cx="685800" cy="2819400"/>
          </a:xfrm>
          <a:prstGeom prst="round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solidFill>
                  <a:prstClr val="white"/>
                </a:solidFill>
                <a:latin typeface="Calibri"/>
              </a:rPr>
              <a:t>Bitmap 4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181681" y="3352800"/>
            <a:ext cx="685800" cy="2819400"/>
          </a:xfrm>
          <a:prstGeom prst="round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solidFill>
                  <a:prstClr val="white"/>
                </a:solidFill>
                <a:latin typeface="Calibri"/>
              </a:rPr>
              <a:t>Bitmap 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38200" y="2819400"/>
            <a:ext cx="12827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solidFill>
                  <a:prstClr val="black"/>
                </a:solidFill>
                <a:latin typeface="Calibri"/>
                <a:ea typeface="ＭＳ Ｐゴシック" charset="-128"/>
              </a:rPr>
              <a:t>age &lt; 18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349687" y="2819400"/>
            <a:ext cx="19175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solidFill>
                  <a:prstClr val="black"/>
                </a:solidFill>
                <a:latin typeface="Calibri"/>
                <a:ea typeface="ＭＳ Ｐゴシック" charset="-128"/>
              </a:rPr>
              <a:t>18 &lt; age &lt; 25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59487" y="2819400"/>
            <a:ext cx="19175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solidFill>
                  <a:prstClr val="black"/>
                </a:solidFill>
                <a:latin typeface="Calibri"/>
                <a:ea typeface="ＭＳ Ｐゴシック" charset="-128"/>
              </a:rPr>
              <a:t>25 &lt; age &lt; 60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794477" y="2819400"/>
            <a:ext cx="12827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solidFill>
                  <a:prstClr val="black"/>
                </a:solidFill>
                <a:latin typeface="Calibri"/>
                <a:ea typeface="ＭＳ Ｐゴシック" charset="-128"/>
              </a:rPr>
              <a:t>age &gt; 60</a:t>
            </a:r>
          </a:p>
        </p:txBody>
      </p:sp>
    </p:spTree>
    <p:extLst>
      <p:ext uri="{BB962C8B-B14F-4D97-AF65-F5344CB8AC3E}">
        <p14:creationId xmlns:p14="http://schemas.microsoft.com/office/powerpoint/2010/main" val="4045696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Performance: Bitmap Index on Ambit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>
                <a:solidFill>
                  <a:srgbClr val="000000"/>
                </a:solidFill>
              </a:rPr>
              <a:pPr/>
              <a:t>89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10701" y="5949280"/>
            <a:ext cx="9284914" cy="296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25" dirty="0">
                <a:solidFill>
                  <a:srgbClr val="000000"/>
                </a:solidFill>
              </a:rPr>
              <a:t>Seshadri+, “</a:t>
            </a:r>
            <a:r>
              <a:rPr lang="en-US" sz="1325" dirty="0">
                <a:solidFill>
                  <a:srgbClr val="0000FF"/>
                </a:solidFill>
              </a:rPr>
              <a:t>Ambit: In-Memory Accelerator for Bulk Bitwise Operations using Commodity DRAM Technology</a:t>
            </a:r>
            <a:r>
              <a:rPr lang="en-US" sz="1325" dirty="0">
                <a:solidFill>
                  <a:srgbClr val="000000"/>
                </a:solidFill>
              </a:rPr>
              <a:t>,” MICRO 2017.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63414"/>
            <a:ext cx="9144000" cy="4425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274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383505-2DAA-ED43-A184-C4D419F9B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sz="3800" dirty="0"/>
              <a:t>UPMEM Processing-in-DRAM Engine (2019)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C247EB-0F00-D348-A874-BCF1EE2FA57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AB0E41-6335-3B40-AB06-F5B4D651A9D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5EB2FE4-BC58-E94C-8039-4CDE8EEBB0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251" y="964045"/>
            <a:ext cx="8610600" cy="5193723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Processing in DRAM Engine </a:t>
            </a:r>
          </a:p>
          <a:p>
            <a:r>
              <a:rPr lang="en-US" dirty="0"/>
              <a:t>Includes </a:t>
            </a:r>
            <a:r>
              <a:rPr lang="en-US" b="1" dirty="0"/>
              <a:t>standard DIMM modules</a:t>
            </a:r>
            <a:r>
              <a:rPr lang="en-US" dirty="0"/>
              <a:t>, with a </a:t>
            </a:r>
            <a:r>
              <a:rPr lang="en-US" b="1" dirty="0"/>
              <a:t>large number of DPU processors </a:t>
            </a:r>
            <a:r>
              <a:rPr lang="en-US" dirty="0"/>
              <a:t>combined with DRAM chips.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Replaces </a:t>
            </a:r>
            <a:r>
              <a:rPr lang="en-US" b="1" dirty="0"/>
              <a:t>standard</a:t>
            </a:r>
            <a:r>
              <a:rPr lang="en-US" dirty="0"/>
              <a:t> DIMMs</a:t>
            </a:r>
          </a:p>
          <a:p>
            <a:pPr lvl="1"/>
            <a:r>
              <a:rPr lang="en-US" dirty="0"/>
              <a:t>DDR4 R-DIMM modules</a:t>
            </a:r>
          </a:p>
          <a:p>
            <a:pPr lvl="2"/>
            <a:r>
              <a:rPr lang="en-US" dirty="0"/>
              <a:t>8GB+128 DPUs (16 PIM chips)</a:t>
            </a:r>
          </a:p>
          <a:p>
            <a:pPr lvl="2"/>
            <a:r>
              <a:rPr lang="en-US" dirty="0"/>
              <a:t>Standard 2x-nm DRAM process</a:t>
            </a:r>
          </a:p>
          <a:p>
            <a:pPr lvl="1"/>
            <a:r>
              <a:rPr lang="en-US" b="1" dirty="0"/>
              <a:t>Large amounts of</a:t>
            </a:r>
            <a:r>
              <a:rPr lang="en-US" dirty="0"/>
              <a:t> compute &amp; memory bandwidth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52C3A3A-02C6-5F46-8278-4883459024F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79331" y="2362200"/>
            <a:ext cx="3064669" cy="180946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3094D00-96B4-E74E-917B-BA57463AF2F6}"/>
              </a:ext>
            </a:extLst>
          </p:cNvPr>
          <p:cNvSpPr txBox="1"/>
          <p:nvPr/>
        </p:nvSpPr>
        <p:spPr>
          <a:xfrm>
            <a:off x="120421" y="6459379"/>
            <a:ext cx="56284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https://www.anandtech.com/show/14750/hot-chips-31-analysis-inmemory-processing-by-upmem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94B1677-FAD4-8147-AAAE-CAD39B29F335}"/>
              </a:ext>
            </a:extLst>
          </p:cNvPr>
          <p:cNvSpPr/>
          <p:nvPr/>
        </p:nvSpPr>
        <p:spPr>
          <a:xfrm>
            <a:off x="120421" y="6611779"/>
            <a:ext cx="917597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https://www.upmem.com/video-upmem-presenting-its-true-processing-in-memory-solution-hot-chips-2019/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B506766-B570-B545-B275-3559CFC233C5}"/>
              </a:ext>
            </a:extLst>
          </p:cNvPr>
          <p:cNvGrpSpPr/>
          <p:nvPr/>
        </p:nvGrpSpPr>
        <p:grpSpPr>
          <a:xfrm>
            <a:off x="228600" y="4724400"/>
            <a:ext cx="8754585" cy="1709697"/>
            <a:chOff x="228600" y="4724400"/>
            <a:chExt cx="8754585" cy="1709697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9DF79F1-207B-C34F-AF17-579F237B3E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28600" y="4724400"/>
              <a:ext cx="8754585" cy="1709697"/>
            </a:xfrm>
            <a:prstGeom prst="rect">
              <a:avLst/>
            </a:prstGeom>
          </p:spPr>
        </p:pic>
        <p:sp>
          <p:nvSpPr>
            <p:cNvPr id="5" name="Rounded Rectangle 4">
              <a:extLst>
                <a:ext uri="{FF2B5EF4-FFF2-40B4-BE49-F238E27FC236}">
                  <a16:creationId xmlns:a16="http://schemas.microsoft.com/office/drawing/2014/main" id="{1A8C06B5-1135-5C4F-83E8-E38AAB98D67C}"/>
                </a:ext>
              </a:extLst>
            </p:cNvPr>
            <p:cNvSpPr/>
            <p:nvPr/>
          </p:nvSpPr>
          <p:spPr bwMode="auto">
            <a:xfrm>
              <a:off x="228600" y="4725144"/>
              <a:ext cx="1440160" cy="1344270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</a:rPr>
                <a:t>CPU</a:t>
              </a: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000" b="1" dirty="0">
                  <a:solidFill>
                    <a:schemeClr val="bg1"/>
                  </a:solidFill>
                  <a:latin typeface="Arial" pitchFamily="34" charset="0"/>
                </a:rPr>
                <a:t>(x86, ARM, RV…)</a:t>
              </a:r>
              <a:endParaRPr kumimoji="0" lang="en-US" sz="10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ADC95700-D7D1-5644-851B-FF2666B58A9E}"/>
                </a:ext>
              </a:extLst>
            </p:cNvPr>
            <p:cNvGrpSpPr/>
            <p:nvPr/>
          </p:nvGrpSpPr>
          <p:grpSpPr>
            <a:xfrm>
              <a:off x="1727429" y="5030705"/>
              <a:ext cx="1247056" cy="733148"/>
              <a:chOff x="1740768" y="5013176"/>
              <a:chExt cx="1247056" cy="733148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F251D41E-D38C-AC45-AD0E-16543ACA0601}"/>
                  </a:ext>
                </a:extLst>
              </p:cNvPr>
              <p:cNvSpPr/>
              <p:nvPr/>
            </p:nvSpPr>
            <p:spPr bwMode="auto">
              <a:xfrm>
                <a:off x="1740768" y="5013176"/>
                <a:ext cx="1247056" cy="733148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6" name="Left-Right Arrow 5">
                <a:extLst>
                  <a:ext uri="{FF2B5EF4-FFF2-40B4-BE49-F238E27FC236}">
                    <a16:creationId xmlns:a16="http://schemas.microsoft.com/office/drawing/2014/main" id="{8C261558-8DDB-CE4D-A03B-11579E0FA88F}"/>
                  </a:ext>
                </a:extLst>
              </p:cNvPr>
              <p:cNvSpPr/>
              <p:nvPr/>
            </p:nvSpPr>
            <p:spPr bwMode="auto">
              <a:xfrm>
                <a:off x="1740768" y="5013176"/>
                <a:ext cx="1247056" cy="720080"/>
              </a:xfrm>
              <a:prstGeom prst="leftRightArrow">
                <a:avLst/>
              </a:prstGeom>
              <a:solidFill>
                <a:schemeClr val="bg1">
                  <a:lumMod val="5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1" i="0" u="none" strike="noStrike" cap="none" normalizeH="0" baseline="0" dirty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Arial" pitchFamily="34" charset="0"/>
                  </a:rPr>
                  <a:t>DDR</a:t>
                </a:r>
              </a:p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1200" b="1" dirty="0">
                    <a:solidFill>
                      <a:schemeClr val="bg1"/>
                    </a:solidFill>
                    <a:latin typeface="Arial" pitchFamily="34" charset="0"/>
                  </a:rPr>
                  <a:t>Data bus</a:t>
                </a:r>
                <a:endParaRPr kumimoji="0" lang="en-US" sz="12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40004888"/>
      </p:ext>
    </p:extLst>
  </p:cSld>
  <p:clrMapOvr>
    <a:masterClrMapping/>
  </p:clrMapOvr>
  <p:transition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dirty="0"/>
              <a:t>More on Ambit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4488"/>
            <a:ext cx="8610600" cy="4876800"/>
          </a:xfrm>
        </p:spPr>
        <p:txBody>
          <a:bodyPr/>
          <a:lstStyle/>
          <a:p>
            <a:r>
              <a:rPr lang="en-US" dirty="0" err="1"/>
              <a:t>Vivek</a:t>
            </a:r>
            <a:r>
              <a:rPr lang="en-US" dirty="0"/>
              <a:t> Seshadri et al., “</a:t>
            </a:r>
            <a:r>
              <a:rPr lang="en-US" b="1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Ambit: In-Memory Accelerator for Bulk Bitwise Operations Using Commodity DRAM Technology</a:t>
            </a:r>
            <a:r>
              <a:rPr lang="en-US" dirty="0"/>
              <a:t>,” MICRO 2017.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>
                <a:solidFill>
                  <a:srgbClr val="000000"/>
                </a:solidFill>
              </a:rPr>
              <a:pPr/>
              <a:t>90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641055"/>
            <a:ext cx="9144000" cy="2092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432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35BFE0-AC75-EA4D-B294-B564E8EA58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SIMDRAM Framework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B4B9AD-DEF9-4C4F-9DC2-DABFA4D560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52736"/>
            <a:ext cx="8610600" cy="4876800"/>
          </a:xfrm>
        </p:spPr>
        <p:txBody>
          <a:bodyPr/>
          <a:lstStyle/>
          <a:p>
            <a:r>
              <a:rPr lang="en-US" sz="1500" dirty="0" err="1"/>
              <a:t>Nastaran</a:t>
            </a:r>
            <a:r>
              <a:rPr lang="en-US" sz="1500" dirty="0"/>
              <a:t> </a:t>
            </a:r>
            <a:r>
              <a:rPr lang="en-US" sz="1500" dirty="0" err="1"/>
              <a:t>Hajinazar</a:t>
            </a:r>
            <a:r>
              <a:rPr lang="en-US" sz="1500" dirty="0"/>
              <a:t>, Geraldo F. Oliveira, Sven Gregorio, Joao </a:t>
            </a:r>
            <a:r>
              <a:rPr lang="en-US" sz="1500" dirty="0" err="1"/>
              <a:t>Dinis</a:t>
            </a:r>
            <a:r>
              <a:rPr lang="en-US" sz="1500" dirty="0"/>
              <a:t> Ferreira, Nika Mansouri </a:t>
            </a:r>
            <a:r>
              <a:rPr lang="en-US" sz="1500" dirty="0" err="1"/>
              <a:t>Ghiasi</a:t>
            </a:r>
            <a:r>
              <a:rPr lang="en-US" sz="1500" dirty="0"/>
              <a:t>, </a:t>
            </a:r>
            <a:r>
              <a:rPr lang="en-US" sz="1500" dirty="0" err="1"/>
              <a:t>Minesh</a:t>
            </a:r>
            <a:r>
              <a:rPr lang="en-US" sz="1500" dirty="0"/>
              <a:t> Patel, Mohammed </a:t>
            </a:r>
            <a:r>
              <a:rPr lang="en-US" sz="1500" dirty="0" err="1"/>
              <a:t>Alser</a:t>
            </a:r>
            <a:r>
              <a:rPr lang="en-US" sz="1500" dirty="0"/>
              <a:t>, </a:t>
            </a:r>
            <a:r>
              <a:rPr lang="en-US" sz="1500" dirty="0" err="1"/>
              <a:t>Saugata</a:t>
            </a:r>
            <a:r>
              <a:rPr lang="en-US" sz="1500" dirty="0"/>
              <a:t> Ghose, Juan Gomez-Luna, and Onur Mutlu,</a:t>
            </a:r>
            <a:br>
              <a:rPr lang="en-US" sz="1500" dirty="0"/>
            </a:br>
            <a:r>
              <a:rPr lang="en-US" sz="1500" b="1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"SIMDRAM: An End-to-End Framework for Bit-Serial SIMD Computing in DRAM"</a:t>
            </a:r>
            <a:br>
              <a:rPr lang="en-US" sz="1500" dirty="0">
                <a:solidFill>
                  <a:srgbClr val="0432FF"/>
                </a:solidFill>
              </a:rPr>
            </a:br>
            <a:r>
              <a:rPr lang="en-US" sz="1500" i="1" dirty="0"/>
              <a:t>Proceedings of the </a:t>
            </a:r>
            <a:r>
              <a:rPr lang="en-US" sz="1500" i="1" dirty="0">
                <a:hlinkClick r:id="rId3"/>
              </a:rPr>
              <a:t>26th International Conference on Architectural Support for Programming Languages and Operating Systems</a:t>
            </a:r>
            <a:r>
              <a:rPr lang="en-US" sz="1500" i="1" dirty="0"/>
              <a:t> (</a:t>
            </a:r>
            <a:r>
              <a:rPr lang="en-US" sz="1500" b="1" i="1" dirty="0"/>
              <a:t>ASPLOS</a:t>
            </a:r>
            <a:r>
              <a:rPr lang="en-US" sz="1500" i="1" dirty="0"/>
              <a:t>)</a:t>
            </a:r>
            <a:r>
              <a:rPr lang="en-US" sz="1500" dirty="0"/>
              <a:t>, Virtual, March-April 2021.</a:t>
            </a:r>
            <a:br>
              <a:rPr lang="en-US" sz="1500" dirty="0"/>
            </a:br>
            <a:r>
              <a:rPr lang="en-US" sz="1500" dirty="0"/>
              <a:t>[</a:t>
            </a:r>
            <a:r>
              <a:rPr lang="en-US" sz="1500" dirty="0">
                <a:hlinkClick r:id="rId4"/>
              </a:rPr>
              <a:t>2-page Extended Abstract</a:t>
            </a:r>
            <a:r>
              <a:rPr lang="en-US" sz="1500" dirty="0"/>
              <a:t>]</a:t>
            </a:r>
            <a:br>
              <a:rPr lang="en-US" sz="1500" dirty="0"/>
            </a:br>
            <a:r>
              <a:rPr lang="en-US" sz="1500" dirty="0"/>
              <a:t>[</a:t>
            </a:r>
            <a:r>
              <a:rPr lang="en-US" sz="1500" dirty="0">
                <a:hlinkClick r:id="rId5"/>
              </a:rPr>
              <a:t>Short Talk Slides (pptx)</a:t>
            </a:r>
            <a:r>
              <a:rPr lang="en-US" sz="1500" dirty="0"/>
              <a:t> </a:t>
            </a:r>
            <a:r>
              <a:rPr lang="en-US" sz="1500" dirty="0">
                <a:hlinkClick r:id="rId6"/>
              </a:rPr>
              <a:t>(pdf)</a:t>
            </a:r>
            <a:r>
              <a:rPr lang="en-US" sz="1500" dirty="0"/>
              <a:t>]</a:t>
            </a:r>
            <a:br>
              <a:rPr lang="en-US" sz="1500" dirty="0"/>
            </a:br>
            <a:r>
              <a:rPr lang="en-US" sz="1500" dirty="0"/>
              <a:t>[</a:t>
            </a:r>
            <a:r>
              <a:rPr lang="en-US" sz="1500" dirty="0">
                <a:hlinkClick r:id="rId7"/>
              </a:rPr>
              <a:t>Talk Slides (pptx)</a:t>
            </a:r>
            <a:r>
              <a:rPr lang="en-US" sz="1500" dirty="0"/>
              <a:t> </a:t>
            </a:r>
            <a:r>
              <a:rPr lang="en-US" sz="1500" dirty="0">
                <a:hlinkClick r:id="rId8"/>
              </a:rPr>
              <a:t>(pdf)</a:t>
            </a:r>
            <a:r>
              <a:rPr lang="en-US" sz="1500" dirty="0"/>
              <a:t>]</a:t>
            </a:r>
            <a:br>
              <a:rPr lang="en-US" sz="1500" dirty="0"/>
            </a:br>
            <a:r>
              <a:rPr lang="en-US" sz="1500" dirty="0"/>
              <a:t>[</a:t>
            </a:r>
            <a:r>
              <a:rPr lang="en-US" sz="1500" dirty="0">
                <a:hlinkClick r:id="rId9"/>
              </a:rPr>
              <a:t>Short Talk Video</a:t>
            </a:r>
            <a:r>
              <a:rPr lang="en-US" sz="1500" dirty="0"/>
              <a:t> (5 mins)]</a:t>
            </a:r>
            <a:br>
              <a:rPr lang="en-US" sz="1500" dirty="0"/>
            </a:br>
            <a:r>
              <a:rPr lang="en-US" sz="1500" dirty="0"/>
              <a:t>[</a:t>
            </a:r>
            <a:r>
              <a:rPr lang="en-US" sz="1500" dirty="0">
                <a:hlinkClick r:id="rId10"/>
              </a:rPr>
              <a:t>Full Talk Video</a:t>
            </a:r>
            <a:r>
              <a:rPr lang="en-US" sz="1500" dirty="0"/>
              <a:t> (27 mins)]</a:t>
            </a:r>
          </a:p>
          <a:p>
            <a:pPr marL="0" indent="0">
              <a:buNone/>
            </a:pPr>
            <a:br>
              <a:rPr lang="en-US" sz="1700" dirty="0"/>
            </a:br>
            <a:endParaRPr lang="en-US" sz="17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A2CC07-ABC8-6047-856D-10E0B6E8E52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F2D6C2E-4B30-5D40-A601-57FD66ECFD9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04800" y="3934392"/>
            <a:ext cx="8218695" cy="2152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63668"/>
      </p:ext>
    </p:extLst>
  </p:cSld>
  <p:clrMapOvr>
    <a:masterClrMapping/>
  </p:clrMapOvr>
  <p:transition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>
                <a:latin typeface="Garamond" charset="0"/>
                <a:ea typeface="ＭＳ Ｐゴシック" charset="0"/>
                <a:cs typeface="ＭＳ Ｐゴシック" charset="0"/>
              </a:rPr>
              <a:t>Agenda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610600" cy="5105400"/>
          </a:xfrm>
        </p:spPr>
        <p:txBody>
          <a:bodyPr/>
          <a:lstStyle/>
          <a:p>
            <a:pPr eaLnBrk="1" hangingPunct="1"/>
            <a:r>
              <a:rPr lang="en-US" dirty="0">
                <a:latin typeface="Tahoma" charset="0"/>
                <a:ea typeface="ＭＳ Ｐゴシック" charset="0"/>
                <a:cs typeface="ＭＳ Ｐゴシック" charset="0"/>
              </a:rPr>
              <a:t>Major Trends Affecting Memory</a:t>
            </a:r>
          </a:p>
          <a:p>
            <a:pPr eaLnBrk="1" hangingPunct="1"/>
            <a:endParaRPr lang="en-US" dirty="0">
              <a:solidFill>
                <a:srgbClr val="0000FF"/>
              </a:solidFill>
              <a:latin typeface="Tahoma" charset="0"/>
              <a:ea typeface="ＭＳ Ｐゴシック" charset="0"/>
              <a:cs typeface="ＭＳ Ｐゴシック" charset="0"/>
            </a:endParaRPr>
          </a:p>
          <a:p>
            <a:pPr eaLnBrk="1" hangingPunct="1"/>
            <a:r>
              <a:rPr lang="en-US" dirty="0">
                <a:solidFill>
                  <a:srgbClr val="0000FF"/>
                </a:solidFill>
                <a:latin typeface="Tahoma" charset="0"/>
                <a:ea typeface="ＭＳ Ｐゴシック" charset="0"/>
                <a:cs typeface="ＭＳ Ｐゴシック" charset="0"/>
              </a:rPr>
              <a:t>Processing in Memory: Two Directions</a:t>
            </a:r>
          </a:p>
          <a:p>
            <a:pPr lvl="1" eaLnBrk="1" hangingPunct="1"/>
            <a:r>
              <a:rPr lang="en-US" dirty="0">
                <a:latin typeface="Tahoma" charset="0"/>
                <a:ea typeface="ＭＳ Ｐゴシック" charset="0"/>
                <a:cs typeface="ＭＳ Ｐゴシック" charset="0"/>
              </a:rPr>
              <a:t>Processing-using-Memory (</a:t>
            </a:r>
            <a:r>
              <a:rPr lang="en-US" dirty="0" err="1">
                <a:latin typeface="Tahoma" charset="0"/>
                <a:ea typeface="ＭＳ Ｐゴシック" charset="0"/>
                <a:cs typeface="ＭＳ Ｐゴシック" charset="0"/>
              </a:rPr>
              <a:t>PuM</a:t>
            </a:r>
            <a:r>
              <a:rPr lang="en-US" dirty="0">
                <a:latin typeface="Tahoma" charset="0"/>
                <a:ea typeface="ＭＳ Ｐゴシック" charset="0"/>
                <a:cs typeface="ＭＳ Ｐゴシック" charset="0"/>
              </a:rPr>
              <a:t>)</a:t>
            </a:r>
          </a:p>
          <a:p>
            <a:pPr lvl="2" eaLnBrk="1" hangingPunct="1"/>
            <a:r>
              <a:rPr lang="en-US" dirty="0">
                <a:latin typeface="Tahoma" charset="0"/>
                <a:ea typeface="ＭＳ Ｐゴシック" charset="0"/>
                <a:cs typeface="ＭＳ Ｐゴシック" charset="0"/>
              </a:rPr>
              <a:t>Minimally Changing Memory Chips</a:t>
            </a:r>
          </a:p>
          <a:p>
            <a:pPr lvl="1" eaLnBrk="1" hangingPunct="1"/>
            <a:endParaRPr lang="en-US" dirty="0">
              <a:latin typeface="Tahoma" charset="0"/>
              <a:ea typeface="ＭＳ Ｐゴシック" charset="0"/>
              <a:cs typeface="ＭＳ Ｐゴシック" charset="0"/>
            </a:endParaRPr>
          </a:p>
          <a:p>
            <a:pPr lvl="1" eaLnBrk="1" hangingPunct="1"/>
            <a:r>
              <a:rPr lang="en-US" dirty="0">
                <a:solidFill>
                  <a:srgbClr val="0432FF"/>
                </a:solidFill>
                <a:latin typeface="Tahoma" charset="0"/>
                <a:ea typeface="ＭＳ Ｐゴシック" charset="0"/>
                <a:cs typeface="ＭＳ Ｐゴシック" charset="0"/>
              </a:rPr>
              <a:t>Processing-near-Memory (</a:t>
            </a:r>
            <a:r>
              <a:rPr lang="en-US" dirty="0" err="1">
                <a:solidFill>
                  <a:srgbClr val="0432FF"/>
                </a:solidFill>
                <a:latin typeface="Tahoma" charset="0"/>
                <a:ea typeface="ＭＳ Ｐゴシック" charset="0"/>
                <a:cs typeface="ＭＳ Ｐゴシック" charset="0"/>
              </a:rPr>
              <a:t>PnM</a:t>
            </a:r>
            <a:r>
              <a:rPr lang="en-US" dirty="0">
                <a:solidFill>
                  <a:srgbClr val="0432FF"/>
                </a:solidFill>
                <a:latin typeface="Tahoma" charset="0"/>
                <a:ea typeface="ＭＳ Ｐゴシック" charset="0"/>
                <a:cs typeface="ＭＳ Ｐゴシック" charset="0"/>
              </a:rPr>
              <a:t>)</a:t>
            </a:r>
          </a:p>
          <a:p>
            <a:pPr lvl="2" eaLnBrk="1" hangingPunct="1"/>
            <a:r>
              <a:rPr lang="en-US" dirty="0">
                <a:solidFill>
                  <a:srgbClr val="0432FF"/>
                </a:solidFill>
                <a:latin typeface="Tahoma" charset="0"/>
                <a:ea typeface="ＭＳ Ｐゴシック" charset="0"/>
                <a:cs typeface="ＭＳ Ｐゴシック" charset="0"/>
              </a:rPr>
              <a:t>Exploiting 3D-Stacked Memory</a:t>
            </a:r>
          </a:p>
          <a:p>
            <a:pPr eaLnBrk="1" hangingPunct="1"/>
            <a:endParaRPr lang="en-US" dirty="0">
              <a:solidFill>
                <a:srgbClr val="0432FF"/>
              </a:solidFill>
              <a:latin typeface="Tahoma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FA419BFC-0704-824A-8642-CF6757650AC5}" type="slidenum">
              <a:rPr lang="en-US" sz="1600">
                <a:solidFill>
                  <a:srgbClr val="000000"/>
                </a:solidFill>
                <a:latin typeface="Garamond" charset="0"/>
              </a:rPr>
              <a:pPr eaLnBrk="1" hangingPunct="1"/>
              <a:t>92</a:t>
            </a:fld>
            <a:endParaRPr lang="en-US" sz="1600">
              <a:solidFill>
                <a:srgbClr val="000000"/>
              </a:solidFill>
              <a:latin typeface="Garamon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1665973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10600" cy="926480"/>
          </a:xfrm>
        </p:spPr>
        <p:txBody>
          <a:bodyPr anchor="ctr"/>
          <a:lstStyle/>
          <a:p>
            <a:r>
              <a:rPr lang="en-US" dirty="0"/>
              <a:t>Approach 2: 3D-Stacked </a:t>
            </a:r>
            <a:r>
              <a:rPr lang="en-US" dirty="0" err="1"/>
              <a:t>Logic+Memory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24744"/>
            <a:ext cx="8610600" cy="512365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>
                <a:solidFill>
                  <a:srgbClr val="000000"/>
                </a:solidFill>
              </a:rPr>
              <a:pPr/>
              <a:t>93</a:t>
            </a:fld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286520"/>
            <a:ext cx="7772400" cy="1422400"/>
          </a:xfrm>
          <a:prstGeom prst="rect">
            <a:avLst/>
          </a:prstGeom>
        </p:spPr>
      </p:pic>
      <p:pic>
        <p:nvPicPr>
          <p:cNvPr id="5" name="Picture 2" descr="http://www.extremetech.com/wp-content/uploads/2013/09/hybrid_memory_cub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068960"/>
            <a:ext cx="5040560" cy="3619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040851" y="4509120"/>
            <a:ext cx="7958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4D5494"/>
                </a:solidFill>
              </a:rPr>
              <a:t>Logic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968843" y="4005064"/>
            <a:ext cx="1123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E5B62F"/>
                </a:solidFill>
              </a:rPr>
              <a:t>Memory</a:t>
            </a:r>
          </a:p>
        </p:txBody>
      </p:sp>
    </p:spTree>
    <p:extLst>
      <p:ext uri="{BB962C8B-B14F-4D97-AF65-F5344CB8AC3E}">
        <p14:creationId xmlns:p14="http://schemas.microsoft.com/office/powerpoint/2010/main" val="21804375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sz="4200" dirty="0"/>
              <a:t>Graph Processing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E574D81-B5DE-384D-B24B-566C679AE608}" type="slidenum">
              <a:rPr lang="en-US" smtClean="0"/>
              <a:pPr>
                <a:defRPr/>
              </a:pPr>
              <a:t>94</a:t>
            </a:fld>
            <a:endParaRPr lang="en-US"/>
          </a:p>
        </p:txBody>
      </p:sp>
      <p:sp>
        <p:nvSpPr>
          <p:cNvPr id="5" name="내용 개체 틀 2"/>
          <p:cNvSpPr txBox="1">
            <a:spLocks/>
          </p:cNvSpPr>
          <p:nvPr/>
        </p:nvSpPr>
        <p:spPr bwMode="auto">
          <a:xfrm>
            <a:off x="228600" y="1124744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0"/>
              <a:buChar char="n"/>
              <a:defRPr sz="2400">
                <a:solidFill>
                  <a:schemeClr val="tx1"/>
                </a:solidFill>
                <a:latin typeface="+mn-lt"/>
                <a:ea typeface="ＭＳ Ｐゴシック" pitchFamily="-106" charset="-128"/>
                <a:cs typeface="ＭＳ Ｐゴシック" pitchFamily="-106" charset="-128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charset="0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charset="0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charset="0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Clr>
                <a:srgbClr val="CC9900"/>
              </a:buClr>
            </a:pPr>
            <a:r>
              <a:rPr lang="en-US" altLang="ko-KR" dirty="0">
                <a:solidFill>
                  <a:srgbClr val="000000"/>
                </a:solidFill>
              </a:rPr>
              <a:t>Large graphs are everywhere (circa 2015)</a:t>
            </a:r>
          </a:p>
          <a:p>
            <a:pPr>
              <a:buClr>
                <a:srgbClr val="CC9900"/>
              </a:buClr>
            </a:pPr>
            <a:endParaRPr lang="en-US" altLang="ko-KR" sz="1800" dirty="0">
              <a:solidFill>
                <a:srgbClr val="000000"/>
              </a:solidFill>
            </a:endParaRPr>
          </a:p>
          <a:p>
            <a:pPr>
              <a:buClr>
                <a:srgbClr val="CC9900"/>
              </a:buClr>
            </a:pPr>
            <a:endParaRPr lang="en-US" altLang="ko-KR" sz="1800" dirty="0">
              <a:solidFill>
                <a:srgbClr val="000000"/>
              </a:solidFill>
            </a:endParaRPr>
          </a:p>
          <a:p>
            <a:pPr>
              <a:buClr>
                <a:srgbClr val="CC9900"/>
              </a:buClr>
            </a:pPr>
            <a:endParaRPr lang="en-US" altLang="ko-KR" sz="1800" dirty="0">
              <a:solidFill>
                <a:srgbClr val="000000"/>
              </a:solidFill>
            </a:endParaRPr>
          </a:p>
          <a:p>
            <a:pPr>
              <a:buClr>
                <a:srgbClr val="CC9900"/>
              </a:buClr>
            </a:pPr>
            <a:endParaRPr lang="en-US" altLang="ko-KR" dirty="0">
              <a:solidFill>
                <a:srgbClr val="000000"/>
              </a:solidFill>
            </a:endParaRPr>
          </a:p>
          <a:p>
            <a:pPr>
              <a:buClr>
                <a:srgbClr val="CC9900"/>
              </a:buClr>
            </a:pPr>
            <a:endParaRPr lang="en-US" altLang="ko-KR" dirty="0">
              <a:solidFill>
                <a:srgbClr val="000000"/>
              </a:solidFill>
            </a:endParaRPr>
          </a:p>
          <a:p>
            <a:pPr marL="0" indent="0">
              <a:buClr>
                <a:srgbClr val="CC9900"/>
              </a:buClr>
              <a:buFont typeface="Wingdings" charset="0"/>
              <a:buNone/>
            </a:pPr>
            <a:endParaRPr lang="en-US" altLang="ko-KR" sz="2000" dirty="0">
              <a:solidFill>
                <a:srgbClr val="000000"/>
              </a:solidFill>
            </a:endParaRPr>
          </a:p>
          <a:p>
            <a:pPr>
              <a:buClr>
                <a:srgbClr val="CC9900"/>
              </a:buClr>
            </a:pPr>
            <a:r>
              <a:rPr lang="en-US" altLang="ko-KR" dirty="0">
                <a:solidFill>
                  <a:srgbClr val="000000"/>
                </a:solidFill>
              </a:rPr>
              <a:t>Scalable large-scale graph processing is challenging</a:t>
            </a:r>
            <a:endParaRPr lang="ko-KR" altLang="en-US" dirty="0">
              <a:solidFill>
                <a:srgbClr val="000000"/>
              </a:solidFill>
            </a:endParaRPr>
          </a:p>
        </p:txBody>
      </p:sp>
      <p:grpSp>
        <p:nvGrpSpPr>
          <p:cNvPr id="6" name="그룹 7"/>
          <p:cNvGrpSpPr/>
          <p:nvPr/>
        </p:nvGrpSpPr>
        <p:grpSpPr>
          <a:xfrm>
            <a:off x="832673" y="1777556"/>
            <a:ext cx="7716092" cy="1519994"/>
            <a:chOff x="832673" y="2141219"/>
            <a:chExt cx="7716092" cy="1519994"/>
          </a:xfrm>
        </p:grpSpPr>
        <p:sp>
          <p:nvSpPr>
            <p:cNvPr id="7" name="TextBox 3"/>
            <p:cNvSpPr txBox="1"/>
            <p:nvPr/>
          </p:nvSpPr>
          <p:spPr>
            <a:xfrm>
              <a:off x="832673" y="3014882"/>
              <a:ext cx="176477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dirty="0">
                  <a:solidFill>
                    <a:srgbClr val="000000"/>
                  </a:solidFill>
                </a:rPr>
                <a:t>36 Million </a:t>
              </a:r>
            </a:p>
            <a:p>
              <a:pPr algn="ctr"/>
              <a:r>
                <a:rPr lang="en-US" dirty="0">
                  <a:solidFill>
                    <a:srgbClr val="000000"/>
                  </a:solidFill>
                </a:rPr>
                <a:t>Wikipedia Pages</a:t>
              </a:r>
            </a:p>
          </p:txBody>
        </p:sp>
        <p:sp>
          <p:nvSpPr>
            <p:cNvPr id="8" name="TextBox 5"/>
            <p:cNvSpPr txBox="1"/>
            <p:nvPr/>
          </p:nvSpPr>
          <p:spPr>
            <a:xfrm>
              <a:off x="2842663" y="3014882"/>
              <a:ext cx="170213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dirty="0">
                  <a:solidFill>
                    <a:srgbClr val="000000"/>
                  </a:solidFill>
                </a:rPr>
                <a:t>1.4 Billion</a:t>
              </a:r>
            </a:p>
            <a:p>
              <a:pPr algn="ctr"/>
              <a:r>
                <a:rPr lang="en-US" dirty="0">
                  <a:solidFill>
                    <a:srgbClr val="000000"/>
                  </a:solidFill>
                </a:rPr>
                <a:t>Facebook Users</a:t>
              </a:r>
            </a:p>
          </p:txBody>
        </p:sp>
        <p:sp>
          <p:nvSpPr>
            <p:cNvPr id="9" name="TextBox 5"/>
            <p:cNvSpPr txBox="1"/>
            <p:nvPr/>
          </p:nvSpPr>
          <p:spPr>
            <a:xfrm>
              <a:off x="5023819" y="3014882"/>
              <a:ext cx="142038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dirty="0">
                  <a:solidFill>
                    <a:srgbClr val="000000"/>
                  </a:solidFill>
                </a:rPr>
                <a:t>300 Million</a:t>
              </a:r>
            </a:p>
            <a:p>
              <a:pPr algn="ctr"/>
              <a:r>
                <a:rPr lang="en-US" dirty="0">
                  <a:solidFill>
                    <a:srgbClr val="000000"/>
                  </a:solidFill>
                </a:rPr>
                <a:t>Twitter Users</a:t>
              </a:r>
            </a:p>
          </p:txBody>
        </p:sp>
        <p:pic>
          <p:nvPicPr>
            <p:cNvPr id="10" name="Picture 2" descr="http://www.bioteams.com/images/wikipedia_as_a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21470" y="2141219"/>
              <a:ext cx="881698" cy="881700"/>
            </a:xfrm>
            <a:prstGeom prst="rect">
              <a:avLst/>
            </a:prstGeom>
            <a:noFill/>
          </p:spPr>
        </p:pic>
        <p:pic>
          <p:nvPicPr>
            <p:cNvPr id="11" name="Picture 8" descr="http://jchutchins.net/site/wp-content/uploads/2009/06/facebook-logo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73087" y="2262268"/>
              <a:ext cx="1699935" cy="639600"/>
            </a:xfrm>
            <a:prstGeom prst="rect">
              <a:avLst/>
            </a:prstGeom>
            <a:noFill/>
          </p:spPr>
        </p:pic>
        <p:pic>
          <p:nvPicPr>
            <p:cNvPr id="12" name="Picture 10" descr="http://asset3.itsnicethat.com/system/files/062012/4fd07cea5c3e3c0d810000db/img_col_main/Twitternew.jpg?1354576424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104" t="20452" r="24614" b="18303"/>
            <a:stretch/>
          </p:blipFill>
          <p:spPr bwMode="auto">
            <a:xfrm>
              <a:off x="5311851" y="2226563"/>
              <a:ext cx="844326" cy="71101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12" descr="https://pbs.twimg.com/profile_images/1550954462/instagramIcon_400x400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52174" y="2193963"/>
              <a:ext cx="776210" cy="77621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5"/>
            <p:cNvSpPr txBox="1"/>
            <p:nvPr/>
          </p:nvSpPr>
          <p:spPr>
            <a:xfrm>
              <a:off x="6731793" y="3014882"/>
              <a:ext cx="181697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dirty="0">
                  <a:solidFill>
                    <a:srgbClr val="000000"/>
                  </a:solidFill>
                </a:rPr>
                <a:t>30 Billion</a:t>
              </a:r>
            </a:p>
            <a:p>
              <a:pPr algn="ctr"/>
              <a:r>
                <a:rPr lang="en-US" dirty="0">
                  <a:solidFill>
                    <a:srgbClr val="000000"/>
                  </a:solidFill>
                </a:rPr>
                <a:t>Instagram Photos</a:t>
              </a:r>
            </a:p>
          </p:txBody>
        </p:sp>
      </p:grpSp>
      <p:graphicFrame>
        <p:nvGraphicFramePr>
          <p:cNvPr id="15" name="내용 개체 틀 5"/>
          <p:cNvGraphicFramePr>
            <a:graphicFrameLocks/>
          </p:cNvGraphicFramePr>
          <p:nvPr/>
        </p:nvGraphicFramePr>
        <p:xfrm>
          <a:off x="228601" y="4149080"/>
          <a:ext cx="8686799" cy="22373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cxnSp>
        <p:nvCxnSpPr>
          <p:cNvPr id="16" name="직선 화살표 연결선 6"/>
          <p:cNvCxnSpPr/>
          <p:nvPr/>
        </p:nvCxnSpPr>
        <p:spPr>
          <a:xfrm flipH="1">
            <a:off x="5148066" y="5219239"/>
            <a:ext cx="3341510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4281927" y="4317033"/>
            <a:ext cx="45572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solidFill>
                  <a:srgbClr val="FF0000"/>
                </a:solidFill>
              </a:rPr>
              <a:t>Only +42% for 4x more cores!!!</a:t>
            </a:r>
          </a:p>
        </p:txBody>
      </p:sp>
    </p:spTree>
    <p:extLst>
      <p:ext uri="{BB962C8B-B14F-4D97-AF65-F5344CB8AC3E}">
        <p14:creationId xmlns:p14="http://schemas.microsoft.com/office/powerpoint/2010/main" val="39569628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>
        <p:bldAsOne/>
      </p:bldGraphic>
      <p:bldP spid="3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Bottlenecks in Graph Processing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>
                <a:solidFill>
                  <a:srgbClr val="000000"/>
                </a:solidFill>
              </a:rPr>
              <a:pPr/>
              <a:t>95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3" name="직사각형 7"/>
          <p:cNvSpPr/>
          <p:nvPr/>
        </p:nvSpPr>
        <p:spPr>
          <a:xfrm>
            <a:off x="1032425" y="2283841"/>
            <a:ext cx="4129087" cy="392400"/>
          </a:xfrm>
          <a:prstGeom prst="rect">
            <a:avLst/>
          </a:prstGeom>
          <a:gradFill rotWithShape="1">
            <a:gsLst>
              <a:gs pos="0">
                <a:srgbClr val="5DA5DA">
                  <a:tint val="50000"/>
                  <a:satMod val="300000"/>
                </a:srgbClr>
              </a:gs>
              <a:gs pos="35000">
                <a:srgbClr val="5DA5DA">
                  <a:tint val="37000"/>
                  <a:satMod val="300000"/>
                </a:srgbClr>
              </a:gs>
              <a:gs pos="100000">
                <a:srgbClr val="5DA5DA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5DA5DA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algn="ctr">
              <a:defRPr/>
            </a:pPr>
            <a:endParaRPr lang="ko-KR" altLang="en-US" kern="0">
              <a:solidFill>
                <a:sysClr val="windowText" lastClr="000000"/>
              </a:solidFill>
              <a:latin typeface="Calibri"/>
              <a:ea typeface="나눔고딕"/>
            </a:endParaRPr>
          </a:p>
        </p:txBody>
      </p:sp>
      <p:sp>
        <p:nvSpPr>
          <p:cNvPr id="44" name="내용 개체 틀 4"/>
          <p:cNvSpPr txBox="1">
            <a:spLocks/>
          </p:cNvSpPr>
          <p:nvPr/>
        </p:nvSpPr>
        <p:spPr>
          <a:xfrm>
            <a:off x="522348" y="1412776"/>
            <a:ext cx="7578044" cy="2123658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>
            <a:lvl1pPr marL="342900" indent="-342900" algn="l" defTabSz="914400" rtl="0" eaLnBrk="1" latinLnBrk="1" hangingPunct="1">
              <a:spcBef>
                <a:spcPts val="5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ts val="5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ts val="5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ts val="5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en-US" altLang="ko-KR" sz="2400" b="1" dirty="0">
                <a:solidFill>
                  <a:sysClr val="windowText" lastClr="000000"/>
                </a:solidFill>
                <a:latin typeface="Calibri"/>
                <a:ea typeface="나눔고딕"/>
              </a:rPr>
              <a:t>for</a:t>
            </a:r>
            <a:r>
              <a:rPr lang="en-US" altLang="ko-KR" sz="2400" dirty="0">
                <a:solidFill>
                  <a:sysClr val="windowText" lastClr="000000"/>
                </a:solidFill>
                <a:latin typeface="Calibri"/>
                <a:ea typeface="나눔고딕"/>
              </a:rPr>
              <a:t> (v: </a:t>
            </a:r>
            <a:r>
              <a:rPr lang="en-US" altLang="ko-KR" sz="2400" dirty="0" err="1">
                <a:solidFill>
                  <a:sysClr val="windowText" lastClr="000000"/>
                </a:solidFill>
                <a:latin typeface="Calibri"/>
                <a:ea typeface="나눔고딕"/>
              </a:rPr>
              <a:t>graph.vertices</a:t>
            </a:r>
            <a:r>
              <a:rPr lang="en-US" altLang="ko-KR" sz="2400" dirty="0">
                <a:solidFill>
                  <a:sysClr val="windowText" lastClr="000000"/>
                </a:solidFill>
                <a:latin typeface="Calibri"/>
                <a:ea typeface="나눔고딕"/>
              </a:rPr>
              <a:t>) {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en-US" altLang="ko-KR" sz="2400" b="1" dirty="0">
                <a:solidFill>
                  <a:sysClr val="windowText" lastClr="000000"/>
                </a:solidFill>
                <a:latin typeface="Calibri"/>
                <a:ea typeface="나눔고딕"/>
              </a:rPr>
              <a:t>    for</a:t>
            </a:r>
            <a:r>
              <a:rPr lang="en-US" altLang="ko-KR" sz="2400" dirty="0">
                <a:solidFill>
                  <a:sysClr val="windowText" lastClr="000000"/>
                </a:solidFill>
                <a:latin typeface="Calibri"/>
                <a:ea typeface="나눔고딕"/>
              </a:rPr>
              <a:t> (w: </a:t>
            </a:r>
            <a:r>
              <a:rPr lang="en-US" altLang="ko-KR" sz="2400" dirty="0" err="1">
                <a:solidFill>
                  <a:sysClr val="windowText" lastClr="000000"/>
                </a:solidFill>
                <a:latin typeface="Calibri"/>
                <a:ea typeface="나눔고딕"/>
              </a:rPr>
              <a:t>v.successors</a:t>
            </a:r>
            <a:r>
              <a:rPr lang="en-US" altLang="ko-KR" sz="2400" dirty="0">
                <a:solidFill>
                  <a:sysClr val="windowText" lastClr="000000"/>
                </a:solidFill>
                <a:latin typeface="Calibri"/>
                <a:ea typeface="나눔고딕"/>
              </a:rPr>
              <a:t>) {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en-US" altLang="ko-KR" sz="2400" dirty="0">
                <a:solidFill>
                  <a:sysClr val="windowText" lastClr="000000"/>
                </a:solidFill>
                <a:latin typeface="Calibri"/>
                <a:ea typeface="나눔고딕"/>
              </a:rPr>
              <a:t>        </a:t>
            </a:r>
            <a:r>
              <a:rPr lang="en-US" altLang="ko-KR" sz="2400" dirty="0" err="1">
                <a:solidFill>
                  <a:sysClr val="windowText" lastClr="000000"/>
                </a:solidFill>
                <a:latin typeface="Calibri"/>
                <a:ea typeface="나눔고딕"/>
              </a:rPr>
              <a:t>w.next_rank</a:t>
            </a:r>
            <a:r>
              <a:rPr lang="en-US" altLang="ko-KR" sz="2400" dirty="0">
                <a:solidFill>
                  <a:sysClr val="windowText" lastClr="000000"/>
                </a:solidFill>
                <a:latin typeface="Calibri"/>
                <a:ea typeface="나눔고딕"/>
              </a:rPr>
              <a:t> += weight * </a:t>
            </a:r>
            <a:r>
              <a:rPr lang="en-US" altLang="ko-KR" sz="2400" dirty="0" err="1">
                <a:solidFill>
                  <a:sysClr val="windowText" lastClr="000000"/>
                </a:solidFill>
                <a:latin typeface="Calibri"/>
                <a:ea typeface="나눔고딕"/>
              </a:rPr>
              <a:t>v.rank</a:t>
            </a:r>
            <a:r>
              <a:rPr lang="en-US" altLang="ko-KR" sz="2400" dirty="0">
                <a:solidFill>
                  <a:sysClr val="windowText" lastClr="000000"/>
                </a:solidFill>
                <a:latin typeface="Calibri"/>
                <a:ea typeface="나눔고딕"/>
              </a:rPr>
              <a:t>;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en-US" altLang="ko-KR" sz="2400" dirty="0">
                <a:solidFill>
                  <a:sysClr val="windowText" lastClr="000000"/>
                </a:solidFill>
                <a:latin typeface="Calibri"/>
                <a:ea typeface="나눔고딕"/>
              </a:rPr>
              <a:t>    }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en-US" altLang="ko-KR" sz="2400" dirty="0">
                <a:solidFill>
                  <a:sysClr val="windowText" lastClr="000000"/>
                </a:solidFill>
                <a:latin typeface="Calibri"/>
                <a:ea typeface="나눔고딕"/>
              </a:rPr>
              <a:t>}</a:t>
            </a:r>
          </a:p>
        </p:txBody>
      </p:sp>
      <p:grpSp>
        <p:nvGrpSpPr>
          <p:cNvPr id="45" name="그룹 78"/>
          <p:cNvGrpSpPr/>
          <p:nvPr/>
        </p:nvGrpSpPr>
        <p:grpSpPr>
          <a:xfrm>
            <a:off x="2127580" y="4487241"/>
            <a:ext cx="4196064" cy="1063334"/>
            <a:chOff x="1333905" y="4732035"/>
            <a:chExt cx="4196064" cy="1063334"/>
          </a:xfrm>
        </p:grpSpPr>
        <p:cxnSp>
          <p:nvCxnSpPr>
            <p:cNvPr id="46" name="구부러진 연결선 31"/>
            <p:cNvCxnSpPr>
              <a:stCxn id="63" idx="2"/>
              <a:endCxn id="53" idx="3"/>
            </p:cNvCxnSpPr>
            <p:nvPr/>
          </p:nvCxnSpPr>
          <p:spPr>
            <a:xfrm rot="5400000">
              <a:off x="2329181" y="3736759"/>
              <a:ext cx="948627" cy="2939179"/>
            </a:xfrm>
            <a:prstGeom prst="curvedConnector2">
              <a:avLst/>
            </a:prstGeom>
            <a:noFill/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  <a:tailEnd type="triangle"/>
            </a:ln>
            <a:effectLst/>
          </p:spPr>
        </p:cxnSp>
        <p:sp>
          <p:nvSpPr>
            <p:cNvPr id="47" name="TextBox 46"/>
            <p:cNvSpPr txBox="1"/>
            <p:nvPr/>
          </p:nvSpPr>
          <p:spPr>
            <a:xfrm>
              <a:off x="3463890" y="5333704"/>
              <a:ext cx="206607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altLang="ko-KR" sz="2400" kern="0" dirty="0">
                  <a:solidFill>
                    <a:sysClr val="windowText" lastClr="000000"/>
                  </a:solidFill>
                </a:rPr>
                <a:t>weight * </a:t>
              </a:r>
              <a:r>
                <a:rPr lang="en-US" altLang="ko-KR" sz="2400" kern="0" dirty="0" err="1">
                  <a:solidFill>
                    <a:sysClr val="windowText" lastClr="000000"/>
                  </a:solidFill>
                </a:rPr>
                <a:t>v.rank</a:t>
              </a:r>
              <a:endParaRPr lang="ko-KR" altLang="en-US" sz="2400" kern="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48" name="그룹 75"/>
          <p:cNvGrpSpPr/>
          <p:nvPr/>
        </p:nvGrpSpPr>
        <p:grpSpPr>
          <a:xfrm>
            <a:off x="1695531" y="3544246"/>
            <a:ext cx="432048" cy="2546995"/>
            <a:chOff x="901856" y="3789040"/>
            <a:chExt cx="432048" cy="2546995"/>
          </a:xfrm>
        </p:grpSpPr>
        <p:sp>
          <p:nvSpPr>
            <p:cNvPr id="49" name="직사각형 38"/>
            <p:cNvSpPr/>
            <p:nvPr/>
          </p:nvSpPr>
          <p:spPr>
            <a:xfrm>
              <a:off x="901856" y="4972285"/>
              <a:ext cx="432048" cy="172011"/>
            </a:xfrm>
            <a:prstGeom prst="rect">
              <a:avLst/>
            </a:prstGeom>
            <a:gradFill rotWithShape="1">
              <a:gsLst>
                <a:gs pos="0">
                  <a:sysClr val="windowText" lastClr="000000">
                    <a:tint val="50000"/>
                    <a:satMod val="300000"/>
                  </a:sysClr>
                </a:gs>
                <a:gs pos="35000">
                  <a:sysClr val="windowText" lastClr="000000">
                    <a:tint val="37000"/>
                    <a:satMod val="300000"/>
                  </a:sysClr>
                </a:gs>
                <a:gs pos="100000">
                  <a:sysClr val="windowText" lastClr="000000">
                    <a:tint val="15000"/>
                    <a:satMod val="350000"/>
                  </a:sysClr>
                </a:gs>
              </a:gsLst>
              <a:lin ang="16200000" scaled="1"/>
            </a:gradFill>
            <a:ln w="9525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ko-KR" altLang="en-US" kern="0">
                <a:solidFill>
                  <a:sysClr val="windowText" lastClr="000000"/>
                </a:solidFill>
                <a:latin typeface="Calibri"/>
                <a:ea typeface="나눔고딕"/>
              </a:endParaRPr>
            </a:p>
          </p:txBody>
        </p:sp>
        <p:sp>
          <p:nvSpPr>
            <p:cNvPr id="50" name="직사각형 39"/>
            <p:cNvSpPr/>
            <p:nvPr/>
          </p:nvSpPr>
          <p:spPr>
            <a:xfrm>
              <a:off x="901856" y="3974477"/>
              <a:ext cx="432048" cy="172011"/>
            </a:xfrm>
            <a:prstGeom prst="rect">
              <a:avLst/>
            </a:prstGeom>
            <a:gradFill rotWithShape="1">
              <a:gsLst>
                <a:gs pos="0">
                  <a:sysClr val="windowText" lastClr="000000">
                    <a:tint val="50000"/>
                    <a:satMod val="300000"/>
                  </a:sysClr>
                </a:gs>
                <a:gs pos="35000">
                  <a:sysClr val="windowText" lastClr="000000">
                    <a:tint val="37000"/>
                    <a:satMod val="300000"/>
                  </a:sysClr>
                </a:gs>
                <a:gs pos="100000">
                  <a:sysClr val="windowText" lastClr="000000">
                    <a:tint val="15000"/>
                    <a:satMod val="350000"/>
                  </a:sysClr>
                </a:gs>
              </a:gsLst>
              <a:lin ang="16200000" scaled="1"/>
            </a:gradFill>
            <a:ln w="9525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ko-KR" altLang="en-US" kern="0">
                <a:solidFill>
                  <a:sysClr val="windowText" lastClr="000000"/>
                </a:solidFill>
                <a:latin typeface="Calibri"/>
                <a:ea typeface="나눔고딕"/>
              </a:endParaRPr>
            </a:p>
          </p:txBody>
        </p:sp>
        <p:sp>
          <p:nvSpPr>
            <p:cNvPr id="51" name="직사각형 40"/>
            <p:cNvSpPr/>
            <p:nvPr/>
          </p:nvSpPr>
          <p:spPr>
            <a:xfrm>
              <a:off x="901856" y="5994767"/>
              <a:ext cx="432048" cy="172011"/>
            </a:xfrm>
            <a:prstGeom prst="rect">
              <a:avLst/>
            </a:prstGeom>
            <a:gradFill rotWithShape="1">
              <a:gsLst>
                <a:gs pos="0">
                  <a:sysClr val="windowText" lastClr="000000">
                    <a:tint val="50000"/>
                    <a:satMod val="300000"/>
                  </a:sysClr>
                </a:gs>
                <a:gs pos="35000">
                  <a:sysClr val="windowText" lastClr="000000">
                    <a:tint val="37000"/>
                    <a:satMod val="300000"/>
                  </a:sysClr>
                </a:gs>
                <a:gs pos="100000">
                  <a:sysClr val="windowText" lastClr="000000">
                    <a:tint val="15000"/>
                    <a:satMod val="350000"/>
                  </a:sysClr>
                </a:gs>
              </a:gsLst>
              <a:lin ang="16200000" scaled="1"/>
            </a:gradFill>
            <a:ln w="9525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ko-KR" altLang="en-US" kern="0">
                <a:solidFill>
                  <a:sysClr val="windowText" lastClr="000000"/>
                </a:solidFill>
                <a:latin typeface="Calibri"/>
                <a:ea typeface="나눔고딕"/>
              </a:endParaRPr>
            </a:p>
          </p:txBody>
        </p:sp>
        <p:sp>
          <p:nvSpPr>
            <p:cNvPr id="52" name="직사각형 22"/>
            <p:cNvSpPr/>
            <p:nvPr/>
          </p:nvSpPr>
          <p:spPr>
            <a:xfrm>
              <a:off x="901856" y="4331925"/>
              <a:ext cx="432048" cy="400110"/>
            </a:xfrm>
            <a:prstGeom prst="rect">
              <a:avLst/>
            </a:prstGeom>
            <a:gradFill rotWithShape="1">
              <a:gsLst>
                <a:gs pos="0">
                  <a:srgbClr val="FAA43A">
                    <a:tint val="50000"/>
                    <a:satMod val="300000"/>
                  </a:srgbClr>
                </a:gs>
                <a:gs pos="35000">
                  <a:srgbClr val="FAA43A">
                    <a:tint val="37000"/>
                    <a:satMod val="300000"/>
                  </a:srgbClr>
                </a:gs>
                <a:gs pos="100000">
                  <a:srgbClr val="FAA43A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FAA43A">
                  <a:shade val="95000"/>
                  <a:satMod val="10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altLang="ko-KR" sz="2400" kern="0" dirty="0">
                  <a:solidFill>
                    <a:sysClr val="windowText" lastClr="000000"/>
                  </a:solidFill>
                  <a:latin typeface="Calibri"/>
                  <a:ea typeface="나눔고딕"/>
                </a:rPr>
                <a:t>v</a:t>
              </a:r>
              <a:endParaRPr lang="ko-KR" altLang="en-US" sz="2400" kern="0" dirty="0">
                <a:solidFill>
                  <a:sysClr val="windowText" lastClr="000000"/>
                </a:solidFill>
                <a:latin typeface="Calibri"/>
                <a:ea typeface="나눔고딕"/>
              </a:endParaRPr>
            </a:p>
          </p:txBody>
        </p:sp>
        <p:sp>
          <p:nvSpPr>
            <p:cNvPr id="53" name="직사각형 25"/>
            <p:cNvSpPr/>
            <p:nvPr/>
          </p:nvSpPr>
          <p:spPr>
            <a:xfrm>
              <a:off x="901856" y="5480607"/>
              <a:ext cx="432048" cy="400110"/>
            </a:xfrm>
            <a:prstGeom prst="rect">
              <a:avLst/>
            </a:prstGeom>
            <a:gradFill rotWithShape="1">
              <a:gsLst>
                <a:gs pos="0">
                  <a:srgbClr val="F17CB0">
                    <a:tint val="50000"/>
                    <a:satMod val="300000"/>
                  </a:srgbClr>
                </a:gs>
                <a:gs pos="35000">
                  <a:srgbClr val="F17CB0">
                    <a:tint val="37000"/>
                    <a:satMod val="300000"/>
                  </a:srgbClr>
                </a:gs>
                <a:gs pos="100000">
                  <a:srgbClr val="F17CB0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F17CB0">
                  <a:shade val="95000"/>
                  <a:satMod val="10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altLang="ko-KR" sz="2400" kern="0" dirty="0">
                  <a:solidFill>
                    <a:sysClr val="windowText" lastClr="000000"/>
                  </a:solidFill>
                  <a:latin typeface="Calibri"/>
                  <a:ea typeface="나눔고딕"/>
                </a:rPr>
                <a:t>w</a:t>
              </a:r>
              <a:endParaRPr lang="ko-KR" altLang="en-US" sz="2400" kern="0" dirty="0">
                <a:solidFill>
                  <a:sysClr val="windowText" lastClr="000000"/>
                </a:solidFill>
                <a:latin typeface="Calibri"/>
                <a:ea typeface="나눔고딕"/>
              </a:endParaRPr>
            </a:p>
          </p:txBody>
        </p:sp>
        <p:sp>
          <p:nvSpPr>
            <p:cNvPr id="54" name="직사각형 21"/>
            <p:cNvSpPr/>
            <p:nvPr/>
          </p:nvSpPr>
          <p:spPr>
            <a:xfrm>
              <a:off x="901856" y="3789040"/>
              <a:ext cx="432048" cy="2546995"/>
            </a:xfrm>
            <a:prstGeom prst="rect">
              <a:avLst/>
            </a:prstGeom>
            <a:noFill/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ko-KR" altLang="en-US" kern="0">
                <a:solidFill>
                  <a:sysClr val="windowText" lastClr="000000"/>
                </a:solidFill>
                <a:latin typeface="Calibri"/>
                <a:ea typeface="나눔고딕"/>
              </a:endParaRPr>
            </a:p>
          </p:txBody>
        </p:sp>
      </p:grpSp>
      <p:cxnSp>
        <p:nvCxnSpPr>
          <p:cNvPr id="55" name="구부러진 연결선 41"/>
          <p:cNvCxnSpPr>
            <a:stCxn id="60" idx="3"/>
            <a:endCxn id="49" idx="3"/>
          </p:cNvCxnSpPr>
          <p:nvPr/>
        </p:nvCxnSpPr>
        <p:spPr>
          <a:xfrm rot="5400000">
            <a:off x="2967892" y="3646928"/>
            <a:ext cx="326256" cy="2006882"/>
          </a:xfrm>
          <a:prstGeom prst="curvedConnector2">
            <a:avLst/>
          </a:prstGeom>
          <a:noFill/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lgDash"/>
            <a:tailEnd type="triangle"/>
          </a:ln>
          <a:effectLst/>
        </p:spPr>
      </p:cxnSp>
      <p:cxnSp>
        <p:nvCxnSpPr>
          <p:cNvPr id="56" name="구부러진 연결선 51"/>
          <p:cNvCxnSpPr>
            <a:stCxn id="61" idx="3"/>
            <a:endCxn id="51" idx="3"/>
          </p:cNvCxnSpPr>
          <p:nvPr/>
        </p:nvCxnSpPr>
        <p:spPr>
          <a:xfrm rot="5400000">
            <a:off x="2609767" y="4005054"/>
            <a:ext cx="1348738" cy="2313113"/>
          </a:xfrm>
          <a:prstGeom prst="curvedConnector2">
            <a:avLst/>
          </a:prstGeom>
          <a:noFill/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lgDash"/>
            <a:tailEnd type="triangle"/>
          </a:ln>
          <a:effectLst/>
        </p:spPr>
      </p:cxnSp>
      <p:grpSp>
        <p:nvGrpSpPr>
          <p:cNvPr id="57" name="그룹 87"/>
          <p:cNvGrpSpPr/>
          <p:nvPr/>
        </p:nvGrpSpPr>
        <p:grpSpPr>
          <a:xfrm>
            <a:off x="2127579" y="4087131"/>
            <a:ext cx="3987336" cy="400110"/>
            <a:chOff x="2627783" y="4259917"/>
            <a:chExt cx="3987336" cy="400110"/>
          </a:xfrm>
        </p:grpSpPr>
        <p:cxnSp>
          <p:nvCxnSpPr>
            <p:cNvPr id="58" name="직선 화살표 연결선 29"/>
            <p:cNvCxnSpPr>
              <a:endCxn id="64" idx="1"/>
            </p:cNvCxnSpPr>
            <p:nvPr/>
          </p:nvCxnSpPr>
          <p:spPr>
            <a:xfrm>
              <a:off x="2627783" y="4459972"/>
              <a:ext cx="1683080" cy="0"/>
            </a:xfrm>
            <a:prstGeom prst="straightConnector1">
              <a:avLst/>
            </a:prstGeom>
            <a:noFill/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  <a:tailEnd type="triangle"/>
            </a:ln>
            <a:effectLst/>
          </p:spPr>
        </p:cxnSp>
        <p:grpSp>
          <p:nvGrpSpPr>
            <p:cNvPr id="59" name="그룹 76"/>
            <p:cNvGrpSpPr/>
            <p:nvPr/>
          </p:nvGrpSpPr>
          <p:grpSpPr>
            <a:xfrm>
              <a:off x="4310863" y="4259917"/>
              <a:ext cx="2304256" cy="400110"/>
              <a:chOff x="1693944" y="4331925"/>
              <a:chExt cx="2304256" cy="400110"/>
            </a:xfrm>
          </p:grpSpPr>
          <p:sp>
            <p:nvSpPr>
              <p:cNvPr id="60" name="직사각형 43"/>
              <p:cNvSpPr/>
              <p:nvPr/>
            </p:nvSpPr>
            <p:spPr>
              <a:xfrm rot="5400000">
                <a:off x="1817692" y="4445975"/>
                <a:ext cx="400109" cy="172011"/>
              </a:xfrm>
              <a:prstGeom prst="rect">
                <a:avLst/>
              </a:prstGeom>
              <a:gradFill rotWithShape="1">
                <a:gsLst>
                  <a:gs pos="0">
                    <a:sysClr val="windowText" lastClr="000000">
                      <a:tint val="50000"/>
                      <a:satMod val="300000"/>
                    </a:sysClr>
                  </a:gs>
                  <a:gs pos="35000">
                    <a:sysClr val="windowText" lastClr="000000">
                      <a:tint val="37000"/>
                      <a:satMod val="300000"/>
                    </a:sysClr>
                  </a:gs>
                  <a:gs pos="100000">
                    <a:sysClr val="windowText" lastClr="000000">
                      <a:tint val="15000"/>
                      <a:satMod val="350000"/>
                    </a:sysClr>
                  </a:gs>
                </a:gsLst>
                <a:lin ang="16200000" scaled="1"/>
              </a:gradFill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ko-KR" altLang="en-US" kern="0">
                  <a:solidFill>
                    <a:sysClr val="windowText" lastClr="000000"/>
                  </a:solidFill>
                  <a:latin typeface="Calibri"/>
                  <a:ea typeface="나눔고딕"/>
                </a:endParaRPr>
              </a:p>
            </p:txBody>
          </p:sp>
          <p:sp>
            <p:nvSpPr>
              <p:cNvPr id="61" name="직사각형 50"/>
              <p:cNvSpPr/>
              <p:nvPr/>
            </p:nvSpPr>
            <p:spPr>
              <a:xfrm rot="5400000">
                <a:off x="2123923" y="4445975"/>
                <a:ext cx="400109" cy="172011"/>
              </a:xfrm>
              <a:prstGeom prst="rect">
                <a:avLst/>
              </a:prstGeom>
              <a:gradFill rotWithShape="1">
                <a:gsLst>
                  <a:gs pos="0">
                    <a:sysClr val="windowText" lastClr="000000">
                      <a:tint val="50000"/>
                      <a:satMod val="300000"/>
                    </a:sysClr>
                  </a:gs>
                  <a:gs pos="35000">
                    <a:sysClr val="windowText" lastClr="000000">
                      <a:tint val="37000"/>
                      <a:satMod val="300000"/>
                    </a:sysClr>
                  </a:gs>
                  <a:gs pos="100000">
                    <a:sysClr val="windowText" lastClr="000000">
                      <a:tint val="15000"/>
                      <a:satMod val="350000"/>
                    </a:sysClr>
                  </a:gs>
                </a:gsLst>
                <a:lin ang="16200000" scaled="1"/>
              </a:gradFill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ko-KR" altLang="en-US" kern="0">
                  <a:solidFill>
                    <a:sysClr val="windowText" lastClr="000000"/>
                  </a:solidFill>
                  <a:latin typeface="Calibri"/>
                  <a:ea typeface="나눔고딕"/>
                </a:endParaRPr>
              </a:p>
            </p:txBody>
          </p:sp>
          <p:sp>
            <p:nvSpPr>
              <p:cNvPr id="62" name="직사각형 56"/>
              <p:cNvSpPr/>
              <p:nvPr/>
            </p:nvSpPr>
            <p:spPr>
              <a:xfrm rot="5400000">
                <a:off x="3454087" y="4445975"/>
                <a:ext cx="400109" cy="172011"/>
              </a:xfrm>
              <a:prstGeom prst="rect">
                <a:avLst/>
              </a:prstGeom>
              <a:gradFill rotWithShape="1">
                <a:gsLst>
                  <a:gs pos="0">
                    <a:sysClr val="windowText" lastClr="000000">
                      <a:tint val="50000"/>
                      <a:satMod val="300000"/>
                    </a:sysClr>
                  </a:gs>
                  <a:gs pos="35000">
                    <a:sysClr val="windowText" lastClr="000000">
                      <a:tint val="37000"/>
                      <a:satMod val="300000"/>
                    </a:sysClr>
                  </a:gs>
                  <a:gs pos="100000">
                    <a:sysClr val="windowText" lastClr="000000">
                      <a:tint val="15000"/>
                      <a:satMod val="350000"/>
                    </a:sysClr>
                  </a:gs>
                </a:gsLst>
                <a:lin ang="16200000" scaled="1"/>
              </a:gradFill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ko-KR" altLang="en-US" kern="0">
                  <a:solidFill>
                    <a:sysClr val="windowText" lastClr="000000"/>
                  </a:solidFill>
                  <a:latin typeface="Calibri"/>
                  <a:ea typeface="나눔고딕"/>
                </a:endParaRPr>
              </a:p>
            </p:txBody>
          </p:sp>
          <p:sp>
            <p:nvSpPr>
              <p:cNvPr id="63" name="직사각형 27"/>
              <p:cNvSpPr/>
              <p:nvPr/>
            </p:nvSpPr>
            <p:spPr>
              <a:xfrm>
                <a:off x="2590003" y="4331925"/>
                <a:ext cx="720080" cy="400110"/>
              </a:xfrm>
              <a:prstGeom prst="rect">
                <a:avLst/>
              </a:prstGeom>
              <a:gradFill rotWithShape="1">
                <a:gsLst>
                  <a:gs pos="0">
                    <a:srgbClr val="FAA43A">
                      <a:tint val="50000"/>
                      <a:satMod val="300000"/>
                    </a:srgbClr>
                  </a:gs>
                  <a:gs pos="35000">
                    <a:srgbClr val="FAA43A">
                      <a:tint val="37000"/>
                      <a:satMod val="300000"/>
                    </a:srgbClr>
                  </a:gs>
                  <a:gs pos="100000">
                    <a:srgbClr val="FAA43A">
                      <a:tint val="15000"/>
                      <a:satMod val="350000"/>
                    </a:srgbClr>
                  </a:gs>
                </a:gsLst>
                <a:lin ang="16200000" scaled="1"/>
              </a:gradFill>
              <a:ln w="9525" cap="flat" cmpd="sng" algn="ctr">
                <a:solidFill>
                  <a:srgbClr val="FAA43A">
                    <a:shade val="95000"/>
                    <a:satMod val="105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r>
                  <a:rPr lang="en-US" altLang="ko-KR" sz="2400" kern="0" dirty="0">
                    <a:solidFill>
                      <a:sysClr val="windowText" lastClr="000000"/>
                    </a:solidFill>
                    <a:latin typeface="Calibri"/>
                    <a:ea typeface="나눔고딕"/>
                  </a:rPr>
                  <a:t>&amp;w</a:t>
                </a:r>
                <a:endParaRPr lang="ko-KR" altLang="en-US" sz="2400" kern="0" dirty="0">
                  <a:solidFill>
                    <a:sysClr val="windowText" lastClr="000000"/>
                  </a:solidFill>
                  <a:latin typeface="Calibri"/>
                  <a:ea typeface="나눔고딕"/>
                </a:endParaRPr>
              </a:p>
            </p:txBody>
          </p:sp>
          <p:sp>
            <p:nvSpPr>
              <p:cNvPr id="64" name="직사각형 26"/>
              <p:cNvSpPr/>
              <p:nvPr/>
            </p:nvSpPr>
            <p:spPr>
              <a:xfrm>
                <a:off x="1693944" y="4331925"/>
                <a:ext cx="2304256" cy="400110"/>
              </a:xfrm>
              <a:prstGeom prst="rect">
                <a:avLst/>
              </a:prstGeom>
              <a:noFill/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ko-KR" altLang="en-US" kern="0">
                  <a:solidFill>
                    <a:sysClr val="windowText" lastClr="000000"/>
                  </a:solidFill>
                  <a:latin typeface="Calibri"/>
                  <a:ea typeface="나눔고딕"/>
                </a:endParaRPr>
              </a:p>
            </p:txBody>
          </p:sp>
        </p:grpSp>
      </p:grpSp>
      <p:cxnSp>
        <p:nvCxnSpPr>
          <p:cNvPr id="65" name="구부러진 연결선 57"/>
          <p:cNvCxnSpPr>
            <a:stCxn id="62" idx="1"/>
            <a:endCxn id="50" idx="3"/>
          </p:cNvCxnSpPr>
          <p:nvPr/>
        </p:nvCxnSpPr>
        <p:spPr>
          <a:xfrm rot="16200000" flipV="1">
            <a:off x="3813497" y="2129772"/>
            <a:ext cx="271443" cy="3643277"/>
          </a:xfrm>
          <a:prstGeom prst="curvedConnector2">
            <a:avLst/>
          </a:prstGeom>
          <a:noFill/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lgDash"/>
            <a:tailEnd type="triangle"/>
          </a:ln>
          <a:effectLst/>
        </p:spPr>
      </p:cxnSp>
      <p:grpSp>
        <p:nvGrpSpPr>
          <p:cNvPr id="66" name="그룹 93"/>
          <p:cNvGrpSpPr/>
          <p:nvPr/>
        </p:nvGrpSpPr>
        <p:grpSpPr>
          <a:xfrm>
            <a:off x="2775652" y="3101467"/>
            <a:ext cx="6382071" cy="2820517"/>
            <a:chOff x="3275856" y="3175530"/>
            <a:chExt cx="6382071" cy="2820517"/>
          </a:xfrm>
        </p:grpSpPr>
        <p:sp>
          <p:nvSpPr>
            <p:cNvPr id="67" name="타원 88"/>
            <p:cNvSpPr/>
            <p:nvPr/>
          </p:nvSpPr>
          <p:spPr>
            <a:xfrm>
              <a:off x="3275856" y="3618309"/>
              <a:ext cx="508484" cy="2377738"/>
            </a:xfrm>
            <a:prstGeom prst="ellipse">
              <a:avLst/>
            </a:prstGeom>
            <a:noFill/>
            <a:ln w="38100" cap="flat" cmpd="sng" algn="ctr">
              <a:solidFill>
                <a:srgbClr val="FF0000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ko-KR" altLang="en-US" kern="0">
                <a:solidFill>
                  <a:sysClr val="windowText" lastClr="000000"/>
                </a:solidFill>
                <a:latin typeface="Calibri"/>
                <a:ea typeface="나눔고딕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3615287" y="3175530"/>
              <a:ext cx="604264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ko-KR" sz="2400" b="1" kern="0" dirty="0">
                  <a:solidFill>
                    <a:srgbClr val="0000FF"/>
                  </a:solidFill>
                </a:rPr>
                <a:t>1. Frequent random memory accesses</a:t>
              </a:r>
              <a:endParaRPr lang="ko-KR" altLang="en-US" sz="2400" b="1" kern="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69" name="그룹 94"/>
          <p:cNvGrpSpPr/>
          <p:nvPr/>
        </p:nvGrpSpPr>
        <p:grpSpPr>
          <a:xfrm>
            <a:off x="4067944" y="5046549"/>
            <a:ext cx="5091508" cy="1220380"/>
            <a:chOff x="4568148" y="5107165"/>
            <a:chExt cx="5091508" cy="1220380"/>
          </a:xfrm>
        </p:grpSpPr>
        <p:sp>
          <p:nvSpPr>
            <p:cNvPr id="70" name="타원 91"/>
            <p:cNvSpPr/>
            <p:nvPr/>
          </p:nvSpPr>
          <p:spPr>
            <a:xfrm>
              <a:off x="4601391" y="5107165"/>
              <a:ext cx="2378834" cy="573280"/>
            </a:xfrm>
            <a:prstGeom prst="ellipse">
              <a:avLst/>
            </a:prstGeom>
            <a:noFill/>
            <a:ln w="38100" cap="flat" cmpd="sng" algn="ctr">
              <a:solidFill>
                <a:srgbClr val="FF0000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ko-KR" altLang="en-US" kern="0">
                <a:solidFill>
                  <a:sysClr val="windowText" lastClr="000000"/>
                </a:solidFill>
                <a:latin typeface="Calibri"/>
                <a:ea typeface="나눔고딕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4568148" y="5865880"/>
              <a:ext cx="509150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ko-KR" sz="2400" b="1" kern="0" dirty="0">
                  <a:solidFill>
                    <a:srgbClr val="0000FF"/>
                  </a:solidFill>
                </a:rPr>
                <a:t>2. Little amount of computation</a:t>
              </a:r>
              <a:endParaRPr lang="ko-KR" altLang="en-US" sz="2400" b="1" kern="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72" name="그룹 12"/>
          <p:cNvGrpSpPr/>
          <p:nvPr/>
        </p:nvGrpSpPr>
        <p:grpSpPr>
          <a:xfrm>
            <a:off x="102248" y="4537387"/>
            <a:ext cx="1593283" cy="1314561"/>
            <a:chOff x="314421" y="4694850"/>
            <a:chExt cx="1593283" cy="1314561"/>
          </a:xfrm>
        </p:grpSpPr>
        <p:grpSp>
          <p:nvGrpSpPr>
            <p:cNvPr id="73" name="그룹 5"/>
            <p:cNvGrpSpPr/>
            <p:nvPr/>
          </p:nvGrpSpPr>
          <p:grpSpPr>
            <a:xfrm>
              <a:off x="314421" y="4694850"/>
              <a:ext cx="1224137" cy="1314561"/>
              <a:chOff x="395536" y="3645024"/>
              <a:chExt cx="1326123" cy="1314561"/>
            </a:xfrm>
          </p:grpSpPr>
          <p:sp>
            <p:nvSpPr>
              <p:cNvPr id="77" name="직사각형 2"/>
              <p:cNvSpPr/>
              <p:nvPr/>
            </p:nvSpPr>
            <p:spPr>
              <a:xfrm>
                <a:off x="395536" y="3645024"/>
                <a:ext cx="1326123" cy="328128"/>
              </a:xfrm>
              <a:prstGeom prst="rect">
                <a:avLst/>
              </a:prstGeom>
              <a:gradFill rotWithShape="1">
                <a:gsLst>
                  <a:gs pos="0">
                    <a:srgbClr val="F17CB0">
                      <a:tint val="50000"/>
                      <a:satMod val="300000"/>
                    </a:srgbClr>
                  </a:gs>
                  <a:gs pos="35000">
                    <a:srgbClr val="F17CB0">
                      <a:tint val="37000"/>
                      <a:satMod val="300000"/>
                    </a:srgbClr>
                  </a:gs>
                  <a:gs pos="100000">
                    <a:srgbClr val="F17CB0">
                      <a:tint val="15000"/>
                      <a:satMod val="350000"/>
                    </a:srgbClr>
                  </a:gs>
                </a:gsLst>
                <a:lin ang="16200000" scaled="1"/>
              </a:gradFill>
              <a:ln w="9525" cap="flat" cmpd="sng" algn="ctr">
                <a:solidFill>
                  <a:srgbClr val="F17CB0">
                    <a:shade val="95000"/>
                    <a:satMod val="105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r>
                  <a:rPr lang="en-US" altLang="ko-KR" sz="1600" kern="0" dirty="0" err="1">
                    <a:solidFill>
                      <a:sysClr val="windowText" lastClr="000000"/>
                    </a:solidFill>
                    <a:latin typeface="Calibri"/>
                    <a:ea typeface="나눔고딕"/>
                  </a:rPr>
                  <a:t>w.rank</a:t>
                </a:r>
                <a:endParaRPr lang="en-US" altLang="ko-KR" sz="1600" kern="0" dirty="0">
                  <a:solidFill>
                    <a:sysClr val="windowText" lastClr="000000"/>
                  </a:solidFill>
                  <a:latin typeface="Calibri"/>
                  <a:ea typeface="나눔고딕"/>
                </a:endParaRPr>
              </a:p>
            </p:txBody>
          </p:sp>
          <p:sp>
            <p:nvSpPr>
              <p:cNvPr id="78" name="직사각형 33"/>
              <p:cNvSpPr/>
              <p:nvPr/>
            </p:nvSpPr>
            <p:spPr>
              <a:xfrm>
                <a:off x="395536" y="3973151"/>
                <a:ext cx="1326123" cy="328128"/>
              </a:xfrm>
              <a:prstGeom prst="rect">
                <a:avLst/>
              </a:prstGeom>
              <a:gradFill rotWithShape="1">
                <a:gsLst>
                  <a:gs pos="0">
                    <a:srgbClr val="F17CB0">
                      <a:tint val="50000"/>
                      <a:satMod val="300000"/>
                    </a:srgbClr>
                  </a:gs>
                  <a:gs pos="35000">
                    <a:srgbClr val="F17CB0">
                      <a:tint val="37000"/>
                      <a:satMod val="300000"/>
                    </a:srgbClr>
                  </a:gs>
                  <a:gs pos="100000">
                    <a:srgbClr val="F17CB0">
                      <a:tint val="15000"/>
                      <a:satMod val="350000"/>
                    </a:srgbClr>
                  </a:gs>
                </a:gsLst>
                <a:lin ang="16200000" scaled="1"/>
              </a:gradFill>
              <a:ln w="9525" cap="flat" cmpd="sng" algn="ctr">
                <a:solidFill>
                  <a:srgbClr val="F17CB0">
                    <a:shade val="95000"/>
                    <a:satMod val="105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r>
                  <a:rPr lang="en-US" altLang="ko-KR" sz="1600" kern="0">
                    <a:solidFill>
                      <a:sysClr val="windowText" lastClr="000000"/>
                    </a:solidFill>
                    <a:latin typeface="Calibri"/>
                    <a:ea typeface="나눔고딕"/>
                  </a:rPr>
                  <a:t>w.next_rank</a:t>
                </a:r>
                <a:endParaRPr lang="en-US" altLang="ko-KR" sz="1600" kern="0" dirty="0">
                  <a:solidFill>
                    <a:sysClr val="windowText" lastClr="000000"/>
                  </a:solidFill>
                  <a:latin typeface="Calibri"/>
                  <a:ea typeface="나눔고딕"/>
                </a:endParaRPr>
              </a:p>
            </p:txBody>
          </p:sp>
          <p:sp>
            <p:nvSpPr>
              <p:cNvPr id="79" name="직사각형 34"/>
              <p:cNvSpPr/>
              <p:nvPr/>
            </p:nvSpPr>
            <p:spPr>
              <a:xfrm>
                <a:off x="395536" y="4299407"/>
                <a:ext cx="1326123" cy="328128"/>
              </a:xfrm>
              <a:prstGeom prst="rect">
                <a:avLst/>
              </a:prstGeom>
              <a:gradFill rotWithShape="1">
                <a:gsLst>
                  <a:gs pos="0">
                    <a:srgbClr val="F17CB0">
                      <a:tint val="50000"/>
                      <a:satMod val="300000"/>
                    </a:srgbClr>
                  </a:gs>
                  <a:gs pos="35000">
                    <a:srgbClr val="F17CB0">
                      <a:tint val="37000"/>
                      <a:satMod val="300000"/>
                    </a:srgbClr>
                  </a:gs>
                  <a:gs pos="100000">
                    <a:srgbClr val="F17CB0">
                      <a:tint val="15000"/>
                      <a:satMod val="350000"/>
                    </a:srgbClr>
                  </a:gs>
                </a:gsLst>
                <a:lin ang="16200000" scaled="1"/>
              </a:gradFill>
              <a:ln w="9525" cap="flat" cmpd="sng" algn="ctr">
                <a:solidFill>
                  <a:srgbClr val="F17CB0">
                    <a:shade val="95000"/>
                    <a:satMod val="105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r>
                  <a:rPr lang="en-US" altLang="ko-KR" sz="1600" kern="0" dirty="0" err="1">
                    <a:solidFill>
                      <a:sysClr val="windowText" lastClr="000000"/>
                    </a:solidFill>
                    <a:latin typeface="Calibri"/>
                    <a:ea typeface="나눔고딕"/>
                  </a:rPr>
                  <a:t>w.edges</a:t>
                </a:r>
                <a:endParaRPr lang="en-US" altLang="ko-KR" sz="1600" kern="0" dirty="0">
                  <a:solidFill>
                    <a:sysClr val="windowText" lastClr="000000"/>
                  </a:solidFill>
                  <a:latin typeface="Calibri"/>
                  <a:ea typeface="나눔고딕"/>
                </a:endParaRPr>
              </a:p>
            </p:txBody>
          </p:sp>
          <p:sp>
            <p:nvSpPr>
              <p:cNvPr id="80" name="직사각형 35"/>
              <p:cNvSpPr/>
              <p:nvPr/>
            </p:nvSpPr>
            <p:spPr>
              <a:xfrm>
                <a:off x="395536" y="4631457"/>
                <a:ext cx="1326123" cy="328128"/>
              </a:xfrm>
              <a:prstGeom prst="rect">
                <a:avLst/>
              </a:prstGeom>
              <a:gradFill rotWithShape="1">
                <a:gsLst>
                  <a:gs pos="0">
                    <a:srgbClr val="F17CB0">
                      <a:tint val="50000"/>
                      <a:satMod val="300000"/>
                    </a:srgbClr>
                  </a:gs>
                  <a:gs pos="35000">
                    <a:srgbClr val="F17CB0">
                      <a:tint val="37000"/>
                      <a:satMod val="300000"/>
                    </a:srgbClr>
                  </a:gs>
                  <a:gs pos="100000">
                    <a:srgbClr val="F17CB0">
                      <a:tint val="15000"/>
                      <a:satMod val="350000"/>
                    </a:srgbClr>
                  </a:gs>
                </a:gsLst>
                <a:lin ang="16200000" scaled="1"/>
              </a:gradFill>
              <a:ln w="9525" cap="flat" cmpd="sng" algn="ctr">
                <a:solidFill>
                  <a:srgbClr val="F17CB0">
                    <a:shade val="95000"/>
                    <a:satMod val="105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r>
                  <a:rPr lang="en-US" altLang="ko-KR" sz="1600" kern="0">
                    <a:solidFill>
                      <a:sysClr val="windowText" lastClr="000000"/>
                    </a:solidFill>
                    <a:latin typeface="Calibri"/>
                    <a:ea typeface="나눔고딕"/>
                  </a:rPr>
                  <a:t>…</a:t>
                </a:r>
                <a:endParaRPr lang="en-US" altLang="ko-KR" sz="1600" kern="0" dirty="0">
                  <a:solidFill>
                    <a:sysClr val="windowText" lastClr="000000"/>
                  </a:solidFill>
                  <a:latin typeface="Calibri"/>
                  <a:ea typeface="나눔고딕"/>
                </a:endParaRPr>
              </a:p>
            </p:txBody>
          </p:sp>
        </p:grpSp>
        <p:grpSp>
          <p:nvGrpSpPr>
            <p:cNvPr id="74" name="그룹 11"/>
            <p:cNvGrpSpPr/>
            <p:nvPr/>
          </p:nvGrpSpPr>
          <p:grpSpPr>
            <a:xfrm>
              <a:off x="1538558" y="4694850"/>
              <a:ext cx="369146" cy="1314561"/>
              <a:chOff x="1538558" y="4694850"/>
              <a:chExt cx="369146" cy="1314561"/>
            </a:xfrm>
          </p:grpSpPr>
          <p:cxnSp>
            <p:nvCxnSpPr>
              <p:cNvPr id="75" name="직선 연결선 8"/>
              <p:cNvCxnSpPr/>
              <p:nvPr/>
            </p:nvCxnSpPr>
            <p:spPr>
              <a:xfrm flipH="1" flipV="1">
                <a:off x="1538558" y="4694850"/>
                <a:ext cx="369146" cy="698426"/>
              </a:xfrm>
              <a:prstGeom prst="line">
                <a:avLst/>
              </a:prstGeom>
              <a:noFill/>
              <a:ln w="9525" cap="flat" cmpd="sng" algn="ctr">
                <a:solidFill>
                  <a:srgbClr val="60BD68">
                    <a:shade val="95000"/>
                    <a:satMod val="105000"/>
                  </a:srgbClr>
                </a:solidFill>
                <a:prstDash val="dash"/>
              </a:ln>
              <a:effectLst/>
            </p:spPr>
          </p:cxnSp>
          <p:cxnSp>
            <p:nvCxnSpPr>
              <p:cNvPr id="76" name="직선 연결선 10"/>
              <p:cNvCxnSpPr/>
              <p:nvPr/>
            </p:nvCxnSpPr>
            <p:spPr>
              <a:xfrm flipV="1">
                <a:off x="1538558" y="5793386"/>
                <a:ext cx="369146" cy="216025"/>
              </a:xfrm>
              <a:prstGeom prst="line">
                <a:avLst/>
              </a:prstGeom>
              <a:noFill/>
              <a:ln w="9525" cap="flat" cmpd="sng" algn="ctr">
                <a:solidFill>
                  <a:srgbClr val="60BD68">
                    <a:shade val="95000"/>
                    <a:satMod val="105000"/>
                  </a:srgbClr>
                </a:solidFill>
                <a:prstDash val="dash"/>
              </a:ln>
              <a:effectLst/>
            </p:spPr>
          </p:cxnSp>
        </p:grpSp>
      </p:grpSp>
      <p:sp>
        <p:nvSpPr>
          <p:cNvPr id="3" name="TextBox 2"/>
          <p:cNvSpPr txBox="1"/>
          <p:nvPr/>
        </p:nvSpPr>
        <p:spPr>
          <a:xfrm>
            <a:off x="507978" y="995104"/>
            <a:ext cx="44548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PageRank algorithm</a:t>
            </a:r>
            <a:r>
              <a:rPr lang="en-US" dirty="0"/>
              <a:t> (Page et al. 1999)</a:t>
            </a:r>
          </a:p>
        </p:txBody>
      </p:sp>
    </p:spTree>
    <p:extLst>
      <p:ext uri="{BB962C8B-B14F-4D97-AF65-F5344CB8AC3E}">
        <p14:creationId xmlns:p14="http://schemas.microsoft.com/office/powerpoint/2010/main" val="6029532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Key Questions in 3D-Stacked PIM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96752"/>
            <a:ext cx="8610600" cy="5051648"/>
          </a:xfrm>
        </p:spPr>
        <p:txBody>
          <a:bodyPr/>
          <a:lstStyle/>
          <a:p>
            <a:r>
              <a:rPr lang="en-US" dirty="0"/>
              <a:t>How can we accelerate important applications if we use         </a:t>
            </a:r>
            <a:r>
              <a:rPr lang="en-US" dirty="0">
                <a:solidFill>
                  <a:srgbClr val="0000FF"/>
                </a:solidFill>
              </a:rPr>
              <a:t>3D-stacked memory as a coarse-grained accelerator</a:t>
            </a:r>
            <a:r>
              <a:rPr lang="en-US" dirty="0"/>
              <a:t>?</a:t>
            </a:r>
          </a:p>
          <a:p>
            <a:pPr lvl="1"/>
            <a:r>
              <a:rPr lang="en-US" dirty="0"/>
              <a:t>what is the architecture and programming model?</a:t>
            </a:r>
          </a:p>
          <a:p>
            <a:pPr lvl="1"/>
            <a:r>
              <a:rPr lang="en-US" dirty="0"/>
              <a:t>what are the mechanisms for acceleration?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What is the </a:t>
            </a:r>
            <a:r>
              <a:rPr lang="en-US" dirty="0">
                <a:solidFill>
                  <a:srgbClr val="0000FF"/>
                </a:solidFill>
              </a:rPr>
              <a:t>minimal processing-in-memory support </a:t>
            </a:r>
            <a:r>
              <a:rPr lang="en-US" dirty="0"/>
              <a:t>we can provide?</a:t>
            </a:r>
          </a:p>
          <a:p>
            <a:pPr lvl="1"/>
            <a:r>
              <a:rPr lang="en-US" dirty="0"/>
              <a:t>without changing the system significantly</a:t>
            </a:r>
          </a:p>
          <a:p>
            <a:pPr lvl="1"/>
            <a:r>
              <a:rPr lang="en-US" dirty="0"/>
              <a:t>while achieving significant benefits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>
                <a:solidFill>
                  <a:srgbClr val="000000"/>
                </a:solidFill>
              </a:rPr>
              <a:pPr/>
              <a:t>96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9552" y="1268760"/>
            <a:ext cx="8280920" cy="792088"/>
          </a:xfrm>
          <a:prstGeom prst="rect">
            <a:avLst/>
          </a:prstGeom>
          <a:noFill/>
          <a:ln w="571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2683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3386190"/>
            <a:ext cx="8208912" cy="1915018"/>
          </a:xfrm>
        </p:spPr>
        <p:txBody>
          <a:bodyPr anchor="ctr">
            <a:noAutofit/>
          </a:bodyPr>
          <a:lstStyle/>
          <a:p>
            <a:endParaRPr lang="en-US" sz="2200" dirty="0"/>
          </a:p>
        </p:txBody>
      </p:sp>
      <p:pic>
        <p:nvPicPr>
          <p:cNvPr id="7" name="Picture 6" descr="safari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467544" y="1124744"/>
            <a:ext cx="8208912" cy="2232248"/>
          </a:xfrm>
        </p:spPr>
        <p:txBody>
          <a:bodyPr anchor="ctr">
            <a:normAutofit/>
          </a:bodyPr>
          <a:lstStyle/>
          <a:p>
            <a:pPr algn="ctr"/>
            <a:r>
              <a:rPr lang="en-US" dirty="0"/>
              <a:t>Tesseract: An In-Memory Accelerator for Graph Processing</a:t>
            </a:r>
          </a:p>
        </p:txBody>
      </p:sp>
      <p:pic>
        <p:nvPicPr>
          <p:cNvPr id="11" name="Picture 2" descr="ETH Zurich short logo, black">
            <a:extLst>
              <a:ext uri="{FF2B5EF4-FFF2-40B4-BE49-F238E27FC236}">
                <a16:creationId xmlns:a16="http://schemas.microsoft.com/office/drawing/2014/main" id="{E7FCDE98-2532-004F-B3C1-4ABBB24E0DC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2" t="19970" r="7940" b="18111"/>
          <a:stretch/>
        </p:blipFill>
        <p:spPr bwMode="auto">
          <a:xfrm>
            <a:off x="6357969" y="6074246"/>
            <a:ext cx="2750535" cy="78375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7546205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Tesseract</a:t>
            </a:r>
            <a:r>
              <a:rPr lang="en-US" dirty="0"/>
              <a:t> System for Graph Processing</a:t>
            </a:r>
          </a:p>
        </p:txBody>
      </p:sp>
      <p:pic>
        <p:nvPicPr>
          <p:cNvPr id="258" name="Picture 2" descr="http://www.extremetech.com/wp-content/uploads/2013/09/hybrid_memory_cub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1620" y="1340768"/>
            <a:ext cx="3383774" cy="242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59" name="그룹 137"/>
          <p:cNvGrpSpPr/>
          <p:nvPr/>
        </p:nvGrpSpPr>
        <p:grpSpPr>
          <a:xfrm>
            <a:off x="2960548" y="2386982"/>
            <a:ext cx="2890319" cy="3322913"/>
            <a:chOff x="2540320" y="2698376"/>
            <a:chExt cx="2890319" cy="3322913"/>
          </a:xfrm>
        </p:grpSpPr>
        <p:cxnSp>
          <p:nvCxnSpPr>
            <p:cNvPr id="260" name="직선 연결선 64"/>
            <p:cNvCxnSpPr/>
            <p:nvPr/>
          </p:nvCxnSpPr>
          <p:spPr>
            <a:xfrm>
              <a:off x="2540320" y="3008078"/>
              <a:ext cx="101813" cy="990596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dash"/>
            </a:ln>
            <a:effectLst/>
          </p:spPr>
        </p:cxnSp>
        <p:cxnSp>
          <p:nvCxnSpPr>
            <p:cNvPr id="261" name="직선 연결선 67"/>
            <p:cNvCxnSpPr/>
            <p:nvPr/>
          </p:nvCxnSpPr>
          <p:spPr>
            <a:xfrm flipH="1">
              <a:off x="5107196" y="2698376"/>
              <a:ext cx="323443" cy="1300298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dash"/>
            </a:ln>
            <a:effectLst/>
          </p:spPr>
        </p:cxnSp>
        <p:grpSp>
          <p:nvGrpSpPr>
            <p:cNvPr id="262" name="그룹 85"/>
            <p:cNvGrpSpPr/>
            <p:nvPr/>
          </p:nvGrpSpPr>
          <p:grpSpPr>
            <a:xfrm>
              <a:off x="2542515" y="3916837"/>
              <a:ext cx="2664295" cy="2104452"/>
              <a:chOff x="3275856" y="3916837"/>
              <a:chExt cx="2664295" cy="2104452"/>
            </a:xfrm>
          </p:grpSpPr>
          <p:sp>
            <p:nvSpPr>
              <p:cNvPr id="263" name="직사각형 4"/>
              <p:cNvSpPr/>
              <p:nvPr/>
            </p:nvSpPr>
            <p:spPr>
              <a:xfrm>
                <a:off x="3375473" y="3998674"/>
                <a:ext cx="2465060" cy="2022615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ko-KR" altLang="en-US" kern="0" dirty="0">
                  <a:solidFill>
                    <a:sysClr val="windowText" lastClr="000000"/>
                  </a:solidFill>
                  <a:latin typeface="Calibri"/>
                  <a:ea typeface="나눔고딕"/>
                </a:endParaRPr>
              </a:p>
            </p:txBody>
          </p:sp>
          <p:grpSp>
            <p:nvGrpSpPr>
              <p:cNvPr id="264" name="그룹 84"/>
              <p:cNvGrpSpPr/>
              <p:nvPr/>
            </p:nvGrpSpPr>
            <p:grpSpPr>
              <a:xfrm>
                <a:off x="3501888" y="3916837"/>
                <a:ext cx="2212233" cy="2010654"/>
                <a:chOff x="3501887" y="3916837"/>
                <a:chExt cx="2212233" cy="2010654"/>
              </a:xfrm>
            </p:grpSpPr>
            <p:grpSp>
              <p:nvGrpSpPr>
                <p:cNvPr id="267" name="그룹 49"/>
                <p:cNvGrpSpPr/>
                <p:nvPr/>
              </p:nvGrpSpPr>
              <p:grpSpPr>
                <a:xfrm flipV="1">
                  <a:off x="3627842" y="5167522"/>
                  <a:ext cx="64123" cy="489852"/>
                  <a:chOff x="3491880" y="4419110"/>
                  <a:chExt cx="73052" cy="558062"/>
                </a:xfrm>
              </p:grpSpPr>
              <p:cxnSp>
                <p:nvCxnSpPr>
                  <p:cNvPr id="310" name="직선 화살표 연결선 50"/>
                  <p:cNvCxnSpPr/>
                  <p:nvPr/>
                </p:nvCxnSpPr>
                <p:spPr>
                  <a:xfrm flipH="1">
                    <a:off x="3562846" y="4419110"/>
                    <a:ext cx="2086" cy="558062"/>
                  </a:xfrm>
                  <a:prstGeom prst="straightConnector1">
                    <a:avLst/>
                  </a:prstGeom>
                  <a:noFill/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  <a:headEnd type="none"/>
                    <a:tailEnd type="triangle" w="sm" len="sm"/>
                  </a:ln>
                  <a:effectLst/>
                </p:spPr>
              </p:cxnSp>
              <p:cxnSp>
                <p:nvCxnSpPr>
                  <p:cNvPr id="311" name="직선 화살표 연결선 51"/>
                  <p:cNvCxnSpPr/>
                  <p:nvPr/>
                </p:nvCxnSpPr>
                <p:spPr>
                  <a:xfrm>
                    <a:off x="3491880" y="4851158"/>
                    <a:ext cx="0" cy="126014"/>
                  </a:xfrm>
                  <a:prstGeom prst="straightConnector1">
                    <a:avLst/>
                  </a:prstGeom>
                  <a:noFill/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  <a:headEnd type="triangle" w="sm" len="sm"/>
                    <a:tailEnd type="triangle" w="sm" len="sm"/>
                  </a:ln>
                  <a:effectLst/>
                </p:spPr>
              </p:cxnSp>
            </p:grpSp>
            <p:grpSp>
              <p:nvGrpSpPr>
                <p:cNvPr id="268" name="그룹 52"/>
                <p:cNvGrpSpPr/>
                <p:nvPr/>
              </p:nvGrpSpPr>
              <p:grpSpPr>
                <a:xfrm flipV="1">
                  <a:off x="4070289" y="5167522"/>
                  <a:ext cx="64123" cy="489852"/>
                  <a:chOff x="3491880" y="4419110"/>
                  <a:chExt cx="73052" cy="558062"/>
                </a:xfrm>
              </p:grpSpPr>
              <p:cxnSp>
                <p:nvCxnSpPr>
                  <p:cNvPr id="308" name="직선 화살표 연결선 53"/>
                  <p:cNvCxnSpPr/>
                  <p:nvPr/>
                </p:nvCxnSpPr>
                <p:spPr>
                  <a:xfrm flipH="1">
                    <a:off x="3562846" y="4419110"/>
                    <a:ext cx="2086" cy="558062"/>
                  </a:xfrm>
                  <a:prstGeom prst="straightConnector1">
                    <a:avLst/>
                  </a:prstGeom>
                  <a:noFill/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  <a:headEnd type="none"/>
                    <a:tailEnd type="triangle" w="sm" len="sm"/>
                  </a:ln>
                  <a:effectLst/>
                </p:spPr>
              </p:cxnSp>
              <p:cxnSp>
                <p:nvCxnSpPr>
                  <p:cNvPr id="309" name="직선 화살표 연결선 54"/>
                  <p:cNvCxnSpPr/>
                  <p:nvPr/>
                </p:nvCxnSpPr>
                <p:spPr>
                  <a:xfrm>
                    <a:off x="3491880" y="4851158"/>
                    <a:ext cx="0" cy="126014"/>
                  </a:xfrm>
                  <a:prstGeom prst="straightConnector1">
                    <a:avLst/>
                  </a:prstGeom>
                  <a:noFill/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  <a:headEnd type="triangle" w="sm" len="sm"/>
                    <a:tailEnd type="triangle" w="sm" len="sm"/>
                  </a:ln>
                  <a:effectLst/>
                </p:spPr>
              </p:cxnSp>
            </p:grpSp>
            <p:grpSp>
              <p:nvGrpSpPr>
                <p:cNvPr id="269" name="그룹 55"/>
                <p:cNvGrpSpPr/>
                <p:nvPr/>
              </p:nvGrpSpPr>
              <p:grpSpPr>
                <a:xfrm flipV="1">
                  <a:off x="4512736" y="5167522"/>
                  <a:ext cx="64123" cy="489852"/>
                  <a:chOff x="3491880" y="4419110"/>
                  <a:chExt cx="73052" cy="558062"/>
                </a:xfrm>
              </p:grpSpPr>
              <p:cxnSp>
                <p:nvCxnSpPr>
                  <p:cNvPr id="306" name="직선 화살표 연결선 56"/>
                  <p:cNvCxnSpPr/>
                  <p:nvPr/>
                </p:nvCxnSpPr>
                <p:spPr>
                  <a:xfrm flipH="1">
                    <a:off x="3562846" y="4419110"/>
                    <a:ext cx="2086" cy="558062"/>
                  </a:xfrm>
                  <a:prstGeom prst="straightConnector1">
                    <a:avLst/>
                  </a:prstGeom>
                  <a:noFill/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  <a:headEnd type="none"/>
                    <a:tailEnd type="triangle" w="sm" len="sm"/>
                  </a:ln>
                  <a:effectLst/>
                </p:spPr>
              </p:cxnSp>
              <p:cxnSp>
                <p:nvCxnSpPr>
                  <p:cNvPr id="307" name="직선 화살표 연결선 57"/>
                  <p:cNvCxnSpPr/>
                  <p:nvPr/>
                </p:nvCxnSpPr>
                <p:spPr>
                  <a:xfrm>
                    <a:off x="3491880" y="4851158"/>
                    <a:ext cx="0" cy="126014"/>
                  </a:xfrm>
                  <a:prstGeom prst="straightConnector1">
                    <a:avLst/>
                  </a:prstGeom>
                  <a:noFill/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  <a:headEnd type="triangle" w="sm" len="sm"/>
                    <a:tailEnd type="triangle" w="sm" len="sm"/>
                  </a:ln>
                  <a:effectLst/>
                </p:spPr>
              </p:cxnSp>
            </p:grpSp>
            <p:grpSp>
              <p:nvGrpSpPr>
                <p:cNvPr id="270" name="그룹 58"/>
                <p:cNvGrpSpPr/>
                <p:nvPr/>
              </p:nvGrpSpPr>
              <p:grpSpPr>
                <a:xfrm flipV="1">
                  <a:off x="5524042" y="5167522"/>
                  <a:ext cx="64123" cy="489852"/>
                  <a:chOff x="3491880" y="4419110"/>
                  <a:chExt cx="73052" cy="558062"/>
                </a:xfrm>
              </p:grpSpPr>
              <p:cxnSp>
                <p:nvCxnSpPr>
                  <p:cNvPr id="304" name="직선 화살표 연결선 59"/>
                  <p:cNvCxnSpPr/>
                  <p:nvPr/>
                </p:nvCxnSpPr>
                <p:spPr>
                  <a:xfrm flipH="1">
                    <a:off x="3562846" y="4419110"/>
                    <a:ext cx="2086" cy="558062"/>
                  </a:xfrm>
                  <a:prstGeom prst="straightConnector1">
                    <a:avLst/>
                  </a:prstGeom>
                  <a:noFill/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  <a:headEnd type="none"/>
                    <a:tailEnd type="triangle" w="sm" len="sm"/>
                  </a:ln>
                  <a:effectLst/>
                </p:spPr>
              </p:cxnSp>
              <p:cxnSp>
                <p:nvCxnSpPr>
                  <p:cNvPr id="305" name="직선 화살표 연결선 60"/>
                  <p:cNvCxnSpPr/>
                  <p:nvPr/>
                </p:nvCxnSpPr>
                <p:spPr>
                  <a:xfrm>
                    <a:off x="3491880" y="4851158"/>
                    <a:ext cx="0" cy="126014"/>
                  </a:xfrm>
                  <a:prstGeom prst="straightConnector1">
                    <a:avLst/>
                  </a:prstGeom>
                  <a:noFill/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  <a:headEnd type="triangle" w="sm" len="sm"/>
                    <a:tailEnd type="triangle" w="sm" len="sm"/>
                  </a:ln>
                  <a:effectLst/>
                </p:spPr>
              </p:cxnSp>
            </p:grpSp>
            <p:grpSp>
              <p:nvGrpSpPr>
                <p:cNvPr id="271" name="그룹 39"/>
                <p:cNvGrpSpPr/>
                <p:nvPr/>
              </p:nvGrpSpPr>
              <p:grpSpPr>
                <a:xfrm>
                  <a:off x="3627842" y="4362113"/>
                  <a:ext cx="64123" cy="489852"/>
                  <a:chOff x="3491880" y="4419110"/>
                  <a:chExt cx="73052" cy="558062"/>
                </a:xfrm>
              </p:grpSpPr>
              <p:cxnSp>
                <p:nvCxnSpPr>
                  <p:cNvPr id="302" name="직선 화살표 연결선 33"/>
                  <p:cNvCxnSpPr/>
                  <p:nvPr/>
                </p:nvCxnSpPr>
                <p:spPr>
                  <a:xfrm flipH="1">
                    <a:off x="3562846" y="4419110"/>
                    <a:ext cx="2086" cy="558062"/>
                  </a:xfrm>
                  <a:prstGeom prst="straightConnector1">
                    <a:avLst/>
                  </a:prstGeom>
                  <a:noFill/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  <a:headEnd type="none"/>
                    <a:tailEnd type="triangle" w="sm" len="sm"/>
                  </a:ln>
                  <a:effectLst/>
                </p:spPr>
              </p:cxnSp>
              <p:cxnSp>
                <p:nvCxnSpPr>
                  <p:cNvPr id="303" name="직선 화살표 연결선 35"/>
                  <p:cNvCxnSpPr/>
                  <p:nvPr/>
                </p:nvCxnSpPr>
                <p:spPr>
                  <a:xfrm>
                    <a:off x="3491880" y="4851158"/>
                    <a:ext cx="0" cy="126014"/>
                  </a:xfrm>
                  <a:prstGeom prst="straightConnector1">
                    <a:avLst/>
                  </a:prstGeom>
                  <a:noFill/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  <a:headEnd type="triangle" w="sm" len="sm"/>
                    <a:tailEnd type="triangle" w="sm" len="sm"/>
                  </a:ln>
                  <a:effectLst/>
                </p:spPr>
              </p:cxnSp>
            </p:grpSp>
            <p:grpSp>
              <p:nvGrpSpPr>
                <p:cNvPr id="272" name="그룹 40"/>
                <p:cNvGrpSpPr/>
                <p:nvPr/>
              </p:nvGrpSpPr>
              <p:grpSpPr>
                <a:xfrm>
                  <a:off x="4070289" y="4362113"/>
                  <a:ext cx="64123" cy="489852"/>
                  <a:chOff x="3491880" y="4419110"/>
                  <a:chExt cx="73052" cy="558062"/>
                </a:xfrm>
              </p:grpSpPr>
              <p:cxnSp>
                <p:nvCxnSpPr>
                  <p:cNvPr id="300" name="직선 화살표 연결선 41"/>
                  <p:cNvCxnSpPr/>
                  <p:nvPr/>
                </p:nvCxnSpPr>
                <p:spPr>
                  <a:xfrm flipH="1">
                    <a:off x="3562846" y="4419110"/>
                    <a:ext cx="2086" cy="558062"/>
                  </a:xfrm>
                  <a:prstGeom prst="straightConnector1">
                    <a:avLst/>
                  </a:prstGeom>
                  <a:noFill/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  <a:headEnd type="none"/>
                    <a:tailEnd type="triangle" w="sm" len="sm"/>
                  </a:ln>
                  <a:effectLst/>
                </p:spPr>
              </p:cxnSp>
              <p:cxnSp>
                <p:nvCxnSpPr>
                  <p:cNvPr id="301" name="직선 화살표 연결선 42"/>
                  <p:cNvCxnSpPr/>
                  <p:nvPr/>
                </p:nvCxnSpPr>
                <p:spPr>
                  <a:xfrm>
                    <a:off x="3491880" y="4851158"/>
                    <a:ext cx="0" cy="126014"/>
                  </a:xfrm>
                  <a:prstGeom prst="straightConnector1">
                    <a:avLst/>
                  </a:prstGeom>
                  <a:noFill/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  <a:headEnd type="triangle" w="sm" len="sm"/>
                    <a:tailEnd type="triangle" w="sm" len="sm"/>
                  </a:ln>
                  <a:effectLst/>
                </p:spPr>
              </p:cxnSp>
            </p:grpSp>
            <p:grpSp>
              <p:nvGrpSpPr>
                <p:cNvPr id="273" name="그룹 43"/>
                <p:cNvGrpSpPr/>
                <p:nvPr/>
              </p:nvGrpSpPr>
              <p:grpSpPr>
                <a:xfrm>
                  <a:off x="4512736" y="4362113"/>
                  <a:ext cx="64123" cy="489852"/>
                  <a:chOff x="3491880" y="4419110"/>
                  <a:chExt cx="73052" cy="558062"/>
                </a:xfrm>
              </p:grpSpPr>
              <p:cxnSp>
                <p:nvCxnSpPr>
                  <p:cNvPr id="298" name="직선 화살표 연결선 44"/>
                  <p:cNvCxnSpPr/>
                  <p:nvPr/>
                </p:nvCxnSpPr>
                <p:spPr>
                  <a:xfrm flipH="1">
                    <a:off x="3562846" y="4419110"/>
                    <a:ext cx="2086" cy="558062"/>
                  </a:xfrm>
                  <a:prstGeom prst="straightConnector1">
                    <a:avLst/>
                  </a:prstGeom>
                  <a:noFill/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  <a:headEnd type="none"/>
                    <a:tailEnd type="triangle" w="sm" len="sm"/>
                  </a:ln>
                  <a:effectLst/>
                </p:spPr>
              </p:cxnSp>
              <p:cxnSp>
                <p:nvCxnSpPr>
                  <p:cNvPr id="299" name="직선 화살표 연결선 45"/>
                  <p:cNvCxnSpPr/>
                  <p:nvPr/>
                </p:nvCxnSpPr>
                <p:spPr>
                  <a:xfrm>
                    <a:off x="3491880" y="4851158"/>
                    <a:ext cx="0" cy="126014"/>
                  </a:xfrm>
                  <a:prstGeom prst="straightConnector1">
                    <a:avLst/>
                  </a:prstGeom>
                  <a:noFill/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  <a:headEnd type="triangle" w="sm" len="sm"/>
                    <a:tailEnd type="triangle" w="sm" len="sm"/>
                  </a:ln>
                  <a:effectLst/>
                </p:spPr>
              </p:cxnSp>
            </p:grpSp>
            <p:grpSp>
              <p:nvGrpSpPr>
                <p:cNvPr id="274" name="그룹 46"/>
                <p:cNvGrpSpPr/>
                <p:nvPr/>
              </p:nvGrpSpPr>
              <p:grpSpPr>
                <a:xfrm>
                  <a:off x="5524042" y="4362113"/>
                  <a:ext cx="64123" cy="489852"/>
                  <a:chOff x="3491880" y="4419110"/>
                  <a:chExt cx="73052" cy="558062"/>
                </a:xfrm>
              </p:grpSpPr>
              <p:cxnSp>
                <p:nvCxnSpPr>
                  <p:cNvPr id="296" name="직선 화살표 연결선 47"/>
                  <p:cNvCxnSpPr/>
                  <p:nvPr/>
                </p:nvCxnSpPr>
                <p:spPr>
                  <a:xfrm flipH="1">
                    <a:off x="3562846" y="4419110"/>
                    <a:ext cx="2086" cy="558062"/>
                  </a:xfrm>
                  <a:prstGeom prst="straightConnector1">
                    <a:avLst/>
                  </a:prstGeom>
                  <a:noFill/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  <a:headEnd type="none"/>
                    <a:tailEnd type="triangle" w="sm" len="sm"/>
                  </a:ln>
                  <a:effectLst/>
                </p:spPr>
              </p:cxnSp>
              <p:cxnSp>
                <p:nvCxnSpPr>
                  <p:cNvPr id="297" name="직선 화살표 연결선 48"/>
                  <p:cNvCxnSpPr/>
                  <p:nvPr/>
                </p:nvCxnSpPr>
                <p:spPr>
                  <a:xfrm>
                    <a:off x="3491880" y="4851158"/>
                    <a:ext cx="0" cy="126014"/>
                  </a:xfrm>
                  <a:prstGeom prst="straightConnector1">
                    <a:avLst/>
                  </a:prstGeom>
                  <a:noFill/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  <a:headEnd type="triangle" w="sm" len="sm"/>
                    <a:tailEnd type="triangle" w="sm" len="sm"/>
                  </a:ln>
                  <a:effectLst/>
                </p:spPr>
              </p:cxnSp>
            </p:grpSp>
            <p:sp>
              <p:nvSpPr>
                <p:cNvPr id="275" name="직사각형 6"/>
                <p:cNvSpPr/>
                <p:nvPr/>
              </p:nvSpPr>
              <p:spPr>
                <a:xfrm>
                  <a:off x="3501887" y="4109286"/>
                  <a:ext cx="316033" cy="252827"/>
                </a:xfrm>
                <a:prstGeom prst="rect">
                  <a:avLst/>
                </a:prstGeom>
                <a:gradFill rotWithShape="1">
                  <a:gsLst>
                    <a:gs pos="0">
                      <a:srgbClr val="5DA5DA">
                        <a:tint val="50000"/>
                        <a:satMod val="300000"/>
                      </a:srgbClr>
                    </a:gs>
                    <a:gs pos="35000">
                      <a:srgbClr val="5DA5DA">
                        <a:tint val="37000"/>
                        <a:satMod val="300000"/>
                      </a:srgbClr>
                    </a:gs>
                    <a:gs pos="100000">
                      <a:srgbClr val="5DA5DA">
                        <a:tint val="15000"/>
                        <a:satMod val="350000"/>
                      </a:srgbClr>
                    </a:gs>
                  </a:gsLst>
                  <a:lin ang="16200000" scaled="1"/>
                </a:gradFill>
                <a:ln w="9525" cap="flat" cmpd="sng" algn="ctr">
                  <a:solidFill>
                    <a:srgbClr val="5DA5DA">
                      <a:shade val="95000"/>
                      <a:satMod val="105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ko-KR" altLang="en-US" kern="0" dirty="0">
                    <a:solidFill>
                      <a:sysClr val="windowText" lastClr="000000"/>
                    </a:solidFill>
                    <a:latin typeface="Calibri"/>
                    <a:ea typeface="나눔고딕"/>
                  </a:endParaRPr>
                </a:p>
              </p:txBody>
            </p:sp>
            <p:sp>
              <p:nvSpPr>
                <p:cNvPr id="276" name="직사각형 7"/>
                <p:cNvSpPr/>
                <p:nvPr/>
              </p:nvSpPr>
              <p:spPr>
                <a:xfrm>
                  <a:off x="3944334" y="4109286"/>
                  <a:ext cx="316033" cy="252827"/>
                </a:xfrm>
                <a:prstGeom prst="rect">
                  <a:avLst/>
                </a:prstGeom>
                <a:gradFill rotWithShape="1">
                  <a:gsLst>
                    <a:gs pos="0">
                      <a:srgbClr val="5DA5DA">
                        <a:tint val="50000"/>
                        <a:satMod val="300000"/>
                      </a:srgbClr>
                    </a:gs>
                    <a:gs pos="35000">
                      <a:srgbClr val="5DA5DA">
                        <a:tint val="37000"/>
                        <a:satMod val="300000"/>
                      </a:srgbClr>
                    </a:gs>
                    <a:gs pos="100000">
                      <a:srgbClr val="5DA5DA">
                        <a:tint val="15000"/>
                        <a:satMod val="350000"/>
                      </a:srgbClr>
                    </a:gs>
                  </a:gsLst>
                  <a:lin ang="16200000" scaled="1"/>
                </a:gradFill>
                <a:ln w="9525" cap="flat" cmpd="sng" algn="ctr">
                  <a:solidFill>
                    <a:srgbClr val="5DA5DA">
                      <a:shade val="95000"/>
                      <a:satMod val="105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ko-KR" altLang="en-US" kern="0" dirty="0">
                    <a:solidFill>
                      <a:sysClr val="windowText" lastClr="000000"/>
                    </a:solidFill>
                    <a:latin typeface="Calibri"/>
                    <a:ea typeface="나눔고딕"/>
                  </a:endParaRPr>
                </a:p>
              </p:txBody>
            </p:sp>
            <p:sp>
              <p:nvSpPr>
                <p:cNvPr id="277" name="직사각형 8"/>
                <p:cNvSpPr/>
                <p:nvPr/>
              </p:nvSpPr>
              <p:spPr>
                <a:xfrm>
                  <a:off x="4386781" y="4109286"/>
                  <a:ext cx="316033" cy="252827"/>
                </a:xfrm>
                <a:prstGeom prst="rect">
                  <a:avLst/>
                </a:prstGeom>
                <a:gradFill rotWithShape="1">
                  <a:gsLst>
                    <a:gs pos="0">
                      <a:srgbClr val="5DA5DA">
                        <a:tint val="50000"/>
                        <a:satMod val="300000"/>
                      </a:srgbClr>
                    </a:gs>
                    <a:gs pos="35000">
                      <a:srgbClr val="5DA5DA">
                        <a:tint val="37000"/>
                        <a:satMod val="300000"/>
                      </a:srgbClr>
                    </a:gs>
                    <a:gs pos="100000">
                      <a:srgbClr val="5DA5DA">
                        <a:tint val="15000"/>
                        <a:satMod val="350000"/>
                      </a:srgbClr>
                    </a:gs>
                  </a:gsLst>
                  <a:lin ang="16200000" scaled="1"/>
                </a:gradFill>
                <a:ln w="9525" cap="flat" cmpd="sng" algn="ctr">
                  <a:solidFill>
                    <a:srgbClr val="5DA5DA">
                      <a:shade val="95000"/>
                      <a:satMod val="105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ko-KR" altLang="en-US" kern="0" dirty="0">
                    <a:solidFill>
                      <a:sysClr val="windowText" lastClr="000000"/>
                    </a:solidFill>
                    <a:latin typeface="Calibri"/>
                    <a:ea typeface="나눔고딕"/>
                  </a:endParaRPr>
                </a:p>
              </p:txBody>
            </p:sp>
            <p:sp>
              <p:nvSpPr>
                <p:cNvPr id="278" name="직사각형 11"/>
                <p:cNvSpPr/>
                <p:nvPr/>
              </p:nvSpPr>
              <p:spPr>
                <a:xfrm>
                  <a:off x="3501887" y="4488526"/>
                  <a:ext cx="316033" cy="252827"/>
                </a:xfrm>
                <a:prstGeom prst="rect">
                  <a:avLst/>
                </a:prstGeom>
                <a:gradFill rotWithShape="1">
                  <a:gsLst>
                    <a:gs pos="0">
                      <a:srgbClr val="5DA5DA">
                        <a:tint val="50000"/>
                        <a:satMod val="300000"/>
                      </a:srgbClr>
                    </a:gs>
                    <a:gs pos="35000">
                      <a:srgbClr val="5DA5DA">
                        <a:tint val="37000"/>
                        <a:satMod val="300000"/>
                      </a:srgbClr>
                    </a:gs>
                    <a:gs pos="100000">
                      <a:srgbClr val="5DA5DA">
                        <a:tint val="15000"/>
                        <a:satMod val="350000"/>
                      </a:srgbClr>
                    </a:gs>
                  </a:gsLst>
                  <a:lin ang="16200000" scaled="1"/>
                </a:gradFill>
                <a:ln w="9525" cap="flat" cmpd="sng" algn="ctr">
                  <a:solidFill>
                    <a:srgbClr val="5DA5DA">
                      <a:shade val="95000"/>
                      <a:satMod val="105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ko-KR" altLang="en-US" kern="0" dirty="0">
                    <a:solidFill>
                      <a:sysClr val="windowText" lastClr="000000"/>
                    </a:solidFill>
                    <a:latin typeface="Calibri"/>
                    <a:ea typeface="나눔고딕"/>
                  </a:endParaRPr>
                </a:p>
              </p:txBody>
            </p:sp>
            <p:sp>
              <p:nvSpPr>
                <p:cNvPr id="279" name="직사각형 12"/>
                <p:cNvSpPr/>
                <p:nvPr/>
              </p:nvSpPr>
              <p:spPr>
                <a:xfrm>
                  <a:off x="3944334" y="4488526"/>
                  <a:ext cx="316033" cy="252827"/>
                </a:xfrm>
                <a:prstGeom prst="rect">
                  <a:avLst/>
                </a:prstGeom>
                <a:gradFill rotWithShape="1">
                  <a:gsLst>
                    <a:gs pos="0">
                      <a:srgbClr val="5DA5DA">
                        <a:tint val="50000"/>
                        <a:satMod val="300000"/>
                      </a:srgbClr>
                    </a:gs>
                    <a:gs pos="35000">
                      <a:srgbClr val="5DA5DA">
                        <a:tint val="37000"/>
                        <a:satMod val="300000"/>
                      </a:srgbClr>
                    </a:gs>
                    <a:gs pos="100000">
                      <a:srgbClr val="5DA5DA">
                        <a:tint val="15000"/>
                        <a:satMod val="350000"/>
                      </a:srgbClr>
                    </a:gs>
                  </a:gsLst>
                  <a:lin ang="16200000" scaled="1"/>
                </a:gradFill>
                <a:ln w="9525" cap="flat" cmpd="sng" algn="ctr">
                  <a:solidFill>
                    <a:srgbClr val="5DA5DA">
                      <a:shade val="95000"/>
                      <a:satMod val="105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ko-KR" altLang="en-US" kern="0" dirty="0">
                    <a:solidFill>
                      <a:sysClr val="windowText" lastClr="000000"/>
                    </a:solidFill>
                    <a:latin typeface="Calibri"/>
                    <a:ea typeface="나눔고딕"/>
                  </a:endParaRPr>
                </a:p>
              </p:txBody>
            </p:sp>
            <p:sp>
              <p:nvSpPr>
                <p:cNvPr id="280" name="직사각형 13"/>
                <p:cNvSpPr/>
                <p:nvPr/>
              </p:nvSpPr>
              <p:spPr>
                <a:xfrm>
                  <a:off x="4386781" y="4488526"/>
                  <a:ext cx="316033" cy="252827"/>
                </a:xfrm>
                <a:prstGeom prst="rect">
                  <a:avLst/>
                </a:prstGeom>
                <a:gradFill rotWithShape="1">
                  <a:gsLst>
                    <a:gs pos="0">
                      <a:srgbClr val="5DA5DA">
                        <a:tint val="50000"/>
                        <a:satMod val="300000"/>
                      </a:srgbClr>
                    </a:gs>
                    <a:gs pos="35000">
                      <a:srgbClr val="5DA5DA">
                        <a:tint val="37000"/>
                        <a:satMod val="300000"/>
                      </a:srgbClr>
                    </a:gs>
                    <a:gs pos="100000">
                      <a:srgbClr val="5DA5DA">
                        <a:tint val="15000"/>
                        <a:satMod val="350000"/>
                      </a:srgbClr>
                    </a:gs>
                  </a:gsLst>
                  <a:lin ang="16200000" scaled="1"/>
                </a:gradFill>
                <a:ln w="9525" cap="flat" cmpd="sng" algn="ctr">
                  <a:solidFill>
                    <a:srgbClr val="5DA5DA">
                      <a:shade val="95000"/>
                      <a:satMod val="105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ko-KR" altLang="en-US" kern="0" dirty="0">
                    <a:solidFill>
                      <a:sysClr val="windowText" lastClr="000000"/>
                    </a:solidFill>
                    <a:latin typeface="Calibri"/>
                    <a:ea typeface="나눔고딕"/>
                  </a:endParaRPr>
                </a:p>
              </p:txBody>
            </p:sp>
            <p:sp>
              <p:nvSpPr>
                <p:cNvPr id="281" name="직사각형 15"/>
                <p:cNvSpPr/>
                <p:nvPr/>
              </p:nvSpPr>
              <p:spPr>
                <a:xfrm>
                  <a:off x="3501887" y="5286511"/>
                  <a:ext cx="316033" cy="252827"/>
                </a:xfrm>
                <a:prstGeom prst="rect">
                  <a:avLst/>
                </a:prstGeom>
                <a:gradFill rotWithShape="1">
                  <a:gsLst>
                    <a:gs pos="0">
                      <a:srgbClr val="5DA5DA">
                        <a:tint val="50000"/>
                        <a:satMod val="300000"/>
                      </a:srgbClr>
                    </a:gs>
                    <a:gs pos="35000">
                      <a:srgbClr val="5DA5DA">
                        <a:tint val="37000"/>
                        <a:satMod val="300000"/>
                      </a:srgbClr>
                    </a:gs>
                    <a:gs pos="100000">
                      <a:srgbClr val="5DA5DA">
                        <a:tint val="15000"/>
                        <a:satMod val="350000"/>
                      </a:srgbClr>
                    </a:gs>
                  </a:gsLst>
                  <a:lin ang="16200000" scaled="1"/>
                </a:gradFill>
                <a:ln w="9525" cap="flat" cmpd="sng" algn="ctr">
                  <a:solidFill>
                    <a:srgbClr val="5DA5DA">
                      <a:shade val="95000"/>
                      <a:satMod val="105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ko-KR" altLang="en-US" kern="0" dirty="0">
                    <a:solidFill>
                      <a:sysClr val="windowText" lastClr="000000"/>
                    </a:solidFill>
                    <a:latin typeface="Calibri"/>
                    <a:ea typeface="나눔고딕"/>
                  </a:endParaRPr>
                </a:p>
              </p:txBody>
            </p:sp>
            <p:sp>
              <p:nvSpPr>
                <p:cNvPr id="282" name="직사각형 16"/>
                <p:cNvSpPr/>
                <p:nvPr/>
              </p:nvSpPr>
              <p:spPr>
                <a:xfrm>
                  <a:off x="3944334" y="5286511"/>
                  <a:ext cx="316033" cy="252827"/>
                </a:xfrm>
                <a:prstGeom prst="rect">
                  <a:avLst/>
                </a:prstGeom>
                <a:gradFill rotWithShape="1">
                  <a:gsLst>
                    <a:gs pos="0">
                      <a:srgbClr val="5DA5DA">
                        <a:tint val="50000"/>
                        <a:satMod val="300000"/>
                      </a:srgbClr>
                    </a:gs>
                    <a:gs pos="35000">
                      <a:srgbClr val="5DA5DA">
                        <a:tint val="37000"/>
                        <a:satMod val="300000"/>
                      </a:srgbClr>
                    </a:gs>
                    <a:gs pos="100000">
                      <a:srgbClr val="5DA5DA">
                        <a:tint val="15000"/>
                        <a:satMod val="350000"/>
                      </a:srgbClr>
                    </a:gs>
                  </a:gsLst>
                  <a:lin ang="16200000" scaled="1"/>
                </a:gradFill>
                <a:ln w="9525" cap="flat" cmpd="sng" algn="ctr">
                  <a:solidFill>
                    <a:srgbClr val="5DA5DA">
                      <a:shade val="95000"/>
                      <a:satMod val="105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ko-KR" altLang="en-US" kern="0" dirty="0">
                    <a:solidFill>
                      <a:sysClr val="windowText" lastClr="000000"/>
                    </a:solidFill>
                    <a:latin typeface="Calibri"/>
                    <a:ea typeface="나눔고딕"/>
                  </a:endParaRPr>
                </a:p>
              </p:txBody>
            </p:sp>
            <p:sp>
              <p:nvSpPr>
                <p:cNvPr id="283" name="직사각형 17"/>
                <p:cNvSpPr/>
                <p:nvPr/>
              </p:nvSpPr>
              <p:spPr>
                <a:xfrm>
                  <a:off x="4386781" y="5286511"/>
                  <a:ext cx="316033" cy="252827"/>
                </a:xfrm>
                <a:prstGeom prst="rect">
                  <a:avLst/>
                </a:prstGeom>
                <a:gradFill rotWithShape="1">
                  <a:gsLst>
                    <a:gs pos="0">
                      <a:srgbClr val="5DA5DA">
                        <a:tint val="50000"/>
                        <a:satMod val="300000"/>
                      </a:srgbClr>
                    </a:gs>
                    <a:gs pos="35000">
                      <a:srgbClr val="5DA5DA">
                        <a:tint val="37000"/>
                        <a:satMod val="300000"/>
                      </a:srgbClr>
                    </a:gs>
                    <a:gs pos="100000">
                      <a:srgbClr val="5DA5DA">
                        <a:tint val="15000"/>
                        <a:satMod val="350000"/>
                      </a:srgbClr>
                    </a:gs>
                  </a:gsLst>
                  <a:lin ang="16200000" scaled="1"/>
                </a:gradFill>
                <a:ln w="9525" cap="flat" cmpd="sng" algn="ctr">
                  <a:solidFill>
                    <a:srgbClr val="5DA5DA">
                      <a:shade val="95000"/>
                      <a:satMod val="105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ko-KR" altLang="en-US" kern="0" dirty="0">
                    <a:solidFill>
                      <a:sysClr val="windowText" lastClr="000000"/>
                    </a:solidFill>
                    <a:latin typeface="Calibri"/>
                    <a:ea typeface="나눔고딕"/>
                  </a:endParaRPr>
                </a:p>
              </p:txBody>
            </p:sp>
            <p:sp>
              <p:nvSpPr>
                <p:cNvPr id="284" name="직사각형 19"/>
                <p:cNvSpPr/>
                <p:nvPr/>
              </p:nvSpPr>
              <p:spPr>
                <a:xfrm>
                  <a:off x="3501887" y="5657850"/>
                  <a:ext cx="316033" cy="252827"/>
                </a:xfrm>
                <a:prstGeom prst="rect">
                  <a:avLst/>
                </a:prstGeom>
                <a:gradFill rotWithShape="1">
                  <a:gsLst>
                    <a:gs pos="0">
                      <a:srgbClr val="5DA5DA">
                        <a:tint val="50000"/>
                        <a:satMod val="300000"/>
                      </a:srgbClr>
                    </a:gs>
                    <a:gs pos="35000">
                      <a:srgbClr val="5DA5DA">
                        <a:tint val="37000"/>
                        <a:satMod val="300000"/>
                      </a:srgbClr>
                    </a:gs>
                    <a:gs pos="100000">
                      <a:srgbClr val="5DA5DA">
                        <a:tint val="15000"/>
                        <a:satMod val="350000"/>
                      </a:srgbClr>
                    </a:gs>
                  </a:gsLst>
                  <a:lin ang="16200000" scaled="1"/>
                </a:gradFill>
                <a:ln w="9525" cap="flat" cmpd="sng" algn="ctr">
                  <a:solidFill>
                    <a:srgbClr val="5DA5DA">
                      <a:shade val="95000"/>
                      <a:satMod val="105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ko-KR" altLang="en-US" kern="0" dirty="0">
                    <a:solidFill>
                      <a:sysClr val="windowText" lastClr="000000"/>
                    </a:solidFill>
                    <a:latin typeface="Calibri"/>
                    <a:ea typeface="나눔고딕"/>
                  </a:endParaRPr>
                </a:p>
              </p:txBody>
            </p:sp>
            <p:sp>
              <p:nvSpPr>
                <p:cNvPr id="285" name="직사각형 20"/>
                <p:cNvSpPr/>
                <p:nvPr/>
              </p:nvSpPr>
              <p:spPr>
                <a:xfrm>
                  <a:off x="3944334" y="5657850"/>
                  <a:ext cx="316033" cy="252827"/>
                </a:xfrm>
                <a:prstGeom prst="rect">
                  <a:avLst/>
                </a:prstGeom>
                <a:gradFill rotWithShape="1">
                  <a:gsLst>
                    <a:gs pos="0">
                      <a:srgbClr val="5DA5DA">
                        <a:tint val="50000"/>
                        <a:satMod val="300000"/>
                      </a:srgbClr>
                    </a:gs>
                    <a:gs pos="35000">
                      <a:srgbClr val="5DA5DA">
                        <a:tint val="37000"/>
                        <a:satMod val="300000"/>
                      </a:srgbClr>
                    </a:gs>
                    <a:gs pos="100000">
                      <a:srgbClr val="5DA5DA">
                        <a:tint val="15000"/>
                        <a:satMod val="350000"/>
                      </a:srgbClr>
                    </a:gs>
                  </a:gsLst>
                  <a:lin ang="16200000" scaled="1"/>
                </a:gradFill>
                <a:ln w="9525" cap="flat" cmpd="sng" algn="ctr">
                  <a:solidFill>
                    <a:srgbClr val="5DA5DA">
                      <a:shade val="95000"/>
                      <a:satMod val="105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ko-KR" altLang="en-US" kern="0" dirty="0">
                    <a:solidFill>
                      <a:sysClr val="windowText" lastClr="000000"/>
                    </a:solidFill>
                    <a:latin typeface="Calibri"/>
                    <a:ea typeface="나눔고딕"/>
                  </a:endParaRPr>
                </a:p>
              </p:txBody>
            </p:sp>
            <p:sp>
              <p:nvSpPr>
                <p:cNvPr id="286" name="직사각형 21"/>
                <p:cNvSpPr/>
                <p:nvPr/>
              </p:nvSpPr>
              <p:spPr>
                <a:xfrm>
                  <a:off x="4386781" y="5657850"/>
                  <a:ext cx="316033" cy="252827"/>
                </a:xfrm>
                <a:prstGeom prst="rect">
                  <a:avLst/>
                </a:prstGeom>
                <a:gradFill rotWithShape="1">
                  <a:gsLst>
                    <a:gs pos="0">
                      <a:srgbClr val="5DA5DA">
                        <a:tint val="50000"/>
                        <a:satMod val="300000"/>
                      </a:srgbClr>
                    </a:gs>
                    <a:gs pos="35000">
                      <a:srgbClr val="5DA5DA">
                        <a:tint val="37000"/>
                        <a:satMod val="300000"/>
                      </a:srgbClr>
                    </a:gs>
                    <a:gs pos="100000">
                      <a:srgbClr val="5DA5DA">
                        <a:tint val="15000"/>
                        <a:satMod val="350000"/>
                      </a:srgbClr>
                    </a:gs>
                  </a:gsLst>
                  <a:lin ang="16200000" scaled="1"/>
                </a:gradFill>
                <a:ln w="9525" cap="flat" cmpd="sng" algn="ctr">
                  <a:solidFill>
                    <a:srgbClr val="5DA5DA">
                      <a:shade val="95000"/>
                      <a:satMod val="105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ko-KR" altLang="en-US" kern="0" dirty="0">
                    <a:solidFill>
                      <a:sysClr val="windowText" lastClr="000000"/>
                    </a:solidFill>
                    <a:latin typeface="Calibri"/>
                    <a:ea typeface="나눔고딕"/>
                  </a:endParaRPr>
                </a:p>
              </p:txBody>
            </p:sp>
            <p:sp>
              <p:nvSpPr>
                <p:cNvPr id="287" name="직사각형 5"/>
                <p:cNvSpPr/>
                <p:nvPr/>
              </p:nvSpPr>
              <p:spPr>
                <a:xfrm>
                  <a:off x="3501887" y="4851965"/>
                  <a:ext cx="2212233" cy="316034"/>
                </a:xfrm>
                <a:prstGeom prst="rect">
                  <a:avLst/>
                </a:prstGeom>
                <a:gradFill rotWithShape="1">
                  <a:gsLst>
                    <a:gs pos="0">
                      <a:srgbClr val="60BD68">
                        <a:tint val="50000"/>
                        <a:satMod val="300000"/>
                      </a:srgbClr>
                    </a:gs>
                    <a:gs pos="35000">
                      <a:srgbClr val="60BD68">
                        <a:tint val="37000"/>
                        <a:satMod val="300000"/>
                      </a:srgbClr>
                    </a:gs>
                    <a:gs pos="100000">
                      <a:srgbClr val="60BD68">
                        <a:tint val="15000"/>
                        <a:satMod val="350000"/>
                      </a:srgbClr>
                    </a:gs>
                  </a:gsLst>
                  <a:lin ang="16200000" scaled="1"/>
                </a:gradFill>
                <a:ln w="9525" cap="flat" cmpd="sng" algn="ctr">
                  <a:solidFill>
                    <a:srgbClr val="60BD68">
                      <a:shade val="95000"/>
                      <a:satMod val="105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r>
                    <a:rPr lang="en-US" altLang="ko-KR" sz="1600" kern="0" dirty="0">
                      <a:solidFill>
                        <a:sysClr val="windowText" lastClr="000000"/>
                      </a:solidFill>
                      <a:latin typeface="Calibri"/>
                      <a:ea typeface="나눔고딕"/>
                    </a:rPr>
                    <a:t>Crossbar Network</a:t>
                  </a:r>
                  <a:endParaRPr lang="ko-KR" altLang="en-US" sz="1600" kern="0" dirty="0">
                    <a:solidFill>
                      <a:sysClr val="windowText" lastClr="000000"/>
                    </a:solidFill>
                    <a:latin typeface="Calibri"/>
                    <a:ea typeface="나눔고딕"/>
                  </a:endParaRPr>
                </a:p>
              </p:txBody>
            </p:sp>
            <p:sp>
              <p:nvSpPr>
                <p:cNvPr id="288" name="직사각형 9"/>
                <p:cNvSpPr/>
                <p:nvPr/>
              </p:nvSpPr>
              <p:spPr>
                <a:xfrm>
                  <a:off x="5398087" y="4109286"/>
                  <a:ext cx="316033" cy="252827"/>
                </a:xfrm>
                <a:prstGeom prst="rect">
                  <a:avLst/>
                </a:prstGeom>
                <a:gradFill rotWithShape="1">
                  <a:gsLst>
                    <a:gs pos="0">
                      <a:srgbClr val="5DA5DA">
                        <a:tint val="50000"/>
                        <a:satMod val="300000"/>
                      </a:srgbClr>
                    </a:gs>
                    <a:gs pos="35000">
                      <a:srgbClr val="5DA5DA">
                        <a:tint val="37000"/>
                        <a:satMod val="300000"/>
                      </a:srgbClr>
                    </a:gs>
                    <a:gs pos="100000">
                      <a:srgbClr val="5DA5DA">
                        <a:tint val="15000"/>
                        <a:satMod val="350000"/>
                      </a:srgbClr>
                    </a:gs>
                  </a:gsLst>
                  <a:lin ang="16200000" scaled="1"/>
                </a:gradFill>
                <a:ln w="9525" cap="flat" cmpd="sng" algn="ctr">
                  <a:solidFill>
                    <a:srgbClr val="5DA5DA">
                      <a:shade val="95000"/>
                      <a:satMod val="105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ko-KR" altLang="en-US" kern="0" dirty="0">
                    <a:solidFill>
                      <a:sysClr val="windowText" lastClr="000000"/>
                    </a:solidFill>
                    <a:latin typeface="Calibri"/>
                    <a:ea typeface="나눔고딕"/>
                  </a:endParaRPr>
                </a:p>
              </p:txBody>
            </p:sp>
            <p:sp>
              <p:nvSpPr>
                <p:cNvPr id="289" name="직사각형 14"/>
                <p:cNvSpPr/>
                <p:nvPr/>
              </p:nvSpPr>
              <p:spPr>
                <a:xfrm>
                  <a:off x="5398087" y="4480626"/>
                  <a:ext cx="316033" cy="252827"/>
                </a:xfrm>
                <a:prstGeom prst="rect">
                  <a:avLst/>
                </a:prstGeom>
                <a:gradFill rotWithShape="1">
                  <a:gsLst>
                    <a:gs pos="0">
                      <a:srgbClr val="5DA5DA">
                        <a:tint val="50000"/>
                        <a:satMod val="300000"/>
                      </a:srgbClr>
                    </a:gs>
                    <a:gs pos="35000">
                      <a:srgbClr val="5DA5DA">
                        <a:tint val="37000"/>
                        <a:satMod val="300000"/>
                      </a:srgbClr>
                    </a:gs>
                    <a:gs pos="100000">
                      <a:srgbClr val="5DA5DA">
                        <a:tint val="15000"/>
                        <a:satMod val="350000"/>
                      </a:srgbClr>
                    </a:gs>
                  </a:gsLst>
                  <a:lin ang="16200000" scaled="1"/>
                </a:gradFill>
                <a:ln w="9525" cap="flat" cmpd="sng" algn="ctr">
                  <a:solidFill>
                    <a:srgbClr val="5DA5DA">
                      <a:shade val="95000"/>
                      <a:satMod val="105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ko-KR" altLang="en-US" kern="0" dirty="0">
                    <a:solidFill>
                      <a:sysClr val="windowText" lastClr="000000"/>
                    </a:solidFill>
                    <a:latin typeface="Calibri"/>
                    <a:ea typeface="나눔고딕"/>
                  </a:endParaRPr>
                </a:p>
              </p:txBody>
            </p:sp>
            <p:sp>
              <p:nvSpPr>
                <p:cNvPr id="290" name="직사각형 18"/>
                <p:cNvSpPr/>
                <p:nvPr/>
              </p:nvSpPr>
              <p:spPr>
                <a:xfrm>
                  <a:off x="5398087" y="5286511"/>
                  <a:ext cx="316033" cy="252827"/>
                </a:xfrm>
                <a:prstGeom prst="rect">
                  <a:avLst/>
                </a:prstGeom>
                <a:gradFill rotWithShape="1">
                  <a:gsLst>
                    <a:gs pos="0">
                      <a:srgbClr val="5DA5DA">
                        <a:tint val="50000"/>
                        <a:satMod val="300000"/>
                      </a:srgbClr>
                    </a:gs>
                    <a:gs pos="35000">
                      <a:srgbClr val="5DA5DA">
                        <a:tint val="37000"/>
                        <a:satMod val="300000"/>
                      </a:srgbClr>
                    </a:gs>
                    <a:gs pos="100000">
                      <a:srgbClr val="5DA5DA">
                        <a:tint val="15000"/>
                        <a:satMod val="350000"/>
                      </a:srgbClr>
                    </a:gs>
                  </a:gsLst>
                  <a:lin ang="16200000" scaled="1"/>
                </a:gradFill>
                <a:ln w="9525" cap="flat" cmpd="sng" algn="ctr">
                  <a:solidFill>
                    <a:srgbClr val="5DA5DA">
                      <a:shade val="95000"/>
                      <a:satMod val="105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ko-KR" altLang="en-US" kern="0" dirty="0">
                    <a:solidFill>
                      <a:sysClr val="windowText" lastClr="000000"/>
                    </a:solidFill>
                    <a:latin typeface="Calibri"/>
                    <a:ea typeface="나눔고딕"/>
                  </a:endParaRPr>
                </a:p>
              </p:txBody>
            </p:sp>
            <p:sp>
              <p:nvSpPr>
                <p:cNvPr id="291" name="직사각형 22"/>
                <p:cNvSpPr/>
                <p:nvPr/>
              </p:nvSpPr>
              <p:spPr>
                <a:xfrm>
                  <a:off x="5398087" y="5657850"/>
                  <a:ext cx="316033" cy="252827"/>
                </a:xfrm>
                <a:prstGeom prst="rect">
                  <a:avLst/>
                </a:prstGeom>
                <a:gradFill rotWithShape="1">
                  <a:gsLst>
                    <a:gs pos="0">
                      <a:srgbClr val="5DA5DA">
                        <a:tint val="50000"/>
                        <a:satMod val="300000"/>
                      </a:srgbClr>
                    </a:gs>
                    <a:gs pos="35000">
                      <a:srgbClr val="5DA5DA">
                        <a:tint val="37000"/>
                        <a:satMod val="300000"/>
                      </a:srgbClr>
                    </a:gs>
                    <a:gs pos="100000">
                      <a:srgbClr val="5DA5DA">
                        <a:tint val="15000"/>
                        <a:satMod val="350000"/>
                      </a:srgbClr>
                    </a:gs>
                  </a:gsLst>
                  <a:lin ang="16200000" scaled="1"/>
                </a:gradFill>
                <a:ln w="9525" cap="flat" cmpd="sng" algn="ctr">
                  <a:solidFill>
                    <a:srgbClr val="5DA5DA">
                      <a:shade val="95000"/>
                      <a:satMod val="105000"/>
                    </a:srgb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ko-KR" altLang="en-US" kern="0" dirty="0">
                    <a:solidFill>
                      <a:sysClr val="windowText" lastClr="000000"/>
                    </a:solidFill>
                    <a:latin typeface="Calibri"/>
                    <a:ea typeface="나눔고딕"/>
                  </a:endParaRPr>
                </a:p>
              </p:txBody>
            </p:sp>
            <p:sp>
              <p:nvSpPr>
                <p:cNvPr id="292" name="TextBox 291"/>
                <p:cNvSpPr txBox="1"/>
                <p:nvPr/>
              </p:nvSpPr>
              <p:spPr>
                <a:xfrm>
                  <a:off x="4860355" y="3916837"/>
                  <a:ext cx="397866" cy="461665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/>
                <a:p>
                  <a:pPr algn="ctr">
                    <a:defRPr/>
                  </a:pPr>
                  <a:r>
                    <a:rPr lang="en-US" altLang="ko-KR" sz="2400" kern="0" dirty="0">
                      <a:solidFill>
                        <a:sysClr val="windowText" lastClr="000000"/>
                      </a:solidFill>
                    </a:rPr>
                    <a:t>…</a:t>
                  </a:r>
                  <a:endParaRPr lang="ko-KR" altLang="en-US" sz="2400" kern="0" dirty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93" name="TextBox 292"/>
                <p:cNvSpPr txBox="1"/>
                <p:nvPr/>
              </p:nvSpPr>
              <p:spPr>
                <a:xfrm>
                  <a:off x="4860355" y="4297315"/>
                  <a:ext cx="397866" cy="461665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/>
                <a:p>
                  <a:pPr algn="ctr">
                    <a:defRPr/>
                  </a:pPr>
                  <a:r>
                    <a:rPr lang="en-US" altLang="ko-KR" sz="2400" kern="0" dirty="0">
                      <a:solidFill>
                        <a:sysClr val="windowText" lastClr="000000"/>
                      </a:solidFill>
                    </a:rPr>
                    <a:t>…</a:t>
                  </a:r>
                  <a:endParaRPr lang="ko-KR" altLang="en-US" sz="2400" kern="0" dirty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94" name="TextBox 293"/>
                <p:cNvSpPr txBox="1"/>
                <p:nvPr/>
              </p:nvSpPr>
              <p:spPr>
                <a:xfrm>
                  <a:off x="4860355" y="5096119"/>
                  <a:ext cx="397866" cy="461665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/>
                <a:p>
                  <a:pPr algn="ctr">
                    <a:defRPr/>
                  </a:pPr>
                  <a:r>
                    <a:rPr lang="en-US" altLang="ko-KR" sz="2400" kern="0" dirty="0">
                      <a:solidFill>
                        <a:sysClr val="windowText" lastClr="000000"/>
                      </a:solidFill>
                    </a:rPr>
                    <a:t>…</a:t>
                  </a:r>
                  <a:endParaRPr lang="ko-KR" altLang="en-US" sz="2400" kern="0" dirty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95" name="TextBox 294"/>
                <p:cNvSpPr txBox="1"/>
                <p:nvPr/>
              </p:nvSpPr>
              <p:spPr>
                <a:xfrm>
                  <a:off x="4860355" y="5465826"/>
                  <a:ext cx="397866" cy="461665"/>
                </a:xfrm>
                <a:prstGeom prst="rect">
                  <a:avLst/>
                </a:prstGeom>
                <a:noFill/>
              </p:spPr>
              <p:txBody>
                <a:bodyPr wrap="none" rtlCol="0" anchor="ctr">
                  <a:spAutoFit/>
                </a:bodyPr>
                <a:lstStyle/>
                <a:p>
                  <a:pPr algn="ctr">
                    <a:defRPr/>
                  </a:pPr>
                  <a:r>
                    <a:rPr lang="en-US" altLang="ko-KR" sz="2400" kern="0" dirty="0">
                      <a:solidFill>
                        <a:sysClr val="windowText" lastClr="000000"/>
                      </a:solidFill>
                    </a:rPr>
                    <a:t>…</a:t>
                  </a:r>
                  <a:endParaRPr lang="ko-KR" altLang="en-US" sz="2400" kern="0" dirty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cxnSp>
            <p:nvCxnSpPr>
              <p:cNvPr id="265" name="직선 화살표 연결선 78"/>
              <p:cNvCxnSpPr/>
              <p:nvPr/>
            </p:nvCxnSpPr>
            <p:spPr>
              <a:xfrm flipH="1">
                <a:off x="3275856" y="5013177"/>
                <a:ext cx="226031" cy="0"/>
              </a:xfrm>
              <a:prstGeom prst="straightConnector1">
                <a:avLst/>
              </a:prstGeom>
              <a:noFill/>
              <a:ln w="9525" cap="flat" cmpd="sng" algn="ctr">
                <a:solidFill>
                  <a:srgbClr val="5DA5DA">
                    <a:shade val="95000"/>
                    <a:satMod val="105000"/>
                  </a:srgbClr>
                </a:solidFill>
                <a:prstDash val="solid"/>
                <a:headEnd type="triangle" w="sm" len="sm"/>
                <a:tailEnd type="triangle" w="sm" len="sm"/>
              </a:ln>
              <a:effectLst/>
            </p:spPr>
          </p:cxnSp>
          <p:cxnSp>
            <p:nvCxnSpPr>
              <p:cNvPr id="266" name="직선 화살표 연결선 83"/>
              <p:cNvCxnSpPr/>
              <p:nvPr/>
            </p:nvCxnSpPr>
            <p:spPr>
              <a:xfrm flipH="1">
                <a:off x="5714120" y="5015083"/>
                <a:ext cx="226031" cy="0"/>
              </a:xfrm>
              <a:prstGeom prst="straightConnector1">
                <a:avLst/>
              </a:prstGeom>
              <a:noFill/>
              <a:ln w="9525" cap="flat" cmpd="sng" algn="ctr">
                <a:solidFill>
                  <a:srgbClr val="5DA5DA">
                    <a:shade val="95000"/>
                    <a:satMod val="105000"/>
                  </a:srgbClr>
                </a:solidFill>
                <a:prstDash val="solid"/>
                <a:headEnd type="triangle" w="sm" len="sm"/>
                <a:tailEnd type="triangle" w="sm" len="sm"/>
              </a:ln>
              <a:effectLst/>
            </p:spPr>
          </p:cxnSp>
        </p:grpSp>
      </p:grpSp>
      <p:grpSp>
        <p:nvGrpSpPr>
          <p:cNvPr id="312" name="그룹 138"/>
          <p:cNvGrpSpPr/>
          <p:nvPr/>
        </p:nvGrpSpPr>
        <p:grpSpPr>
          <a:xfrm>
            <a:off x="5397217" y="3068960"/>
            <a:ext cx="3568497" cy="2986186"/>
            <a:chOff x="5277803" y="2315022"/>
            <a:chExt cx="3568497" cy="2986186"/>
          </a:xfrm>
        </p:grpSpPr>
        <p:grpSp>
          <p:nvGrpSpPr>
            <p:cNvPr id="313" name="그룹 131"/>
            <p:cNvGrpSpPr/>
            <p:nvPr/>
          </p:nvGrpSpPr>
          <p:grpSpPr>
            <a:xfrm>
              <a:off x="5860114" y="2315022"/>
              <a:ext cx="2986186" cy="2986186"/>
              <a:chOff x="5700614" y="2176524"/>
              <a:chExt cx="2986186" cy="2986186"/>
            </a:xfrm>
          </p:grpSpPr>
          <p:sp>
            <p:nvSpPr>
              <p:cNvPr id="316" name="직사각형 86"/>
              <p:cNvSpPr/>
              <p:nvPr/>
            </p:nvSpPr>
            <p:spPr>
              <a:xfrm>
                <a:off x="5700614" y="2176524"/>
                <a:ext cx="2986186" cy="2986186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rgbClr val="5DA5DA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ko-KR" altLang="en-US" kern="0">
                  <a:solidFill>
                    <a:sysClr val="windowText" lastClr="000000"/>
                  </a:solidFill>
                  <a:latin typeface="Calibri"/>
                  <a:ea typeface="나눔고딕"/>
                </a:endParaRPr>
              </a:p>
            </p:txBody>
          </p:sp>
          <p:sp>
            <p:nvSpPr>
              <p:cNvPr id="317" name="직사각형 87"/>
              <p:cNvSpPr/>
              <p:nvPr/>
            </p:nvSpPr>
            <p:spPr>
              <a:xfrm>
                <a:off x="8110736" y="2346491"/>
                <a:ext cx="432048" cy="2075090"/>
              </a:xfrm>
              <a:prstGeom prst="rect">
                <a:avLst/>
              </a:prstGeom>
              <a:gradFill rotWithShape="1">
                <a:gsLst>
                  <a:gs pos="0">
                    <a:srgbClr val="5DA5DA">
                      <a:tint val="50000"/>
                      <a:satMod val="300000"/>
                    </a:srgbClr>
                  </a:gs>
                  <a:gs pos="35000">
                    <a:srgbClr val="5DA5DA">
                      <a:tint val="37000"/>
                      <a:satMod val="300000"/>
                    </a:srgbClr>
                  </a:gs>
                  <a:gs pos="100000">
                    <a:srgbClr val="5DA5DA">
                      <a:tint val="15000"/>
                      <a:satMod val="350000"/>
                    </a:srgbClr>
                  </a:gs>
                </a:gsLst>
                <a:lin ang="16200000" scaled="1"/>
              </a:gradFill>
              <a:ln w="9525" cap="flat" cmpd="sng" algn="ctr">
                <a:solidFill>
                  <a:srgbClr val="5DA5DA">
                    <a:shade val="95000"/>
                    <a:satMod val="105000"/>
                  </a:srgbClr>
                </a:solidFill>
                <a:prstDash val="solid"/>
              </a:ln>
              <a:effectLst/>
            </p:spPr>
            <p:txBody>
              <a:bodyPr vert="vert" rtlCol="0" anchor="ctr"/>
              <a:lstStyle/>
              <a:p>
                <a:pPr algn="ctr">
                  <a:defRPr/>
                </a:pPr>
                <a:r>
                  <a:rPr lang="en-US" altLang="ko-KR" kern="0" dirty="0">
                    <a:solidFill>
                      <a:sysClr val="windowText" lastClr="000000"/>
                    </a:solidFill>
                    <a:latin typeface="Calibri"/>
                    <a:ea typeface="나눔고딕"/>
                  </a:rPr>
                  <a:t>DRAM Controller</a:t>
                </a:r>
                <a:endParaRPr lang="ko-KR" altLang="en-US" kern="0" dirty="0">
                  <a:solidFill>
                    <a:sysClr val="windowText" lastClr="000000"/>
                  </a:solidFill>
                  <a:latin typeface="Calibri"/>
                  <a:ea typeface="나눔고딕"/>
                </a:endParaRPr>
              </a:p>
            </p:txBody>
          </p:sp>
          <p:sp>
            <p:nvSpPr>
              <p:cNvPr id="318" name="직사각형 88"/>
              <p:cNvSpPr/>
              <p:nvPr/>
            </p:nvSpPr>
            <p:spPr>
              <a:xfrm>
                <a:off x="8110736" y="4589673"/>
                <a:ext cx="432048" cy="404944"/>
              </a:xfrm>
              <a:prstGeom prst="rect">
                <a:avLst/>
              </a:prstGeom>
              <a:gradFill rotWithShape="1">
                <a:gsLst>
                  <a:gs pos="0">
                    <a:srgbClr val="5DA5DA">
                      <a:tint val="50000"/>
                      <a:satMod val="300000"/>
                    </a:srgbClr>
                  </a:gs>
                  <a:gs pos="35000">
                    <a:srgbClr val="5DA5DA">
                      <a:tint val="37000"/>
                      <a:satMod val="300000"/>
                    </a:srgbClr>
                  </a:gs>
                  <a:gs pos="100000">
                    <a:srgbClr val="5DA5DA">
                      <a:tint val="15000"/>
                      <a:satMod val="350000"/>
                    </a:srgbClr>
                  </a:gs>
                </a:gsLst>
                <a:lin ang="16200000" scaled="1"/>
              </a:gradFill>
              <a:ln w="9525" cap="flat" cmpd="sng" algn="ctr">
                <a:solidFill>
                  <a:srgbClr val="5DA5DA">
                    <a:shade val="95000"/>
                    <a:satMod val="105000"/>
                  </a:srgbClr>
                </a:solidFill>
                <a:prstDash val="solid"/>
              </a:ln>
              <a:effectLst/>
            </p:spPr>
            <p:txBody>
              <a:bodyPr vert="horz" rtlCol="0" anchor="ctr"/>
              <a:lstStyle/>
              <a:p>
                <a:pPr algn="ctr">
                  <a:defRPr/>
                </a:pPr>
                <a:r>
                  <a:rPr lang="en-US" altLang="ko-KR" kern="0" dirty="0">
                    <a:solidFill>
                      <a:sysClr val="windowText" lastClr="000000"/>
                    </a:solidFill>
                    <a:latin typeface="Calibri"/>
                    <a:ea typeface="나눔고딕"/>
                  </a:rPr>
                  <a:t>NI</a:t>
                </a:r>
                <a:endParaRPr lang="ko-KR" altLang="en-US" kern="0" dirty="0">
                  <a:solidFill>
                    <a:sysClr val="windowText" lastClr="000000"/>
                  </a:solidFill>
                  <a:latin typeface="Calibri"/>
                  <a:ea typeface="나눔고딕"/>
                </a:endParaRPr>
              </a:p>
            </p:txBody>
          </p:sp>
          <p:cxnSp>
            <p:nvCxnSpPr>
              <p:cNvPr id="319" name="직선 화살표 연결선 97"/>
              <p:cNvCxnSpPr>
                <a:stCxn id="318" idx="0"/>
                <a:endCxn id="317" idx="2"/>
              </p:cNvCxnSpPr>
              <p:nvPr/>
            </p:nvCxnSpPr>
            <p:spPr>
              <a:xfrm flipV="1">
                <a:off x="8326760" y="4421581"/>
                <a:ext cx="0" cy="168092"/>
              </a:xfrm>
              <a:prstGeom prst="straightConnector1">
                <a:avLst/>
              </a:prstGeom>
              <a:noFill/>
              <a:ln w="9525" cap="flat" cmpd="sng" algn="ctr">
                <a:solidFill>
                  <a:srgbClr val="5DA5DA">
                    <a:shade val="95000"/>
                    <a:satMod val="105000"/>
                  </a:srgbClr>
                </a:solidFill>
                <a:prstDash val="solid"/>
                <a:headEnd type="triangle"/>
                <a:tailEnd type="triangle"/>
              </a:ln>
              <a:effectLst/>
            </p:spPr>
          </p:cxnSp>
        </p:grpSp>
        <p:cxnSp>
          <p:nvCxnSpPr>
            <p:cNvPr id="314" name="직선 연결선 127"/>
            <p:cNvCxnSpPr/>
            <p:nvPr/>
          </p:nvCxnSpPr>
          <p:spPr>
            <a:xfrm flipV="1">
              <a:off x="5280614" y="2315022"/>
              <a:ext cx="583876" cy="1104125"/>
            </a:xfrm>
            <a:prstGeom prst="line">
              <a:avLst/>
            </a:prstGeom>
            <a:noFill/>
            <a:ln w="9525" cap="flat" cmpd="sng" algn="ctr">
              <a:solidFill>
                <a:srgbClr val="5DA5DA">
                  <a:shade val="95000"/>
                  <a:satMod val="105000"/>
                </a:srgbClr>
              </a:solidFill>
              <a:prstDash val="dash"/>
            </a:ln>
            <a:effectLst/>
          </p:spPr>
        </p:cxnSp>
        <p:cxnSp>
          <p:nvCxnSpPr>
            <p:cNvPr id="315" name="직선 연결선 128"/>
            <p:cNvCxnSpPr/>
            <p:nvPr/>
          </p:nvCxnSpPr>
          <p:spPr>
            <a:xfrm>
              <a:off x="5277803" y="3668121"/>
              <a:ext cx="580861" cy="1633087"/>
            </a:xfrm>
            <a:prstGeom prst="line">
              <a:avLst/>
            </a:prstGeom>
            <a:noFill/>
            <a:ln w="9525" cap="flat" cmpd="sng" algn="ctr">
              <a:solidFill>
                <a:srgbClr val="5DA5DA">
                  <a:shade val="95000"/>
                  <a:satMod val="105000"/>
                </a:srgbClr>
              </a:solidFill>
              <a:prstDash val="dash"/>
            </a:ln>
            <a:effectLst/>
          </p:spPr>
        </p:cxnSp>
      </p:grpSp>
      <p:grpSp>
        <p:nvGrpSpPr>
          <p:cNvPr id="320" name="그룹 132"/>
          <p:cNvGrpSpPr/>
          <p:nvPr/>
        </p:nvGrpSpPr>
        <p:grpSpPr>
          <a:xfrm>
            <a:off x="6127920" y="3238927"/>
            <a:ext cx="2261730" cy="2648562"/>
            <a:chOff x="5849006" y="2346491"/>
            <a:chExt cx="2261730" cy="2648562"/>
          </a:xfrm>
        </p:grpSpPr>
        <p:sp>
          <p:nvSpPr>
            <p:cNvPr id="321" name="직사각형 89"/>
            <p:cNvSpPr/>
            <p:nvPr/>
          </p:nvSpPr>
          <p:spPr>
            <a:xfrm>
              <a:off x="5849006" y="2346491"/>
              <a:ext cx="2079267" cy="774399"/>
            </a:xfrm>
            <a:prstGeom prst="rect">
              <a:avLst/>
            </a:prstGeom>
            <a:gradFill rotWithShape="1">
              <a:gsLst>
                <a:gs pos="0">
                  <a:srgbClr val="FAA43A">
                    <a:tint val="50000"/>
                    <a:satMod val="300000"/>
                  </a:srgbClr>
                </a:gs>
                <a:gs pos="35000">
                  <a:srgbClr val="FAA43A">
                    <a:tint val="37000"/>
                    <a:satMod val="300000"/>
                  </a:srgbClr>
                </a:gs>
                <a:gs pos="100000">
                  <a:srgbClr val="FAA43A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FAA43A">
                  <a:shade val="95000"/>
                  <a:satMod val="105000"/>
                </a:srgbClr>
              </a:solidFill>
              <a:prstDash val="solid"/>
            </a:ln>
            <a:effectLst/>
          </p:spPr>
          <p:txBody>
            <a:bodyPr vert="horz" rtlCol="0" anchor="ctr"/>
            <a:lstStyle/>
            <a:p>
              <a:pPr algn="ctr">
                <a:defRPr/>
              </a:pPr>
              <a:r>
                <a:rPr lang="en-US" altLang="ko-KR" sz="2000" kern="0" dirty="0">
                  <a:solidFill>
                    <a:sysClr val="windowText" lastClr="000000"/>
                  </a:solidFill>
                  <a:latin typeface="Calibri"/>
                  <a:ea typeface="나눔고딕"/>
                </a:rPr>
                <a:t>In-Order Core</a:t>
              </a:r>
              <a:endParaRPr lang="ko-KR" altLang="en-US" sz="2000" kern="0" dirty="0">
                <a:solidFill>
                  <a:sysClr val="windowText" lastClr="000000"/>
                </a:solidFill>
                <a:latin typeface="Calibri"/>
                <a:ea typeface="나눔고딕"/>
              </a:endParaRPr>
            </a:p>
          </p:txBody>
        </p:sp>
        <p:sp>
          <p:nvSpPr>
            <p:cNvPr id="322" name="직사각형 90"/>
            <p:cNvSpPr/>
            <p:nvPr/>
          </p:nvSpPr>
          <p:spPr>
            <a:xfrm>
              <a:off x="5849006" y="4589673"/>
              <a:ext cx="2079267" cy="405380"/>
            </a:xfrm>
            <a:prstGeom prst="rect">
              <a:avLst/>
            </a:prstGeom>
            <a:gradFill rotWithShape="1">
              <a:gsLst>
                <a:gs pos="0">
                  <a:srgbClr val="FAA43A">
                    <a:tint val="50000"/>
                    <a:satMod val="300000"/>
                  </a:srgbClr>
                </a:gs>
                <a:gs pos="35000">
                  <a:srgbClr val="FAA43A">
                    <a:tint val="37000"/>
                    <a:satMod val="300000"/>
                  </a:srgbClr>
                </a:gs>
                <a:gs pos="100000">
                  <a:srgbClr val="FAA43A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FAA43A">
                  <a:shade val="95000"/>
                  <a:satMod val="105000"/>
                </a:srgbClr>
              </a:solidFill>
              <a:prstDash val="solid"/>
            </a:ln>
            <a:effectLst/>
          </p:spPr>
          <p:txBody>
            <a:bodyPr vert="horz" rtlCol="0" anchor="ctr"/>
            <a:lstStyle/>
            <a:p>
              <a:pPr algn="ctr">
                <a:defRPr/>
              </a:pPr>
              <a:r>
                <a:rPr lang="en-US" altLang="ko-KR" kern="0" dirty="0">
                  <a:solidFill>
                    <a:sysClr val="windowText" lastClr="000000"/>
                  </a:solidFill>
                  <a:latin typeface="Calibri"/>
                  <a:ea typeface="나눔고딕"/>
                </a:rPr>
                <a:t>Message Queue</a:t>
              </a:r>
              <a:endParaRPr lang="ko-KR" altLang="en-US" kern="0" dirty="0">
                <a:solidFill>
                  <a:sysClr val="windowText" lastClr="000000"/>
                </a:solidFill>
                <a:latin typeface="Calibri"/>
                <a:ea typeface="나눔고딕"/>
              </a:endParaRPr>
            </a:p>
          </p:txBody>
        </p:sp>
        <p:sp>
          <p:nvSpPr>
            <p:cNvPr id="323" name="직사각형 91"/>
            <p:cNvSpPr/>
            <p:nvPr/>
          </p:nvSpPr>
          <p:spPr>
            <a:xfrm>
              <a:off x="6882913" y="3280649"/>
              <a:ext cx="1045360" cy="610202"/>
            </a:xfrm>
            <a:prstGeom prst="rect">
              <a:avLst/>
            </a:prstGeom>
            <a:gradFill rotWithShape="1">
              <a:gsLst>
                <a:gs pos="0">
                  <a:srgbClr val="FAA43A">
                    <a:tint val="50000"/>
                    <a:satMod val="300000"/>
                  </a:srgbClr>
                </a:gs>
                <a:gs pos="35000">
                  <a:srgbClr val="FAA43A">
                    <a:tint val="37000"/>
                    <a:satMod val="300000"/>
                  </a:srgbClr>
                </a:gs>
                <a:gs pos="100000">
                  <a:srgbClr val="FAA43A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FAA43A">
                  <a:shade val="95000"/>
                  <a:satMod val="105000"/>
                </a:srgbClr>
              </a:solidFill>
              <a:prstDash val="solid"/>
            </a:ln>
            <a:effectLst/>
          </p:spPr>
          <p:txBody>
            <a:bodyPr vert="horz" rtlCol="0" anchor="ctr"/>
            <a:lstStyle/>
            <a:p>
              <a:pPr algn="ctr">
                <a:defRPr/>
              </a:pPr>
              <a:r>
                <a:rPr lang="en-US" altLang="ko-KR" kern="0" dirty="0">
                  <a:solidFill>
                    <a:sysClr val="windowText" lastClr="000000"/>
                  </a:solidFill>
                  <a:latin typeface="Calibri"/>
                  <a:ea typeface="나눔고딕"/>
                </a:rPr>
                <a:t>PF Buffer</a:t>
              </a:r>
              <a:endParaRPr lang="ko-KR" altLang="en-US" kern="0" dirty="0">
                <a:solidFill>
                  <a:sysClr val="windowText" lastClr="000000"/>
                </a:solidFill>
                <a:latin typeface="Calibri"/>
                <a:ea typeface="나눔고딕"/>
              </a:endParaRPr>
            </a:p>
          </p:txBody>
        </p:sp>
        <p:sp>
          <p:nvSpPr>
            <p:cNvPr id="324" name="직사각형 92"/>
            <p:cNvSpPr/>
            <p:nvPr/>
          </p:nvSpPr>
          <p:spPr>
            <a:xfrm>
              <a:off x="6882913" y="4047202"/>
              <a:ext cx="1045360" cy="374697"/>
            </a:xfrm>
            <a:prstGeom prst="rect">
              <a:avLst/>
            </a:prstGeom>
            <a:gradFill rotWithShape="1">
              <a:gsLst>
                <a:gs pos="0">
                  <a:srgbClr val="FAA43A">
                    <a:tint val="50000"/>
                    <a:satMod val="300000"/>
                  </a:srgbClr>
                </a:gs>
                <a:gs pos="35000">
                  <a:srgbClr val="FAA43A">
                    <a:tint val="37000"/>
                    <a:satMod val="300000"/>
                  </a:srgbClr>
                </a:gs>
                <a:gs pos="100000">
                  <a:srgbClr val="FAA43A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FAA43A">
                  <a:shade val="95000"/>
                  <a:satMod val="105000"/>
                </a:srgbClr>
              </a:solidFill>
              <a:prstDash val="solid"/>
            </a:ln>
            <a:effectLst/>
          </p:spPr>
          <p:txBody>
            <a:bodyPr vert="horz" rtlCol="0" anchor="ctr"/>
            <a:lstStyle/>
            <a:p>
              <a:pPr algn="ctr">
                <a:defRPr/>
              </a:pPr>
              <a:r>
                <a:rPr lang="en-US" altLang="ko-KR" kern="0" dirty="0">
                  <a:solidFill>
                    <a:sysClr val="windowText" lastClr="000000"/>
                  </a:solidFill>
                  <a:latin typeface="Calibri"/>
                  <a:ea typeface="나눔고딕"/>
                </a:rPr>
                <a:t>MTP</a:t>
              </a:r>
              <a:endParaRPr lang="ko-KR" altLang="en-US" kern="0" dirty="0">
                <a:solidFill>
                  <a:sysClr val="windowText" lastClr="000000"/>
                </a:solidFill>
                <a:latin typeface="Calibri"/>
                <a:ea typeface="나눔고딕"/>
              </a:endParaRPr>
            </a:p>
          </p:txBody>
        </p:sp>
        <p:sp>
          <p:nvSpPr>
            <p:cNvPr id="325" name="직사각형 93"/>
            <p:cNvSpPr/>
            <p:nvPr/>
          </p:nvSpPr>
          <p:spPr>
            <a:xfrm>
              <a:off x="6240328" y="3280650"/>
              <a:ext cx="460122" cy="610202"/>
            </a:xfrm>
            <a:prstGeom prst="rect">
              <a:avLst/>
            </a:prstGeom>
            <a:gradFill rotWithShape="1">
              <a:gsLst>
                <a:gs pos="0">
                  <a:srgbClr val="FAA43A">
                    <a:tint val="50000"/>
                    <a:satMod val="300000"/>
                  </a:srgbClr>
                </a:gs>
                <a:gs pos="35000">
                  <a:srgbClr val="FAA43A">
                    <a:tint val="37000"/>
                    <a:satMod val="300000"/>
                  </a:srgbClr>
                </a:gs>
                <a:gs pos="100000">
                  <a:srgbClr val="FAA43A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FAA43A">
                  <a:shade val="95000"/>
                  <a:satMod val="105000"/>
                </a:srgbClr>
              </a:solidFill>
              <a:prstDash val="solid"/>
            </a:ln>
            <a:effectLst/>
          </p:spPr>
          <p:txBody>
            <a:bodyPr vert="horz" rtlCol="0" anchor="ctr"/>
            <a:lstStyle/>
            <a:p>
              <a:pPr algn="ctr">
                <a:defRPr/>
              </a:pPr>
              <a:r>
                <a:rPr lang="en-US" altLang="ko-KR" kern="0" dirty="0">
                  <a:solidFill>
                    <a:sysClr val="windowText" lastClr="000000"/>
                  </a:solidFill>
                  <a:latin typeface="Calibri"/>
                  <a:ea typeface="나눔고딕"/>
                </a:rPr>
                <a:t>LP</a:t>
              </a:r>
              <a:endParaRPr lang="ko-KR" altLang="en-US" kern="0" dirty="0">
                <a:solidFill>
                  <a:sysClr val="windowText" lastClr="000000"/>
                </a:solidFill>
                <a:latin typeface="Calibri"/>
                <a:ea typeface="나눔고딕"/>
              </a:endParaRPr>
            </a:p>
          </p:txBody>
        </p:sp>
        <p:cxnSp>
          <p:nvCxnSpPr>
            <p:cNvPr id="326" name="직선 화살표 연결선 95"/>
            <p:cNvCxnSpPr/>
            <p:nvPr/>
          </p:nvCxnSpPr>
          <p:spPr>
            <a:xfrm>
              <a:off x="6028727" y="3120890"/>
              <a:ext cx="0" cy="1468783"/>
            </a:xfrm>
            <a:prstGeom prst="straightConnector1">
              <a:avLst/>
            </a:prstGeom>
            <a:noFill/>
            <a:ln w="9525" cap="flat" cmpd="sng" algn="ctr">
              <a:solidFill>
                <a:srgbClr val="FAA43A">
                  <a:shade val="95000"/>
                  <a:satMod val="105000"/>
                </a:srgbClr>
              </a:solidFill>
              <a:prstDash val="solid"/>
              <a:headEnd type="triangle"/>
              <a:tailEnd type="triangle"/>
            </a:ln>
            <a:effectLst/>
          </p:spPr>
        </p:cxnSp>
        <p:cxnSp>
          <p:nvCxnSpPr>
            <p:cNvPr id="327" name="직선 화살표 연결선 98"/>
            <p:cNvCxnSpPr>
              <a:stCxn id="318" idx="1"/>
              <a:endCxn id="322" idx="3"/>
            </p:cNvCxnSpPr>
            <p:nvPr/>
          </p:nvCxnSpPr>
          <p:spPr>
            <a:xfrm flipH="1">
              <a:off x="7928273" y="4792145"/>
              <a:ext cx="182463" cy="218"/>
            </a:xfrm>
            <a:prstGeom prst="straightConnector1">
              <a:avLst/>
            </a:prstGeom>
            <a:noFill/>
            <a:ln w="9525" cap="flat" cmpd="sng" algn="ctr">
              <a:solidFill>
                <a:srgbClr val="FAA43A">
                  <a:shade val="95000"/>
                  <a:satMod val="105000"/>
                </a:srgbClr>
              </a:solidFill>
              <a:prstDash val="solid"/>
              <a:headEnd type="triangle"/>
              <a:tailEnd type="triangle"/>
            </a:ln>
            <a:effectLst/>
          </p:spPr>
        </p:cxnSp>
        <p:cxnSp>
          <p:nvCxnSpPr>
            <p:cNvPr id="328" name="직선 화살표 연결선 106"/>
            <p:cNvCxnSpPr/>
            <p:nvPr/>
          </p:nvCxnSpPr>
          <p:spPr>
            <a:xfrm flipV="1">
              <a:off x="7405593" y="4420547"/>
              <a:ext cx="0" cy="169126"/>
            </a:xfrm>
            <a:prstGeom prst="straightConnector1">
              <a:avLst/>
            </a:prstGeom>
            <a:noFill/>
            <a:ln w="9525" cap="flat" cmpd="sng" algn="ctr">
              <a:solidFill>
                <a:srgbClr val="FAA43A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329" name="직선 화살표 연결선 109"/>
            <p:cNvCxnSpPr>
              <a:stCxn id="324" idx="0"/>
              <a:endCxn id="323" idx="2"/>
            </p:cNvCxnSpPr>
            <p:nvPr/>
          </p:nvCxnSpPr>
          <p:spPr>
            <a:xfrm flipV="1">
              <a:off x="7405593" y="3890851"/>
              <a:ext cx="0" cy="156351"/>
            </a:xfrm>
            <a:prstGeom prst="straightConnector1">
              <a:avLst/>
            </a:prstGeom>
            <a:noFill/>
            <a:ln w="9525" cap="flat" cmpd="sng" algn="ctr">
              <a:solidFill>
                <a:srgbClr val="FAA43A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330" name="직선 화살표 연결선 113"/>
            <p:cNvCxnSpPr/>
            <p:nvPr/>
          </p:nvCxnSpPr>
          <p:spPr>
            <a:xfrm flipV="1">
              <a:off x="7405593" y="3120890"/>
              <a:ext cx="0" cy="159760"/>
            </a:xfrm>
            <a:prstGeom prst="straightConnector1">
              <a:avLst/>
            </a:prstGeom>
            <a:noFill/>
            <a:ln w="9525" cap="flat" cmpd="sng" algn="ctr">
              <a:solidFill>
                <a:srgbClr val="FAA43A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331" name="직선 화살표 연결선 115"/>
            <p:cNvCxnSpPr/>
            <p:nvPr/>
          </p:nvCxnSpPr>
          <p:spPr>
            <a:xfrm>
              <a:off x="6470389" y="3120890"/>
              <a:ext cx="0" cy="159760"/>
            </a:xfrm>
            <a:prstGeom prst="straightConnector1">
              <a:avLst/>
            </a:prstGeom>
            <a:noFill/>
            <a:ln w="9525" cap="flat" cmpd="sng" algn="ctr">
              <a:solidFill>
                <a:srgbClr val="FAA43A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332" name="직선 화살표 연결선 116"/>
            <p:cNvCxnSpPr>
              <a:stCxn id="325" idx="3"/>
              <a:endCxn id="323" idx="1"/>
            </p:cNvCxnSpPr>
            <p:nvPr/>
          </p:nvCxnSpPr>
          <p:spPr>
            <a:xfrm flipV="1">
              <a:off x="6700450" y="3585750"/>
              <a:ext cx="182463" cy="1"/>
            </a:xfrm>
            <a:prstGeom prst="straightConnector1">
              <a:avLst/>
            </a:prstGeom>
            <a:noFill/>
            <a:ln w="9525" cap="flat" cmpd="sng" algn="ctr">
              <a:solidFill>
                <a:srgbClr val="FAA43A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333" name="직선 화살표 연결선 123"/>
            <p:cNvCxnSpPr/>
            <p:nvPr/>
          </p:nvCxnSpPr>
          <p:spPr>
            <a:xfrm flipH="1">
              <a:off x="7928273" y="3594266"/>
              <a:ext cx="182463" cy="218"/>
            </a:xfrm>
            <a:prstGeom prst="straightConnector1">
              <a:avLst/>
            </a:prstGeom>
            <a:noFill/>
            <a:ln w="9525" cap="flat" cmpd="sng" algn="ctr">
              <a:solidFill>
                <a:srgbClr val="FAA43A">
                  <a:shade val="95000"/>
                  <a:satMod val="105000"/>
                </a:srgbClr>
              </a:solidFill>
              <a:prstDash val="solid"/>
              <a:headEnd type="triangle"/>
              <a:tailEnd type="triangle"/>
            </a:ln>
            <a:effectLst/>
          </p:spPr>
        </p:cxnSp>
        <p:cxnSp>
          <p:nvCxnSpPr>
            <p:cNvPr id="334" name="직선 화살표 연결선 124"/>
            <p:cNvCxnSpPr/>
            <p:nvPr/>
          </p:nvCxnSpPr>
          <p:spPr>
            <a:xfrm flipH="1">
              <a:off x="7928273" y="2733472"/>
              <a:ext cx="182463" cy="218"/>
            </a:xfrm>
            <a:prstGeom prst="straightConnector1">
              <a:avLst/>
            </a:prstGeom>
            <a:noFill/>
            <a:ln w="9525" cap="flat" cmpd="sng" algn="ctr">
              <a:solidFill>
                <a:srgbClr val="FAA43A">
                  <a:shade val="95000"/>
                  <a:satMod val="105000"/>
                </a:srgbClr>
              </a:solidFill>
              <a:prstDash val="solid"/>
              <a:headEnd type="triangle"/>
              <a:tailEnd type="triangle"/>
            </a:ln>
            <a:effectLst/>
          </p:spPr>
        </p:cxnSp>
      </p:grpSp>
      <p:grpSp>
        <p:nvGrpSpPr>
          <p:cNvPr id="335" name="그룹 583"/>
          <p:cNvGrpSpPr/>
          <p:nvPr/>
        </p:nvGrpSpPr>
        <p:grpSpPr>
          <a:xfrm>
            <a:off x="318817" y="3704795"/>
            <a:ext cx="2747113" cy="2348991"/>
            <a:chOff x="211357" y="3318585"/>
            <a:chExt cx="2747113" cy="2348991"/>
          </a:xfrm>
        </p:grpSpPr>
        <p:grpSp>
          <p:nvGrpSpPr>
            <p:cNvPr id="336" name="그룹 576"/>
            <p:cNvGrpSpPr/>
            <p:nvPr/>
          </p:nvGrpSpPr>
          <p:grpSpPr>
            <a:xfrm>
              <a:off x="211357" y="3468326"/>
              <a:ext cx="2199540" cy="2199250"/>
              <a:chOff x="288170" y="3573016"/>
              <a:chExt cx="2199540" cy="2199250"/>
            </a:xfrm>
          </p:grpSpPr>
          <p:grpSp>
            <p:nvGrpSpPr>
              <p:cNvPr id="339" name="그룹 337"/>
              <p:cNvGrpSpPr/>
              <p:nvPr/>
            </p:nvGrpSpPr>
            <p:grpSpPr>
              <a:xfrm>
                <a:off x="288170" y="3573016"/>
                <a:ext cx="2199540" cy="456333"/>
                <a:chOff x="288170" y="3573016"/>
                <a:chExt cx="2199540" cy="456333"/>
              </a:xfrm>
            </p:grpSpPr>
            <p:grpSp>
              <p:nvGrpSpPr>
                <p:cNvPr id="462" name="그룹 315"/>
                <p:cNvGrpSpPr/>
                <p:nvPr/>
              </p:nvGrpSpPr>
              <p:grpSpPr>
                <a:xfrm>
                  <a:off x="288170" y="3573016"/>
                  <a:ext cx="457200" cy="456333"/>
                  <a:chOff x="288170" y="3573016"/>
                  <a:chExt cx="457200" cy="456333"/>
                </a:xfrm>
              </p:grpSpPr>
              <p:sp>
                <p:nvSpPr>
                  <p:cNvPr id="484" name="직사각형 145"/>
                  <p:cNvSpPr/>
                  <p:nvPr/>
                </p:nvSpPr>
                <p:spPr>
                  <a:xfrm>
                    <a:off x="288170" y="3573016"/>
                    <a:ext cx="457200" cy="456333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12700" cap="flat" cmpd="sng" algn="ctr">
                    <a:solidFill>
                      <a:sysClr val="windowText" lastClr="00000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85" name="직사각형 147"/>
                  <p:cNvSpPr/>
                  <p:nvPr/>
                </p:nvSpPr>
                <p:spPr>
                  <a:xfrm>
                    <a:off x="362192" y="3893043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86" name="직사각형 148"/>
                  <p:cNvSpPr/>
                  <p:nvPr/>
                </p:nvSpPr>
                <p:spPr>
                  <a:xfrm>
                    <a:off x="362191" y="3756158"/>
                    <a:ext cx="309159" cy="90048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60BD68">
                          <a:tint val="50000"/>
                          <a:satMod val="300000"/>
                        </a:srgbClr>
                      </a:gs>
                      <a:gs pos="35000">
                        <a:srgbClr val="60BD68">
                          <a:tint val="37000"/>
                          <a:satMod val="300000"/>
                        </a:srgbClr>
                      </a:gs>
                      <a:gs pos="100000">
                        <a:srgbClr val="60BD68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60BD68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87" name="직사각형 150"/>
                  <p:cNvSpPr/>
                  <p:nvPr/>
                </p:nvSpPr>
                <p:spPr>
                  <a:xfrm>
                    <a:off x="552528" y="3893043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88" name="직사각형 151"/>
                  <p:cNvSpPr/>
                  <p:nvPr/>
                </p:nvSpPr>
                <p:spPr>
                  <a:xfrm>
                    <a:off x="362192" y="3635824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89" name="직사각형 152"/>
                  <p:cNvSpPr/>
                  <p:nvPr/>
                </p:nvSpPr>
                <p:spPr>
                  <a:xfrm>
                    <a:off x="552528" y="3635824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</p:grpSp>
            <p:grpSp>
              <p:nvGrpSpPr>
                <p:cNvPr id="463" name="그룹 316"/>
                <p:cNvGrpSpPr/>
                <p:nvPr/>
              </p:nvGrpSpPr>
              <p:grpSpPr>
                <a:xfrm>
                  <a:off x="868950" y="3573016"/>
                  <a:ext cx="457200" cy="456333"/>
                  <a:chOff x="288170" y="3573016"/>
                  <a:chExt cx="457200" cy="456333"/>
                </a:xfrm>
              </p:grpSpPr>
              <p:sp>
                <p:nvSpPr>
                  <p:cNvPr id="478" name="직사각형 317"/>
                  <p:cNvSpPr/>
                  <p:nvPr/>
                </p:nvSpPr>
                <p:spPr>
                  <a:xfrm>
                    <a:off x="288170" y="3573016"/>
                    <a:ext cx="457200" cy="456333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12700" cap="flat" cmpd="sng" algn="ctr">
                    <a:solidFill>
                      <a:sysClr val="windowText" lastClr="00000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79" name="직사각형 318"/>
                  <p:cNvSpPr/>
                  <p:nvPr/>
                </p:nvSpPr>
                <p:spPr>
                  <a:xfrm>
                    <a:off x="362192" y="3893043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80" name="직사각형 319"/>
                  <p:cNvSpPr/>
                  <p:nvPr/>
                </p:nvSpPr>
                <p:spPr>
                  <a:xfrm>
                    <a:off x="362191" y="3756158"/>
                    <a:ext cx="309159" cy="90048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60BD68">
                          <a:tint val="50000"/>
                          <a:satMod val="300000"/>
                        </a:srgbClr>
                      </a:gs>
                      <a:gs pos="35000">
                        <a:srgbClr val="60BD68">
                          <a:tint val="37000"/>
                          <a:satMod val="300000"/>
                        </a:srgbClr>
                      </a:gs>
                      <a:gs pos="100000">
                        <a:srgbClr val="60BD68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60BD68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81" name="직사각형 320"/>
                  <p:cNvSpPr/>
                  <p:nvPr/>
                </p:nvSpPr>
                <p:spPr>
                  <a:xfrm>
                    <a:off x="552528" y="3893043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82" name="직사각형 321"/>
                  <p:cNvSpPr/>
                  <p:nvPr/>
                </p:nvSpPr>
                <p:spPr>
                  <a:xfrm>
                    <a:off x="362192" y="3635824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83" name="직사각형 322"/>
                  <p:cNvSpPr/>
                  <p:nvPr/>
                </p:nvSpPr>
                <p:spPr>
                  <a:xfrm>
                    <a:off x="552528" y="3635824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</p:grpSp>
            <p:grpSp>
              <p:nvGrpSpPr>
                <p:cNvPr id="464" name="그룹 323"/>
                <p:cNvGrpSpPr/>
                <p:nvPr/>
              </p:nvGrpSpPr>
              <p:grpSpPr>
                <a:xfrm>
                  <a:off x="1449730" y="3573016"/>
                  <a:ext cx="457200" cy="456333"/>
                  <a:chOff x="288170" y="3573016"/>
                  <a:chExt cx="457200" cy="456333"/>
                </a:xfrm>
              </p:grpSpPr>
              <p:sp>
                <p:nvSpPr>
                  <p:cNvPr id="472" name="직사각형 324"/>
                  <p:cNvSpPr/>
                  <p:nvPr/>
                </p:nvSpPr>
                <p:spPr>
                  <a:xfrm>
                    <a:off x="288170" y="3573016"/>
                    <a:ext cx="457200" cy="456333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12700" cap="flat" cmpd="sng" algn="ctr">
                    <a:solidFill>
                      <a:sysClr val="windowText" lastClr="00000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73" name="직사각형 325"/>
                  <p:cNvSpPr/>
                  <p:nvPr/>
                </p:nvSpPr>
                <p:spPr>
                  <a:xfrm>
                    <a:off x="362192" y="3893043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74" name="직사각형 326"/>
                  <p:cNvSpPr/>
                  <p:nvPr/>
                </p:nvSpPr>
                <p:spPr>
                  <a:xfrm>
                    <a:off x="362191" y="3756158"/>
                    <a:ext cx="309159" cy="90048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60BD68">
                          <a:tint val="50000"/>
                          <a:satMod val="300000"/>
                        </a:srgbClr>
                      </a:gs>
                      <a:gs pos="35000">
                        <a:srgbClr val="60BD68">
                          <a:tint val="37000"/>
                          <a:satMod val="300000"/>
                        </a:srgbClr>
                      </a:gs>
                      <a:gs pos="100000">
                        <a:srgbClr val="60BD68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60BD68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75" name="직사각형 327"/>
                  <p:cNvSpPr/>
                  <p:nvPr/>
                </p:nvSpPr>
                <p:spPr>
                  <a:xfrm>
                    <a:off x="552528" y="3893043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76" name="직사각형 328"/>
                  <p:cNvSpPr/>
                  <p:nvPr/>
                </p:nvSpPr>
                <p:spPr>
                  <a:xfrm>
                    <a:off x="362192" y="3635824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77" name="직사각형 329"/>
                  <p:cNvSpPr/>
                  <p:nvPr/>
                </p:nvSpPr>
                <p:spPr>
                  <a:xfrm>
                    <a:off x="552528" y="3635824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</p:grpSp>
            <p:grpSp>
              <p:nvGrpSpPr>
                <p:cNvPr id="465" name="그룹 330"/>
                <p:cNvGrpSpPr/>
                <p:nvPr/>
              </p:nvGrpSpPr>
              <p:grpSpPr>
                <a:xfrm>
                  <a:off x="2030510" y="3573016"/>
                  <a:ext cx="457200" cy="456333"/>
                  <a:chOff x="288170" y="3573016"/>
                  <a:chExt cx="457200" cy="456333"/>
                </a:xfrm>
              </p:grpSpPr>
              <p:sp>
                <p:nvSpPr>
                  <p:cNvPr id="466" name="직사각형 331"/>
                  <p:cNvSpPr/>
                  <p:nvPr/>
                </p:nvSpPr>
                <p:spPr>
                  <a:xfrm>
                    <a:off x="288170" y="3573016"/>
                    <a:ext cx="457200" cy="456333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12700" cap="flat" cmpd="sng" algn="ctr">
                    <a:solidFill>
                      <a:sysClr val="windowText" lastClr="00000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67" name="직사각형 332"/>
                  <p:cNvSpPr/>
                  <p:nvPr/>
                </p:nvSpPr>
                <p:spPr>
                  <a:xfrm>
                    <a:off x="362192" y="3893043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68" name="직사각형 333"/>
                  <p:cNvSpPr/>
                  <p:nvPr/>
                </p:nvSpPr>
                <p:spPr>
                  <a:xfrm>
                    <a:off x="362191" y="3756158"/>
                    <a:ext cx="309159" cy="90048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60BD68">
                          <a:tint val="50000"/>
                          <a:satMod val="300000"/>
                        </a:srgbClr>
                      </a:gs>
                      <a:gs pos="35000">
                        <a:srgbClr val="60BD68">
                          <a:tint val="37000"/>
                          <a:satMod val="300000"/>
                        </a:srgbClr>
                      </a:gs>
                      <a:gs pos="100000">
                        <a:srgbClr val="60BD68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60BD68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69" name="직사각형 334"/>
                  <p:cNvSpPr/>
                  <p:nvPr/>
                </p:nvSpPr>
                <p:spPr>
                  <a:xfrm>
                    <a:off x="552528" y="3893043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70" name="직사각형 335"/>
                  <p:cNvSpPr/>
                  <p:nvPr/>
                </p:nvSpPr>
                <p:spPr>
                  <a:xfrm>
                    <a:off x="362192" y="3635824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71" name="직사각형 336"/>
                  <p:cNvSpPr/>
                  <p:nvPr/>
                </p:nvSpPr>
                <p:spPr>
                  <a:xfrm>
                    <a:off x="552528" y="3635824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</p:grpSp>
          </p:grpSp>
          <p:grpSp>
            <p:nvGrpSpPr>
              <p:cNvPr id="340" name="그룹 338"/>
              <p:cNvGrpSpPr/>
              <p:nvPr/>
            </p:nvGrpSpPr>
            <p:grpSpPr>
              <a:xfrm>
                <a:off x="288170" y="4153087"/>
                <a:ext cx="2199540" cy="456333"/>
                <a:chOff x="288170" y="3573016"/>
                <a:chExt cx="2199540" cy="456333"/>
              </a:xfrm>
            </p:grpSpPr>
            <p:grpSp>
              <p:nvGrpSpPr>
                <p:cNvPr id="434" name="그룹 339"/>
                <p:cNvGrpSpPr/>
                <p:nvPr/>
              </p:nvGrpSpPr>
              <p:grpSpPr>
                <a:xfrm>
                  <a:off x="288170" y="3573016"/>
                  <a:ext cx="457200" cy="456333"/>
                  <a:chOff x="288170" y="3573016"/>
                  <a:chExt cx="457200" cy="456333"/>
                </a:xfrm>
              </p:grpSpPr>
              <p:sp>
                <p:nvSpPr>
                  <p:cNvPr id="456" name="직사각형 361"/>
                  <p:cNvSpPr/>
                  <p:nvPr/>
                </p:nvSpPr>
                <p:spPr>
                  <a:xfrm>
                    <a:off x="288170" y="3573016"/>
                    <a:ext cx="457200" cy="456333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12700" cap="flat" cmpd="sng" algn="ctr">
                    <a:solidFill>
                      <a:sysClr val="windowText" lastClr="00000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57" name="직사각형 362"/>
                  <p:cNvSpPr/>
                  <p:nvPr/>
                </p:nvSpPr>
                <p:spPr>
                  <a:xfrm>
                    <a:off x="362192" y="3893043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58" name="직사각형 363"/>
                  <p:cNvSpPr/>
                  <p:nvPr/>
                </p:nvSpPr>
                <p:spPr>
                  <a:xfrm>
                    <a:off x="362191" y="3756158"/>
                    <a:ext cx="309159" cy="90048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60BD68">
                          <a:tint val="50000"/>
                          <a:satMod val="300000"/>
                        </a:srgbClr>
                      </a:gs>
                      <a:gs pos="35000">
                        <a:srgbClr val="60BD68">
                          <a:tint val="37000"/>
                          <a:satMod val="300000"/>
                        </a:srgbClr>
                      </a:gs>
                      <a:gs pos="100000">
                        <a:srgbClr val="60BD68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60BD68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59" name="직사각형 364"/>
                  <p:cNvSpPr/>
                  <p:nvPr/>
                </p:nvSpPr>
                <p:spPr>
                  <a:xfrm>
                    <a:off x="552528" y="3893043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60" name="직사각형 365"/>
                  <p:cNvSpPr/>
                  <p:nvPr/>
                </p:nvSpPr>
                <p:spPr>
                  <a:xfrm>
                    <a:off x="362192" y="3635824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61" name="직사각형 366"/>
                  <p:cNvSpPr/>
                  <p:nvPr/>
                </p:nvSpPr>
                <p:spPr>
                  <a:xfrm>
                    <a:off x="552528" y="3635824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</p:grpSp>
            <p:grpSp>
              <p:nvGrpSpPr>
                <p:cNvPr id="435" name="그룹 340"/>
                <p:cNvGrpSpPr/>
                <p:nvPr/>
              </p:nvGrpSpPr>
              <p:grpSpPr>
                <a:xfrm>
                  <a:off x="868950" y="3573016"/>
                  <a:ext cx="457200" cy="456333"/>
                  <a:chOff x="288170" y="3573016"/>
                  <a:chExt cx="457200" cy="456333"/>
                </a:xfrm>
              </p:grpSpPr>
              <p:sp>
                <p:nvSpPr>
                  <p:cNvPr id="450" name="직사각형 355"/>
                  <p:cNvSpPr/>
                  <p:nvPr/>
                </p:nvSpPr>
                <p:spPr>
                  <a:xfrm>
                    <a:off x="288170" y="3573016"/>
                    <a:ext cx="457200" cy="456333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12700" cap="flat" cmpd="sng" algn="ctr">
                    <a:solidFill>
                      <a:sysClr val="windowText" lastClr="00000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51" name="직사각형 356"/>
                  <p:cNvSpPr/>
                  <p:nvPr/>
                </p:nvSpPr>
                <p:spPr>
                  <a:xfrm>
                    <a:off x="362192" y="3893043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52" name="직사각형 357"/>
                  <p:cNvSpPr/>
                  <p:nvPr/>
                </p:nvSpPr>
                <p:spPr>
                  <a:xfrm>
                    <a:off x="362191" y="3756158"/>
                    <a:ext cx="309159" cy="90048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60BD68">
                          <a:tint val="50000"/>
                          <a:satMod val="300000"/>
                        </a:srgbClr>
                      </a:gs>
                      <a:gs pos="35000">
                        <a:srgbClr val="60BD68">
                          <a:tint val="37000"/>
                          <a:satMod val="300000"/>
                        </a:srgbClr>
                      </a:gs>
                      <a:gs pos="100000">
                        <a:srgbClr val="60BD68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60BD68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53" name="직사각형 358"/>
                  <p:cNvSpPr/>
                  <p:nvPr/>
                </p:nvSpPr>
                <p:spPr>
                  <a:xfrm>
                    <a:off x="552528" y="3893043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54" name="직사각형 359"/>
                  <p:cNvSpPr/>
                  <p:nvPr/>
                </p:nvSpPr>
                <p:spPr>
                  <a:xfrm>
                    <a:off x="362192" y="3635824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55" name="직사각형 360"/>
                  <p:cNvSpPr/>
                  <p:nvPr/>
                </p:nvSpPr>
                <p:spPr>
                  <a:xfrm>
                    <a:off x="552528" y="3635824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</p:grpSp>
            <p:grpSp>
              <p:nvGrpSpPr>
                <p:cNvPr id="436" name="그룹 341"/>
                <p:cNvGrpSpPr/>
                <p:nvPr/>
              </p:nvGrpSpPr>
              <p:grpSpPr>
                <a:xfrm>
                  <a:off x="1449730" y="3573016"/>
                  <a:ext cx="457200" cy="456333"/>
                  <a:chOff x="288170" y="3573016"/>
                  <a:chExt cx="457200" cy="456333"/>
                </a:xfrm>
              </p:grpSpPr>
              <p:sp>
                <p:nvSpPr>
                  <p:cNvPr id="444" name="직사각형 349"/>
                  <p:cNvSpPr/>
                  <p:nvPr/>
                </p:nvSpPr>
                <p:spPr>
                  <a:xfrm>
                    <a:off x="288170" y="3573016"/>
                    <a:ext cx="457200" cy="456333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12700" cap="flat" cmpd="sng" algn="ctr">
                    <a:solidFill>
                      <a:sysClr val="windowText" lastClr="00000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45" name="직사각형 350"/>
                  <p:cNvSpPr/>
                  <p:nvPr/>
                </p:nvSpPr>
                <p:spPr>
                  <a:xfrm>
                    <a:off x="362192" y="3893043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46" name="직사각형 351"/>
                  <p:cNvSpPr/>
                  <p:nvPr/>
                </p:nvSpPr>
                <p:spPr>
                  <a:xfrm>
                    <a:off x="362191" y="3756158"/>
                    <a:ext cx="309159" cy="90048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60BD68">
                          <a:tint val="50000"/>
                          <a:satMod val="300000"/>
                        </a:srgbClr>
                      </a:gs>
                      <a:gs pos="35000">
                        <a:srgbClr val="60BD68">
                          <a:tint val="37000"/>
                          <a:satMod val="300000"/>
                        </a:srgbClr>
                      </a:gs>
                      <a:gs pos="100000">
                        <a:srgbClr val="60BD68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60BD68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47" name="직사각형 352"/>
                  <p:cNvSpPr/>
                  <p:nvPr/>
                </p:nvSpPr>
                <p:spPr>
                  <a:xfrm>
                    <a:off x="552528" y="3893043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48" name="직사각형 353"/>
                  <p:cNvSpPr/>
                  <p:nvPr/>
                </p:nvSpPr>
                <p:spPr>
                  <a:xfrm>
                    <a:off x="362192" y="3635824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49" name="직사각형 354"/>
                  <p:cNvSpPr/>
                  <p:nvPr/>
                </p:nvSpPr>
                <p:spPr>
                  <a:xfrm>
                    <a:off x="552528" y="3635824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</p:grpSp>
            <p:grpSp>
              <p:nvGrpSpPr>
                <p:cNvPr id="437" name="그룹 342"/>
                <p:cNvGrpSpPr/>
                <p:nvPr/>
              </p:nvGrpSpPr>
              <p:grpSpPr>
                <a:xfrm>
                  <a:off x="2030510" y="3573016"/>
                  <a:ext cx="457200" cy="456333"/>
                  <a:chOff x="288170" y="3573016"/>
                  <a:chExt cx="457200" cy="456333"/>
                </a:xfrm>
              </p:grpSpPr>
              <p:sp>
                <p:nvSpPr>
                  <p:cNvPr id="438" name="직사각형 343"/>
                  <p:cNvSpPr/>
                  <p:nvPr/>
                </p:nvSpPr>
                <p:spPr>
                  <a:xfrm>
                    <a:off x="288170" y="3573016"/>
                    <a:ext cx="457200" cy="456333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12700" cap="flat" cmpd="sng" algn="ctr">
                    <a:solidFill>
                      <a:sysClr val="windowText" lastClr="00000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39" name="직사각형 344"/>
                  <p:cNvSpPr/>
                  <p:nvPr/>
                </p:nvSpPr>
                <p:spPr>
                  <a:xfrm>
                    <a:off x="362192" y="3893043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40" name="직사각형 345"/>
                  <p:cNvSpPr/>
                  <p:nvPr/>
                </p:nvSpPr>
                <p:spPr>
                  <a:xfrm>
                    <a:off x="362191" y="3756158"/>
                    <a:ext cx="309159" cy="90048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60BD68">
                          <a:tint val="50000"/>
                          <a:satMod val="300000"/>
                        </a:srgbClr>
                      </a:gs>
                      <a:gs pos="35000">
                        <a:srgbClr val="60BD68">
                          <a:tint val="37000"/>
                          <a:satMod val="300000"/>
                        </a:srgbClr>
                      </a:gs>
                      <a:gs pos="100000">
                        <a:srgbClr val="60BD68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60BD68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41" name="직사각형 346"/>
                  <p:cNvSpPr/>
                  <p:nvPr/>
                </p:nvSpPr>
                <p:spPr>
                  <a:xfrm>
                    <a:off x="552528" y="3893043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42" name="직사각형 347"/>
                  <p:cNvSpPr/>
                  <p:nvPr/>
                </p:nvSpPr>
                <p:spPr>
                  <a:xfrm>
                    <a:off x="362192" y="3635824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43" name="직사각형 348"/>
                  <p:cNvSpPr/>
                  <p:nvPr/>
                </p:nvSpPr>
                <p:spPr>
                  <a:xfrm>
                    <a:off x="552528" y="3635824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</p:grpSp>
          </p:grpSp>
          <p:grpSp>
            <p:nvGrpSpPr>
              <p:cNvPr id="341" name="그룹 396"/>
              <p:cNvGrpSpPr/>
              <p:nvPr/>
            </p:nvGrpSpPr>
            <p:grpSpPr>
              <a:xfrm>
                <a:off x="288170" y="4733912"/>
                <a:ext cx="2199540" cy="456333"/>
                <a:chOff x="288170" y="3573016"/>
                <a:chExt cx="2199540" cy="456333"/>
              </a:xfrm>
            </p:grpSpPr>
            <p:grpSp>
              <p:nvGrpSpPr>
                <p:cNvPr id="406" name="그룹 397"/>
                <p:cNvGrpSpPr/>
                <p:nvPr/>
              </p:nvGrpSpPr>
              <p:grpSpPr>
                <a:xfrm>
                  <a:off x="288170" y="3573016"/>
                  <a:ext cx="457200" cy="456333"/>
                  <a:chOff x="288170" y="3573016"/>
                  <a:chExt cx="457200" cy="456333"/>
                </a:xfrm>
              </p:grpSpPr>
              <p:sp>
                <p:nvSpPr>
                  <p:cNvPr id="428" name="직사각형 419"/>
                  <p:cNvSpPr/>
                  <p:nvPr/>
                </p:nvSpPr>
                <p:spPr>
                  <a:xfrm>
                    <a:off x="288170" y="3573016"/>
                    <a:ext cx="457200" cy="456333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12700" cap="flat" cmpd="sng" algn="ctr">
                    <a:solidFill>
                      <a:sysClr val="windowText" lastClr="00000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29" name="직사각형 420"/>
                  <p:cNvSpPr/>
                  <p:nvPr/>
                </p:nvSpPr>
                <p:spPr>
                  <a:xfrm>
                    <a:off x="362192" y="3893043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30" name="직사각형 421"/>
                  <p:cNvSpPr/>
                  <p:nvPr/>
                </p:nvSpPr>
                <p:spPr>
                  <a:xfrm>
                    <a:off x="362191" y="3756158"/>
                    <a:ext cx="309159" cy="90048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60BD68">
                          <a:tint val="50000"/>
                          <a:satMod val="300000"/>
                        </a:srgbClr>
                      </a:gs>
                      <a:gs pos="35000">
                        <a:srgbClr val="60BD68">
                          <a:tint val="37000"/>
                          <a:satMod val="300000"/>
                        </a:srgbClr>
                      </a:gs>
                      <a:gs pos="100000">
                        <a:srgbClr val="60BD68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60BD68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31" name="직사각형 422"/>
                  <p:cNvSpPr/>
                  <p:nvPr/>
                </p:nvSpPr>
                <p:spPr>
                  <a:xfrm>
                    <a:off x="552528" y="3893043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32" name="직사각형 423"/>
                  <p:cNvSpPr/>
                  <p:nvPr/>
                </p:nvSpPr>
                <p:spPr>
                  <a:xfrm>
                    <a:off x="362192" y="3635824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33" name="직사각형 424"/>
                  <p:cNvSpPr/>
                  <p:nvPr/>
                </p:nvSpPr>
                <p:spPr>
                  <a:xfrm>
                    <a:off x="552528" y="3635824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</p:grpSp>
            <p:grpSp>
              <p:nvGrpSpPr>
                <p:cNvPr id="407" name="그룹 398"/>
                <p:cNvGrpSpPr/>
                <p:nvPr/>
              </p:nvGrpSpPr>
              <p:grpSpPr>
                <a:xfrm>
                  <a:off x="868950" y="3573016"/>
                  <a:ext cx="457200" cy="456333"/>
                  <a:chOff x="288170" y="3573016"/>
                  <a:chExt cx="457200" cy="456333"/>
                </a:xfrm>
              </p:grpSpPr>
              <p:sp>
                <p:nvSpPr>
                  <p:cNvPr id="422" name="직사각형 413"/>
                  <p:cNvSpPr/>
                  <p:nvPr/>
                </p:nvSpPr>
                <p:spPr>
                  <a:xfrm>
                    <a:off x="288170" y="3573016"/>
                    <a:ext cx="457200" cy="456333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12700" cap="flat" cmpd="sng" algn="ctr">
                    <a:solidFill>
                      <a:sysClr val="windowText" lastClr="00000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23" name="직사각형 414"/>
                  <p:cNvSpPr/>
                  <p:nvPr/>
                </p:nvSpPr>
                <p:spPr>
                  <a:xfrm>
                    <a:off x="362192" y="3893043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24" name="직사각형 415"/>
                  <p:cNvSpPr/>
                  <p:nvPr/>
                </p:nvSpPr>
                <p:spPr>
                  <a:xfrm>
                    <a:off x="362191" y="3756158"/>
                    <a:ext cx="309159" cy="90048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60BD68">
                          <a:tint val="50000"/>
                          <a:satMod val="300000"/>
                        </a:srgbClr>
                      </a:gs>
                      <a:gs pos="35000">
                        <a:srgbClr val="60BD68">
                          <a:tint val="37000"/>
                          <a:satMod val="300000"/>
                        </a:srgbClr>
                      </a:gs>
                      <a:gs pos="100000">
                        <a:srgbClr val="60BD68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60BD68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25" name="직사각형 416"/>
                  <p:cNvSpPr/>
                  <p:nvPr/>
                </p:nvSpPr>
                <p:spPr>
                  <a:xfrm>
                    <a:off x="552528" y="3893043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26" name="직사각형 417"/>
                  <p:cNvSpPr/>
                  <p:nvPr/>
                </p:nvSpPr>
                <p:spPr>
                  <a:xfrm>
                    <a:off x="362192" y="3635824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27" name="직사각형 418"/>
                  <p:cNvSpPr/>
                  <p:nvPr/>
                </p:nvSpPr>
                <p:spPr>
                  <a:xfrm>
                    <a:off x="552528" y="3635824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</p:grpSp>
            <p:grpSp>
              <p:nvGrpSpPr>
                <p:cNvPr id="408" name="그룹 399"/>
                <p:cNvGrpSpPr/>
                <p:nvPr/>
              </p:nvGrpSpPr>
              <p:grpSpPr>
                <a:xfrm>
                  <a:off x="1449730" y="3573016"/>
                  <a:ext cx="457200" cy="456333"/>
                  <a:chOff x="288170" y="3573016"/>
                  <a:chExt cx="457200" cy="456333"/>
                </a:xfrm>
              </p:grpSpPr>
              <p:sp>
                <p:nvSpPr>
                  <p:cNvPr id="416" name="직사각형 407"/>
                  <p:cNvSpPr/>
                  <p:nvPr/>
                </p:nvSpPr>
                <p:spPr>
                  <a:xfrm>
                    <a:off x="288170" y="3573016"/>
                    <a:ext cx="457200" cy="456333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12700" cap="flat" cmpd="sng" algn="ctr">
                    <a:solidFill>
                      <a:sysClr val="windowText" lastClr="00000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17" name="직사각형 408"/>
                  <p:cNvSpPr/>
                  <p:nvPr/>
                </p:nvSpPr>
                <p:spPr>
                  <a:xfrm>
                    <a:off x="362192" y="3893043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18" name="직사각형 409"/>
                  <p:cNvSpPr/>
                  <p:nvPr/>
                </p:nvSpPr>
                <p:spPr>
                  <a:xfrm>
                    <a:off x="362191" y="3756158"/>
                    <a:ext cx="309159" cy="90048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60BD68">
                          <a:tint val="50000"/>
                          <a:satMod val="300000"/>
                        </a:srgbClr>
                      </a:gs>
                      <a:gs pos="35000">
                        <a:srgbClr val="60BD68">
                          <a:tint val="37000"/>
                          <a:satMod val="300000"/>
                        </a:srgbClr>
                      </a:gs>
                      <a:gs pos="100000">
                        <a:srgbClr val="60BD68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60BD68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19" name="직사각형 410"/>
                  <p:cNvSpPr/>
                  <p:nvPr/>
                </p:nvSpPr>
                <p:spPr>
                  <a:xfrm>
                    <a:off x="552528" y="3893043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20" name="직사각형 411"/>
                  <p:cNvSpPr/>
                  <p:nvPr/>
                </p:nvSpPr>
                <p:spPr>
                  <a:xfrm>
                    <a:off x="362192" y="3635824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21" name="직사각형 412"/>
                  <p:cNvSpPr/>
                  <p:nvPr/>
                </p:nvSpPr>
                <p:spPr>
                  <a:xfrm>
                    <a:off x="552528" y="3635824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</p:grpSp>
            <p:grpSp>
              <p:nvGrpSpPr>
                <p:cNvPr id="409" name="그룹 400"/>
                <p:cNvGrpSpPr/>
                <p:nvPr/>
              </p:nvGrpSpPr>
              <p:grpSpPr>
                <a:xfrm>
                  <a:off x="2030510" y="3573016"/>
                  <a:ext cx="457200" cy="456333"/>
                  <a:chOff x="288170" y="3573016"/>
                  <a:chExt cx="457200" cy="456333"/>
                </a:xfrm>
              </p:grpSpPr>
              <p:sp>
                <p:nvSpPr>
                  <p:cNvPr id="410" name="직사각형 401"/>
                  <p:cNvSpPr/>
                  <p:nvPr/>
                </p:nvSpPr>
                <p:spPr>
                  <a:xfrm>
                    <a:off x="288170" y="3573016"/>
                    <a:ext cx="457200" cy="456333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12700" cap="flat" cmpd="sng" algn="ctr">
                    <a:solidFill>
                      <a:sysClr val="windowText" lastClr="00000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11" name="직사각형 402"/>
                  <p:cNvSpPr/>
                  <p:nvPr/>
                </p:nvSpPr>
                <p:spPr>
                  <a:xfrm>
                    <a:off x="362192" y="3893043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12" name="직사각형 403"/>
                  <p:cNvSpPr/>
                  <p:nvPr/>
                </p:nvSpPr>
                <p:spPr>
                  <a:xfrm>
                    <a:off x="362191" y="3756158"/>
                    <a:ext cx="309159" cy="90048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60BD68">
                          <a:tint val="50000"/>
                          <a:satMod val="300000"/>
                        </a:srgbClr>
                      </a:gs>
                      <a:gs pos="35000">
                        <a:srgbClr val="60BD68">
                          <a:tint val="37000"/>
                          <a:satMod val="300000"/>
                        </a:srgbClr>
                      </a:gs>
                      <a:gs pos="100000">
                        <a:srgbClr val="60BD68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60BD68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13" name="직사각형 404"/>
                  <p:cNvSpPr/>
                  <p:nvPr/>
                </p:nvSpPr>
                <p:spPr>
                  <a:xfrm>
                    <a:off x="552528" y="3893043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14" name="직사각형 405"/>
                  <p:cNvSpPr/>
                  <p:nvPr/>
                </p:nvSpPr>
                <p:spPr>
                  <a:xfrm>
                    <a:off x="362192" y="3635824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15" name="직사각형 406"/>
                  <p:cNvSpPr/>
                  <p:nvPr/>
                </p:nvSpPr>
                <p:spPr>
                  <a:xfrm>
                    <a:off x="552528" y="3635824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</p:grpSp>
          </p:grpSp>
          <p:grpSp>
            <p:nvGrpSpPr>
              <p:cNvPr id="342" name="그룹 425"/>
              <p:cNvGrpSpPr/>
              <p:nvPr/>
            </p:nvGrpSpPr>
            <p:grpSpPr>
              <a:xfrm>
                <a:off x="288170" y="5315933"/>
                <a:ext cx="2199540" cy="456333"/>
                <a:chOff x="288170" y="3573016"/>
                <a:chExt cx="2199540" cy="456333"/>
              </a:xfrm>
            </p:grpSpPr>
            <p:grpSp>
              <p:nvGrpSpPr>
                <p:cNvPr id="378" name="그룹 426"/>
                <p:cNvGrpSpPr/>
                <p:nvPr/>
              </p:nvGrpSpPr>
              <p:grpSpPr>
                <a:xfrm>
                  <a:off x="288170" y="3573016"/>
                  <a:ext cx="457200" cy="456333"/>
                  <a:chOff x="288170" y="3573016"/>
                  <a:chExt cx="457200" cy="456333"/>
                </a:xfrm>
              </p:grpSpPr>
              <p:sp>
                <p:nvSpPr>
                  <p:cNvPr id="400" name="직사각형 448"/>
                  <p:cNvSpPr/>
                  <p:nvPr/>
                </p:nvSpPr>
                <p:spPr>
                  <a:xfrm>
                    <a:off x="288170" y="3573016"/>
                    <a:ext cx="457200" cy="456333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12700" cap="flat" cmpd="sng" algn="ctr">
                    <a:solidFill>
                      <a:sysClr val="windowText" lastClr="00000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01" name="직사각형 449"/>
                  <p:cNvSpPr/>
                  <p:nvPr/>
                </p:nvSpPr>
                <p:spPr>
                  <a:xfrm>
                    <a:off x="362192" y="3893043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02" name="직사각형 450"/>
                  <p:cNvSpPr/>
                  <p:nvPr/>
                </p:nvSpPr>
                <p:spPr>
                  <a:xfrm>
                    <a:off x="362191" y="3756158"/>
                    <a:ext cx="309159" cy="90048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60BD68">
                          <a:tint val="50000"/>
                          <a:satMod val="300000"/>
                        </a:srgbClr>
                      </a:gs>
                      <a:gs pos="35000">
                        <a:srgbClr val="60BD68">
                          <a:tint val="37000"/>
                          <a:satMod val="300000"/>
                        </a:srgbClr>
                      </a:gs>
                      <a:gs pos="100000">
                        <a:srgbClr val="60BD68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60BD68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03" name="직사각형 451"/>
                  <p:cNvSpPr/>
                  <p:nvPr/>
                </p:nvSpPr>
                <p:spPr>
                  <a:xfrm>
                    <a:off x="552528" y="3893043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04" name="직사각형 452"/>
                  <p:cNvSpPr/>
                  <p:nvPr/>
                </p:nvSpPr>
                <p:spPr>
                  <a:xfrm>
                    <a:off x="362192" y="3635824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405" name="직사각형 453"/>
                  <p:cNvSpPr/>
                  <p:nvPr/>
                </p:nvSpPr>
                <p:spPr>
                  <a:xfrm>
                    <a:off x="552528" y="3635824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</p:grpSp>
            <p:grpSp>
              <p:nvGrpSpPr>
                <p:cNvPr id="379" name="그룹 427"/>
                <p:cNvGrpSpPr/>
                <p:nvPr/>
              </p:nvGrpSpPr>
              <p:grpSpPr>
                <a:xfrm>
                  <a:off x="868950" y="3573016"/>
                  <a:ext cx="457200" cy="456333"/>
                  <a:chOff x="288170" y="3573016"/>
                  <a:chExt cx="457200" cy="456333"/>
                </a:xfrm>
              </p:grpSpPr>
              <p:sp>
                <p:nvSpPr>
                  <p:cNvPr id="394" name="직사각형 442"/>
                  <p:cNvSpPr/>
                  <p:nvPr/>
                </p:nvSpPr>
                <p:spPr>
                  <a:xfrm>
                    <a:off x="288170" y="3573016"/>
                    <a:ext cx="457200" cy="456333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12700" cap="flat" cmpd="sng" algn="ctr">
                    <a:solidFill>
                      <a:sysClr val="windowText" lastClr="00000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395" name="직사각형 443"/>
                  <p:cNvSpPr/>
                  <p:nvPr/>
                </p:nvSpPr>
                <p:spPr>
                  <a:xfrm>
                    <a:off x="362192" y="3893043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396" name="직사각형 444"/>
                  <p:cNvSpPr/>
                  <p:nvPr/>
                </p:nvSpPr>
                <p:spPr>
                  <a:xfrm>
                    <a:off x="362191" y="3756158"/>
                    <a:ext cx="309159" cy="90048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60BD68">
                          <a:tint val="50000"/>
                          <a:satMod val="300000"/>
                        </a:srgbClr>
                      </a:gs>
                      <a:gs pos="35000">
                        <a:srgbClr val="60BD68">
                          <a:tint val="37000"/>
                          <a:satMod val="300000"/>
                        </a:srgbClr>
                      </a:gs>
                      <a:gs pos="100000">
                        <a:srgbClr val="60BD68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60BD68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397" name="직사각형 445"/>
                  <p:cNvSpPr/>
                  <p:nvPr/>
                </p:nvSpPr>
                <p:spPr>
                  <a:xfrm>
                    <a:off x="552528" y="3893043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398" name="직사각형 446"/>
                  <p:cNvSpPr/>
                  <p:nvPr/>
                </p:nvSpPr>
                <p:spPr>
                  <a:xfrm>
                    <a:off x="362192" y="3635824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399" name="직사각형 447"/>
                  <p:cNvSpPr/>
                  <p:nvPr/>
                </p:nvSpPr>
                <p:spPr>
                  <a:xfrm>
                    <a:off x="552528" y="3635824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</p:grpSp>
            <p:grpSp>
              <p:nvGrpSpPr>
                <p:cNvPr id="380" name="그룹 428"/>
                <p:cNvGrpSpPr/>
                <p:nvPr/>
              </p:nvGrpSpPr>
              <p:grpSpPr>
                <a:xfrm>
                  <a:off x="1449730" y="3573016"/>
                  <a:ext cx="457200" cy="456333"/>
                  <a:chOff x="288170" y="3573016"/>
                  <a:chExt cx="457200" cy="456333"/>
                </a:xfrm>
              </p:grpSpPr>
              <p:sp>
                <p:nvSpPr>
                  <p:cNvPr id="388" name="직사각형 436"/>
                  <p:cNvSpPr/>
                  <p:nvPr/>
                </p:nvSpPr>
                <p:spPr>
                  <a:xfrm>
                    <a:off x="288170" y="3573016"/>
                    <a:ext cx="457200" cy="456333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12700" cap="flat" cmpd="sng" algn="ctr">
                    <a:solidFill>
                      <a:sysClr val="windowText" lastClr="00000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389" name="직사각형 437"/>
                  <p:cNvSpPr/>
                  <p:nvPr/>
                </p:nvSpPr>
                <p:spPr>
                  <a:xfrm>
                    <a:off x="362192" y="3893043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390" name="직사각형 438"/>
                  <p:cNvSpPr/>
                  <p:nvPr/>
                </p:nvSpPr>
                <p:spPr>
                  <a:xfrm>
                    <a:off x="362191" y="3756158"/>
                    <a:ext cx="309159" cy="90048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60BD68">
                          <a:tint val="50000"/>
                          <a:satMod val="300000"/>
                        </a:srgbClr>
                      </a:gs>
                      <a:gs pos="35000">
                        <a:srgbClr val="60BD68">
                          <a:tint val="37000"/>
                          <a:satMod val="300000"/>
                        </a:srgbClr>
                      </a:gs>
                      <a:gs pos="100000">
                        <a:srgbClr val="60BD68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60BD68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391" name="직사각형 439"/>
                  <p:cNvSpPr/>
                  <p:nvPr/>
                </p:nvSpPr>
                <p:spPr>
                  <a:xfrm>
                    <a:off x="552528" y="3893043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392" name="직사각형 440"/>
                  <p:cNvSpPr/>
                  <p:nvPr/>
                </p:nvSpPr>
                <p:spPr>
                  <a:xfrm>
                    <a:off x="362192" y="3635824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393" name="직사각형 441"/>
                  <p:cNvSpPr/>
                  <p:nvPr/>
                </p:nvSpPr>
                <p:spPr>
                  <a:xfrm>
                    <a:off x="552528" y="3635824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</p:grpSp>
            <p:grpSp>
              <p:nvGrpSpPr>
                <p:cNvPr id="381" name="그룹 429"/>
                <p:cNvGrpSpPr/>
                <p:nvPr/>
              </p:nvGrpSpPr>
              <p:grpSpPr>
                <a:xfrm>
                  <a:off x="2030510" y="3573016"/>
                  <a:ext cx="457200" cy="456333"/>
                  <a:chOff x="288170" y="3573016"/>
                  <a:chExt cx="457200" cy="456333"/>
                </a:xfrm>
              </p:grpSpPr>
              <p:sp>
                <p:nvSpPr>
                  <p:cNvPr id="382" name="직사각형 430"/>
                  <p:cNvSpPr/>
                  <p:nvPr/>
                </p:nvSpPr>
                <p:spPr>
                  <a:xfrm>
                    <a:off x="288170" y="3573016"/>
                    <a:ext cx="457200" cy="456333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12700" cap="flat" cmpd="sng" algn="ctr">
                    <a:solidFill>
                      <a:sysClr val="windowText" lastClr="000000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383" name="직사각형 431"/>
                  <p:cNvSpPr/>
                  <p:nvPr/>
                </p:nvSpPr>
                <p:spPr>
                  <a:xfrm>
                    <a:off x="362192" y="3893043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384" name="직사각형 432"/>
                  <p:cNvSpPr/>
                  <p:nvPr/>
                </p:nvSpPr>
                <p:spPr>
                  <a:xfrm>
                    <a:off x="362191" y="3756158"/>
                    <a:ext cx="309159" cy="90048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60BD68">
                          <a:tint val="50000"/>
                          <a:satMod val="300000"/>
                        </a:srgbClr>
                      </a:gs>
                      <a:gs pos="35000">
                        <a:srgbClr val="60BD68">
                          <a:tint val="37000"/>
                          <a:satMod val="300000"/>
                        </a:srgbClr>
                      </a:gs>
                      <a:gs pos="100000">
                        <a:srgbClr val="60BD68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60BD68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385" name="직사각형 433"/>
                  <p:cNvSpPr/>
                  <p:nvPr/>
                </p:nvSpPr>
                <p:spPr>
                  <a:xfrm>
                    <a:off x="552528" y="3893043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386" name="직사각형 434"/>
                  <p:cNvSpPr/>
                  <p:nvPr/>
                </p:nvSpPr>
                <p:spPr>
                  <a:xfrm>
                    <a:off x="362192" y="3635824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  <p:sp>
                <p:nvSpPr>
                  <p:cNvPr id="387" name="직사각형 435"/>
                  <p:cNvSpPr/>
                  <p:nvPr/>
                </p:nvSpPr>
                <p:spPr>
                  <a:xfrm>
                    <a:off x="552528" y="3635824"/>
                    <a:ext cx="118822" cy="7349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5DA5DA">
                          <a:tint val="50000"/>
                          <a:satMod val="300000"/>
                        </a:srgbClr>
                      </a:gs>
                      <a:gs pos="35000">
                        <a:srgbClr val="5DA5DA">
                          <a:tint val="37000"/>
                          <a:satMod val="300000"/>
                        </a:srgbClr>
                      </a:gs>
                      <a:gs pos="100000">
                        <a:srgbClr val="5DA5DA">
                          <a:tint val="15000"/>
                          <a:satMod val="350000"/>
                        </a:srgbClr>
                      </a:gs>
                    </a:gsLst>
                    <a:lin ang="16200000" scaled="1"/>
                  </a:gradFill>
                  <a:ln w="9525" cap="flat" cmpd="sng" algn="ctr">
                    <a:solidFill>
                      <a:srgbClr val="5DA5DA">
                        <a:shade val="95000"/>
                        <a:satMod val="105000"/>
                      </a:srgbClr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ko-KR" altLang="en-US" kern="0">
                      <a:solidFill>
                        <a:sysClr val="windowText" lastClr="000000"/>
                      </a:solidFill>
                      <a:latin typeface="Calibri"/>
                      <a:ea typeface="나눔고딕"/>
                    </a:endParaRPr>
                  </a:p>
                </p:txBody>
              </p:sp>
            </p:grpSp>
          </p:grpSp>
          <p:cxnSp>
            <p:nvCxnSpPr>
              <p:cNvPr id="343" name="직선 화살표 연결선 455"/>
              <p:cNvCxnSpPr>
                <a:stCxn id="484" idx="3"/>
                <a:endCxn id="478" idx="1"/>
              </p:cNvCxnSpPr>
              <p:nvPr/>
            </p:nvCxnSpPr>
            <p:spPr>
              <a:xfrm>
                <a:off x="745370" y="3801183"/>
                <a:ext cx="123580" cy="0"/>
              </a:xfrm>
              <a:prstGeom prst="straightConnector1">
                <a:avLst/>
              </a:prstGeom>
              <a:noFill/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  <a:headEnd type="triangle" w="sm" len="sm"/>
                <a:tailEnd type="triangle" w="sm" len="sm"/>
              </a:ln>
              <a:effectLst/>
            </p:spPr>
          </p:cxnSp>
          <p:cxnSp>
            <p:nvCxnSpPr>
              <p:cNvPr id="344" name="직선 화살표 연결선 456"/>
              <p:cNvCxnSpPr>
                <a:stCxn id="478" idx="3"/>
                <a:endCxn id="472" idx="1"/>
              </p:cNvCxnSpPr>
              <p:nvPr/>
            </p:nvCxnSpPr>
            <p:spPr>
              <a:xfrm>
                <a:off x="1326150" y="3801183"/>
                <a:ext cx="123580" cy="0"/>
              </a:xfrm>
              <a:prstGeom prst="straightConnector1">
                <a:avLst/>
              </a:prstGeom>
              <a:noFill/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  <a:headEnd type="triangle" w="sm" len="sm"/>
                <a:tailEnd type="triangle" w="sm" len="sm"/>
              </a:ln>
              <a:effectLst/>
            </p:spPr>
          </p:cxnSp>
          <p:cxnSp>
            <p:nvCxnSpPr>
              <p:cNvPr id="345" name="직선 화살표 연결선 459"/>
              <p:cNvCxnSpPr>
                <a:stCxn id="472" idx="3"/>
                <a:endCxn id="466" idx="1"/>
              </p:cNvCxnSpPr>
              <p:nvPr/>
            </p:nvCxnSpPr>
            <p:spPr>
              <a:xfrm>
                <a:off x="1906930" y="3801183"/>
                <a:ext cx="123580" cy="0"/>
              </a:xfrm>
              <a:prstGeom prst="straightConnector1">
                <a:avLst/>
              </a:prstGeom>
              <a:noFill/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  <a:headEnd type="triangle" w="sm" len="sm"/>
                <a:tailEnd type="triangle" w="sm" len="sm"/>
              </a:ln>
              <a:effectLst/>
            </p:spPr>
          </p:cxnSp>
          <p:cxnSp>
            <p:nvCxnSpPr>
              <p:cNvPr id="346" name="직선 화살표 연결선 462"/>
              <p:cNvCxnSpPr>
                <a:stCxn id="444" idx="3"/>
                <a:endCxn id="438" idx="1"/>
              </p:cNvCxnSpPr>
              <p:nvPr/>
            </p:nvCxnSpPr>
            <p:spPr>
              <a:xfrm>
                <a:off x="1906930" y="4381254"/>
                <a:ext cx="123580" cy="0"/>
              </a:xfrm>
              <a:prstGeom prst="straightConnector1">
                <a:avLst/>
              </a:prstGeom>
              <a:noFill/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  <a:headEnd type="triangle" w="sm" len="sm"/>
                <a:tailEnd type="triangle" w="sm" len="sm"/>
              </a:ln>
              <a:effectLst/>
            </p:spPr>
          </p:cxnSp>
          <p:cxnSp>
            <p:nvCxnSpPr>
              <p:cNvPr id="347" name="직선 화살표 연결선 465"/>
              <p:cNvCxnSpPr>
                <a:stCxn id="416" idx="3"/>
                <a:endCxn id="410" idx="1"/>
              </p:cNvCxnSpPr>
              <p:nvPr/>
            </p:nvCxnSpPr>
            <p:spPr>
              <a:xfrm>
                <a:off x="1906930" y="4962079"/>
                <a:ext cx="123580" cy="0"/>
              </a:xfrm>
              <a:prstGeom prst="straightConnector1">
                <a:avLst/>
              </a:prstGeom>
              <a:noFill/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  <a:headEnd type="triangle" w="sm" len="sm"/>
                <a:tailEnd type="triangle" w="sm" len="sm"/>
              </a:ln>
              <a:effectLst/>
            </p:spPr>
          </p:cxnSp>
          <p:cxnSp>
            <p:nvCxnSpPr>
              <p:cNvPr id="348" name="직선 화살표 연결선 468"/>
              <p:cNvCxnSpPr>
                <a:stCxn id="388" idx="3"/>
                <a:endCxn id="382" idx="1"/>
              </p:cNvCxnSpPr>
              <p:nvPr/>
            </p:nvCxnSpPr>
            <p:spPr>
              <a:xfrm>
                <a:off x="1906930" y="5544100"/>
                <a:ext cx="123580" cy="0"/>
              </a:xfrm>
              <a:prstGeom prst="straightConnector1">
                <a:avLst/>
              </a:prstGeom>
              <a:noFill/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  <a:headEnd type="triangle" w="sm" len="sm"/>
                <a:tailEnd type="triangle" w="sm" len="sm"/>
              </a:ln>
              <a:effectLst/>
            </p:spPr>
          </p:cxnSp>
          <p:cxnSp>
            <p:nvCxnSpPr>
              <p:cNvPr id="349" name="직선 화살표 연결선 471"/>
              <p:cNvCxnSpPr>
                <a:stCxn id="394" idx="3"/>
                <a:endCxn id="388" idx="1"/>
              </p:cNvCxnSpPr>
              <p:nvPr/>
            </p:nvCxnSpPr>
            <p:spPr>
              <a:xfrm>
                <a:off x="1326150" y="5544100"/>
                <a:ext cx="123580" cy="0"/>
              </a:xfrm>
              <a:prstGeom prst="straightConnector1">
                <a:avLst/>
              </a:prstGeom>
              <a:noFill/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  <a:headEnd type="triangle" w="sm" len="sm"/>
                <a:tailEnd type="triangle" w="sm" len="sm"/>
              </a:ln>
              <a:effectLst/>
            </p:spPr>
          </p:cxnSp>
          <p:cxnSp>
            <p:nvCxnSpPr>
              <p:cNvPr id="350" name="직선 화살표 연결선 474"/>
              <p:cNvCxnSpPr>
                <a:stCxn id="400" idx="3"/>
                <a:endCxn id="394" idx="1"/>
              </p:cNvCxnSpPr>
              <p:nvPr/>
            </p:nvCxnSpPr>
            <p:spPr>
              <a:xfrm>
                <a:off x="745370" y="5544100"/>
                <a:ext cx="123580" cy="0"/>
              </a:xfrm>
              <a:prstGeom prst="straightConnector1">
                <a:avLst/>
              </a:prstGeom>
              <a:noFill/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  <a:headEnd type="triangle" w="sm" len="sm"/>
                <a:tailEnd type="triangle" w="sm" len="sm"/>
              </a:ln>
              <a:effectLst/>
            </p:spPr>
          </p:cxnSp>
          <p:cxnSp>
            <p:nvCxnSpPr>
              <p:cNvPr id="351" name="직선 화살표 연결선 477"/>
              <p:cNvCxnSpPr>
                <a:stCxn id="428" idx="3"/>
                <a:endCxn id="422" idx="1"/>
              </p:cNvCxnSpPr>
              <p:nvPr/>
            </p:nvCxnSpPr>
            <p:spPr>
              <a:xfrm>
                <a:off x="745370" y="4962079"/>
                <a:ext cx="123580" cy="0"/>
              </a:xfrm>
              <a:prstGeom prst="straightConnector1">
                <a:avLst/>
              </a:prstGeom>
              <a:noFill/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  <a:headEnd type="triangle" w="sm" len="sm"/>
                <a:tailEnd type="triangle" w="sm" len="sm"/>
              </a:ln>
              <a:effectLst/>
            </p:spPr>
          </p:cxnSp>
          <p:cxnSp>
            <p:nvCxnSpPr>
              <p:cNvPr id="352" name="직선 화살표 연결선 480"/>
              <p:cNvCxnSpPr>
                <a:stCxn id="456" idx="3"/>
                <a:endCxn id="450" idx="1"/>
              </p:cNvCxnSpPr>
              <p:nvPr/>
            </p:nvCxnSpPr>
            <p:spPr>
              <a:xfrm>
                <a:off x="745370" y="4381254"/>
                <a:ext cx="123580" cy="0"/>
              </a:xfrm>
              <a:prstGeom prst="straightConnector1">
                <a:avLst/>
              </a:prstGeom>
              <a:noFill/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  <a:headEnd type="triangle" w="sm" len="sm"/>
                <a:tailEnd type="triangle" w="sm" len="sm"/>
              </a:ln>
              <a:effectLst/>
            </p:spPr>
          </p:cxnSp>
          <p:cxnSp>
            <p:nvCxnSpPr>
              <p:cNvPr id="353" name="직선 화살표 연결선 483"/>
              <p:cNvCxnSpPr>
                <a:stCxn id="484" idx="2"/>
                <a:endCxn id="456" idx="0"/>
              </p:cNvCxnSpPr>
              <p:nvPr/>
            </p:nvCxnSpPr>
            <p:spPr>
              <a:xfrm>
                <a:off x="516770" y="4029349"/>
                <a:ext cx="0" cy="123738"/>
              </a:xfrm>
              <a:prstGeom prst="straightConnector1">
                <a:avLst/>
              </a:prstGeom>
              <a:noFill/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  <a:headEnd type="triangle" w="sm" len="sm"/>
                <a:tailEnd type="triangle" w="sm" len="sm"/>
              </a:ln>
              <a:effectLst/>
            </p:spPr>
          </p:cxnSp>
          <p:cxnSp>
            <p:nvCxnSpPr>
              <p:cNvPr id="354" name="직선 화살표 연결선 486"/>
              <p:cNvCxnSpPr>
                <a:stCxn id="450" idx="0"/>
                <a:endCxn id="478" idx="2"/>
              </p:cNvCxnSpPr>
              <p:nvPr/>
            </p:nvCxnSpPr>
            <p:spPr>
              <a:xfrm flipV="1">
                <a:off x="1097550" y="4029349"/>
                <a:ext cx="0" cy="123738"/>
              </a:xfrm>
              <a:prstGeom prst="straightConnector1">
                <a:avLst/>
              </a:prstGeom>
              <a:noFill/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  <a:headEnd type="triangle" w="sm" len="sm"/>
                <a:tailEnd type="triangle" w="sm" len="sm"/>
              </a:ln>
              <a:effectLst/>
            </p:spPr>
          </p:cxnSp>
          <p:cxnSp>
            <p:nvCxnSpPr>
              <p:cNvPr id="355" name="직선 화살표 연결선 489"/>
              <p:cNvCxnSpPr>
                <a:stCxn id="456" idx="2"/>
                <a:endCxn id="428" idx="0"/>
              </p:cNvCxnSpPr>
              <p:nvPr/>
            </p:nvCxnSpPr>
            <p:spPr>
              <a:xfrm>
                <a:off x="516770" y="4609420"/>
                <a:ext cx="0" cy="124492"/>
              </a:xfrm>
              <a:prstGeom prst="straightConnector1">
                <a:avLst/>
              </a:prstGeom>
              <a:noFill/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  <a:headEnd type="triangle" w="sm" len="sm"/>
                <a:tailEnd type="triangle" w="sm" len="sm"/>
              </a:ln>
              <a:effectLst/>
            </p:spPr>
          </p:cxnSp>
          <p:cxnSp>
            <p:nvCxnSpPr>
              <p:cNvPr id="356" name="직선 화살표 연결선 492"/>
              <p:cNvCxnSpPr>
                <a:stCxn id="428" idx="2"/>
                <a:endCxn id="400" idx="0"/>
              </p:cNvCxnSpPr>
              <p:nvPr/>
            </p:nvCxnSpPr>
            <p:spPr>
              <a:xfrm>
                <a:off x="516770" y="5190245"/>
                <a:ext cx="0" cy="125688"/>
              </a:xfrm>
              <a:prstGeom prst="straightConnector1">
                <a:avLst/>
              </a:prstGeom>
              <a:noFill/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  <a:headEnd type="triangle" w="sm" len="sm"/>
                <a:tailEnd type="triangle" w="sm" len="sm"/>
              </a:ln>
              <a:effectLst/>
            </p:spPr>
          </p:cxnSp>
          <p:cxnSp>
            <p:nvCxnSpPr>
              <p:cNvPr id="357" name="직선 화살표 연결선 495"/>
              <p:cNvCxnSpPr>
                <a:stCxn id="422" idx="2"/>
                <a:endCxn id="394" idx="0"/>
              </p:cNvCxnSpPr>
              <p:nvPr/>
            </p:nvCxnSpPr>
            <p:spPr>
              <a:xfrm>
                <a:off x="1097550" y="5190245"/>
                <a:ext cx="0" cy="125688"/>
              </a:xfrm>
              <a:prstGeom prst="straightConnector1">
                <a:avLst/>
              </a:prstGeom>
              <a:noFill/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  <a:headEnd type="triangle" w="sm" len="sm"/>
                <a:tailEnd type="triangle" w="sm" len="sm"/>
              </a:ln>
              <a:effectLst/>
            </p:spPr>
          </p:cxnSp>
          <p:cxnSp>
            <p:nvCxnSpPr>
              <p:cNvPr id="358" name="직선 화살표 연결선 498"/>
              <p:cNvCxnSpPr>
                <a:stCxn id="438" idx="2"/>
                <a:endCxn id="410" idx="0"/>
              </p:cNvCxnSpPr>
              <p:nvPr/>
            </p:nvCxnSpPr>
            <p:spPr>
              <a:xfrm>
                <a:off x="2259110" y="4609420"/>
                <a:ext cx="0" cy="124492"/>
              </a:xfrm>
              <a:prstGeom prst="straightConnector1">
                <a:avLst/>
              </a:prstGeom>
              <a:noFill/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  <a:headEnd type="triangle" w="sm" len="sm"/>
                <a:tailEnd type="triangle" w="sm" len="sm"/>
              </a:ln>
              <a:effectLst/>
            </p:spPr>
          </p:cxnSp>
          <p:cxnSp>
            <p:nvCxnSpPr>
              <p:cNvPr id="359" name="직선 화살표 연결선 501"/>
              <p:cNvCxnSpPr>
                <a:stCxn id="466" idx="2"/>
                <a:endCxn id="438" idx="0"/>
              </p:cNvCxnSpPr>
              <p:nvPr/>
            </p:nvCxnSpPr>
            <p:spPr>
              <a:xfrm>
                <a:off x="2259110" y="4029349"/>
                <a:ext cx="0" cy="123738"/>
              </a:xfrm>
              <a:prstGeom prst="straightConnector1">
                <a:avLst/>
              </a:prstGeom>
              <a:noFill/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  <a:headEnd type="triangle" w="sm" len="sm"/>
                <a:tailEnd type="triangle" w="sm" len="sm"/>
              </a:ln>
              <a:effectLst/>
            </p:spPr>
          </p:cxnSp>
          <p:cxnSp>
            <p:nvCxnSpPr>
              <p:cNvPr id="360" name="직선 화살표 연결선 504"/>
              <p:cNvCxnSpPr>
                <a:stCxn id="472" idx="2"/>
                <a:endCxn id="444" idx="0"/>
              </p:cNvCxnSpPr>
              <p:nvPr/>
            </p:nvCxnSpPr>
            <p:spPr>
              <a:xfrm>
                <a:off x="1678330" y="4029349"/>
                <a:ext cx="0" cy="123738"/>
              </a:xfrm>
              <a:prstGeom prst="straightConnector1">
                <a:avLst/>
              </a:prstGeom>
              <a:noFill/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  <a:headEnd type="triangle" w="sm" len="sm"/>
                <a:tailEnd type="triangle" w="sm" len="sm"/>
              </a:ln>
              <a:effectLst/>
            </p:spPr>
          </p:cxnSp>
          <p:cxnSp>
            <p:nvCxnSpPr>
              <p:cNvPr id="361" name="직선 화살표 연결선 507"/>
              <p:cNvCxnSpPr>
                <a:stCxn id="410" idx="2"/>
                <a:endCxn id="382" idx="0"/>
              </p:cNvCxnSpPr>
              <p:nvPr/>
            </p:nvCxnSpPr>
            <p:spPr>
              <a:xfrm>
                <a:off x="2259110" y="5190245"/>
                <a:ext cx="0" cy="125688"/>
              </a:xfrm>
              <a:prstGeom prst="straightConnector1">
                <a:avLst/>
              </a:prstGeom>
              <a:noFill/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  <a:headEnd type="triangle" w="sm" len="sm"/>
                <a:tailEnd type="triangle" w="sm" len="sm"/>
              </a:ln>
              <a:effectLst/>
            </p:spPr>
          </p:cxnSp>
          <p:cxnSp>
            <p:nvCxnSpPr>
              <p:cNvPr id="362" name="직선 화살표 연결선 510"/>
              <p:cNvCxnSpPr>
                <a:stCxn id="416" idx="2"/>
                <a:endCxn id="388" idx="0"/>
              </p:cNvCxnSpPr>
              <p:nvPr/>
            </p:nvCxnSpPr>
            <p:spPr>
              <a:xfrm>
                <a:off x="1678330" y="5190245"/>
                <a:ext cx="0" cy="125688"/>
              </a:xfrm>
              <a:prstGeom prst="straightConnector1">
                <a:avLst/>
              </a:prstGeom>
              <a:noFill/>
              <a:ln w="9525" cap="flat" cmpd="sng" algn="ctr">
                <a:solidFill>
                  <a:sysClr val="windowText" lastClr="000000">
                    <a:shade val="95000"/>
                    <a:satMod val="105000"/>
                  </a:sysClr>
                </a:solidFill>
                <a:prstDash val="solid"/>
                <a:headEnd type="triangle" w="sm" len="sm"/>
                <a:tailEnd type="triangle" w="sm" len="sm"/>
              </a:ln>
              <a:effectLst/>
            </p:spPr>
          </p:cxnSp>
          <p:grpSp>
            <p:nvGrpSpPr>
              <p:cNvPr id="363" name="그룹 563"/>
              <p:cNvGrpSpPr/>
              <p:nvPr/>
            </p:nvGrpSpPr>
            <p:grpSpPr>
              <a:xfrm>
                <a:off x="752932" y="4038739"/>
                <a:ext cx="110913" cy="110913"/>
                <a:chOff x="750551" y="4036358"/>
                <a:chExt cx="110913" cy="110913"/>
              </a:xfrm>
            </p:grpSpPr>
            <p:cxnSp>
              <p:nvCxnSpPr>
                <p:cNvPr id="376" name="직선 화살표 연결선 544"/>
                <p:cNvCxnSpPr/>
                <p:nvPr/>
              </p:nvCxnSpPr>
              <p:spPr>
                <a:xfrm flipH="1">
                  <a:off x="750551" y="4036358"/>
                  <a:ext cx="110913" cy="110913"/>
                </a:xfrm>
                <a:prstGeom prst="straightConnector1">
                  <a:avLst/>
                </a:prstGeom>
                <a:noFill/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  <a:headEnd type="triangle" w="sm" len="sm"/>
                  <a:tailEnd type="triangle" w="sm" len="sm"/>
                </a:ln>
                <a:effectLst/>
              </p:spPr>
            </p:cxnSp>
            <p:cxnSp>
              <p:nvCxnSpPr>
                <p:cNvPr id="377" name="직선 화살표 연결선 546"/>
                <p:cNvCxnSpPr/>
                <p:nvPr/>
              </p:nvCxnSpPr>
              <p:spPr>
                <a:xfrm rot="16200000" flipH="1">
                  <a:off x="750551" y="4036358"/>
                  <a:ext cx="110913" cy="110913"/>
                </a:xfrm>
                <a:prstGeom prst="straightConnector1">
                  <a:avLst/>
                </a:prstGeom>
                <a:noFill/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  <a:headEnd type="triangle" w="sm" len="sm"/>
                  <a:tailEnd type="triangle" w="sm" len="sm"/>
                </a:ln>
                <a:effectLst/>
              </p:spPr>
            </p:cxnSp>
          </p:grpSp>
          <p:grpSp>
            <p:nvGrpSpPr>
              <p:cNvPr id="364" name="그룹 564"/>
              <p:cNvGrpSpPr/>
              <p:nvPr/>
            </p:nvGrpSpPr>
            <p:grpSpPr>
              <a:xfrm>
                <a:off x="1914269" y="4038739"/>
                <a:ext cx="110913" cy="110913"/>
                <a:chOff x="750551" y="4036358"/>
                <a:chExt cx="110913" cy="110913"/>
              </a:xfrm>
            </p:grpSpPr>
            <p:cxnSp>
              <p:nvCxnSpPr>
                <p:cNvPr id="374" name="직선 화살표 연결선 565"/>
                <p:cNvCxnSpPr/>
                <p:nvPr/>
              </p:nvCxnSpPr>
              <p:spPr>
                <a:xfrm flipH="1">
                  <a:off x="750551" y="4036358"/>
                  <a:ext cx="110913" cy="110913"/>
                </a:xfrm>
                <a:prstGeom prst="straightConnector1">
                  <a:avLst/>
                </a:prstGeom>
                <a:noFill/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  <a:headEnd type="triangle" w="sm" len="sm"/>
                  <a:tailEnd type="triangle" w="sm" len="sm"/>
                </a:ln>
                <a:effectLst/>
              </p:spPr>
            </p:cxnSp>
            <p:cxnSp>
              <p:nvCxnSpPr>
                <p:cNvPr id="375" name="직선 화살표 연결선 566"/>
                <p:cNvCxnSpPr/>
                <p:nvPr/>
              </p:nvCxnSpPr>
              <p:spPr>
                <a:xfrm rot="16200000" flipH="1">
                  <a:off x="750551" y="4036358"/>
                  <a:ext cx="110913" cy="110913"/>
                </a:xfrm>
                <a:prstGeom prst="straightConnector1">
                  <a:avLst/>
                </a:prstGeom>
                <a:noFill/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  <a:headEnd type="triangle" w="sm" len="sm"/>
                  <a:tailEnd type="triangle" w="sm" len="sm"/>
                </a:ln>
                <a:effectLst/>
              </p:spPr>
            </p:cxnSp>
          </p:grpSp>
          <p:grpSp>
            <p:nvGrpSpPr>
              <p:cNvPr id="365" name="그룹 567"/>
              <p:cNvGrpSpPr/>
              <p:nvPr/>
            </p:nvGrpSpPr>
            <p:grpSpPr>
              <a:xfrm>
                <a:off x="752932" y="5200852"/>
                <a:ext cx="110913" cy="110913"/>
                <a:chOff x="750551" y="4036358"/>
                <a:chExt cx="110913" cy="110913"/>
              </a:xfrm>
            </p:grpSpPr>
            <p:cxnSp>
              <p:nvCxnSpPr>
                <p:cNvPr id="372" name="직선 화살표 연결선 568"/>
                <p:cNvCxnSpPr/>
                <p:nvPr/>
              </p:nvCxnSpPr>
              <p:spPr>
                <a:xfrm flipH="1">
                  <a:off x="750551" y="4036358"/>
                  <a:ext cx="110913" cy="110913"/>
                </a:xfrm>
                <a:prstGeom prst="straightConnector1">
                  <a:avLst/>
                </a:prstGeom>
                <a:noFill/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  <a:headEnd type="triangle" w="sm" len="sm"/>
                  <a:tailEnd type="triangle" w="sm" len="sm"/>
                </a:ln>
                <a:effectLst/>
              </p:spPr>
            </p:cxnSp>
            <p:cxnSp>
              <p:nvCxnSpPr>
                <p:cNvPr id="373" name="직선 화살표 연결선 569"/>
                <p:cNvCxnSpPr/>
                <p:nvPr/>
              </p:nvCxnSpPr>
              <p:spPr>
                <a:xfrm rot="16200000" flipH="1">
                  <a:off x="750551" y="4036358"/>
                  <a:ext cx="110913" cy="110913"/>
                </a:xfrm>
                <a:prstGeom prst="straightConnector1">
                  <a:avLst/>
                </a:prstGeom>
                <a:noFill/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  <a:headEnd type="triangle" w="sm" len="sm"/>
                  <a:tailEnd type="triangle" w="sm" len="sm"/>
                </a:ln>
                <a:effectLst/>
              </p:spPr>
            </p:cxnSp>
          </p:grpSp>
          <p:grpSp>
            <p:nvGrpSpPr>
              <p:cNvPr id="366" name="그룹 570"/>
              <p:cNvGrpSpPr/>
              <p:nvPr/>
            </p:nvGrpSpPr>
            <p:grpSpPr>
              <a:xfrm>
                <a:off x="1914269" y="5200852"/>
                <a:ext cx="110913" cy="110913"/>
                <a:chOff x="750551" y="4036358"/>
                <a:chExt cx="110913" cy="110913"/>
              </a:xfrm>
            </p:grpSpPr>
            <p:cxnSp>
              <p:nvCxnSpPr>
                <p:cNvPr id="370" name="직선 화살표 연결선 571"/>
                <p:cNvCxnSpPr/>
                <p:nvPr/>
              </p:nvCxnSpPr>
              <p:spPr>
                <a:xfrm flipH="1">
                  <a:off x="750551" y="4036358"/>
                  <a:ext cx="110913" cy="110913"/>
                </a:xfrm>
                <a:prstGeom prst="straightConnector1">
                  <a:avLst/>
                </a:prstGeom>
                <a:noFill/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  <a:headEnd type="triangle" w="sm" len="sm"/>
                  <a:tailEnd type="triangle" w="sm" len="sm"/>
                </a:ln>
                <a:effectLst/>
              </p:spPr>
            </p:cxnSp>
            <p:cxnSp>
              <p:nvCxnSpPr>
                <p:cNvPr id="371" name="직선 화살표 연결선 572"/>
                <p:cNvCxnSpPr/>
                <p:nvPr/>
              </p:nvCxnSpPr>
              <p:spPr>
                <a:xfrm rot="16200000" flipH="1">
                  <a:off x="750551" y="4036358"/>
                  <a:ext cx="110913" cy="110913"/>
                </a:xfrm>
                <a:prstGeom prst="straightConnector1">
                  <a:avLst/>
                </a:prstGeom>
                <a:noFill/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  <a:headEnd type="triangle" w="sm" len="sm"/>
                  <a:tailEnd type="triangle" w="sm" len="sm"/>
                </a:ln>
                <a:effectLst/>
              </p:spPr>
            </p:cxnSp>
          </p:grpSp>
          <p:grpSp>
            <p:nvGrpSpPr>
              <p:cNvPr id="367" name="그룹 573"/>
              <p:cNvGrpSpPr/>
              <p:nvPr/>
            </p:nvGrpSpPr>
            <p:grpSpPr>
              <a:xfrm>
                <a:off x="1331478" y="4617389"/>
                <a:ext cx="110913" cy="110913"/>
                <a:chOff x="750551" y="4036358"/>
                <a:chExt cx="110913" cy="110913"/>
              </a:xfrm>
            </p:grpSpPr>
            <p:cxnSp>
              <p:nvCxnSpPr>
                <p:cNvPr id="368" name="직선 화살표 연결선 574"/>
                <p:cNvCxnSpPr/>
                <p:nvPr/>
              </p:nvCxnSpPr>
              <p:spPr>
                <a:xfrm flipH="1">
                  <a:off x="750551" y="4036358"/>
                  <a:ext cx="110913" cy="110913"/>
                </a:xfrm>
                <a:prstGeom prst="straightConnector1">
                  <a:avLst/>
                </a:prstGeom>
                <a:noFill/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  <a:headEnd type="triangle" w="sm" len="sm"/>
                  <a:tailEnd type="triangle" w="sm" len="sm"/>
                </a:ln>
                <a:effectLst/>
              </p:spPr>
            </p:cxnSp>
            <p:cxnSp>
              <p:nvCxnSpPr>
                <p:cNvPr id="369" name="직선 화살표 연결선 575"/>
                <p:cNvCxnSpPr/>
                <p:nvPr/>
              </p:nvCxnSpPr>
              <p:spPr>
                <a:xfrm rot="16200000" flipH="1">
                  <a:off x="750551" y="4036358"/>
                  <a:ext cx="110913" cy="110913"/>
                </a:xfrm>
                <a:prstGeom prst="straightConnector1">
                  <a:avLst/>
                </a:prstGeom>
                <a:noFill/>
                <a:ln w="9525" cap="flat" cmpd="sng" algn="ctr">
                  <a:solidFill>
                    <a:sysClr val="windowText" lastClr="000000">
                      <a:shade val="95000"/>
                      <a:satMod val="105000"/>
                    </a:sysClr>
                  </a:solidFill>
                  <a:prstDash val="solid"/>
                  <a:headEnd type="triangle" w="sm" len="sm"/>
                  <a:tailEnd type="triangle" w="sm" len="sm"/>
                </a:ln>
                <a:effectLst/>
              </p:spPr>
            </p:cxnSp>
          </p:grpSp>
        </p:grpSp>
        <p:cxnSp>
          <p:nvCxnSpPr>
            <p:cNvPr id="337" name="직선 연결선 578"/>
            <p:cNvCxnSpPr/>
            <p:nvPr/>
          </p:nvCxnSpPr>
          <p:spPr>
            <a:xfrm flipV="1">
              <a:off x="2409894" y="3318585"/>
              <a:ext cx="548576" cy="1305027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dash"/>
            </a:ln>
            <a:effectLst/>
          </p:spPr>
        </p:cxnSp>
        <p:cxnSp>
          <p:nvCxnSpPr>
            <p:cNvPr id="338" name="직선 연결선 581"/>
            <p:cNvCxnSpPr/>
            <p:nvPr/>
          </p:nvCxnSpPr>
          <p:spPr>
            <a:xfrm>
              <a:off x="2409894" y="5085555"/>
              <a:ext cx="539611" cy="250089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dash"/>
            </a:ln>
            <a:effectLst/>
          </p:spPr>
        </p:cxnSp>
      </p:grpSp>
      <p:grpSp>
        <p:nvGrpSpPr>
          <p:cNvPr id="490" name="그룹 607"/>
          <p:cNvGrpSpPr/>
          <p:nvPr/>
        </p:nvGrpSpPr>
        <p:grpSpPr>
          <a:xfrm>
            <a:off x="35496" y="1710657"/>
            <a:ext cx="2926699" cy="2047890"/>
            <a:chOff x="26531" y="2022051"/>
            <a:chExt cx="2926699" cy="2047890"/>
          </a:xfrm>
        </p:grpSpPr>
        <p:sp>
          <p:nvSpPr>
            <p:cNvPr id="491" name="직사각형 591"/>
            <p:cNvSpPr/>
            <p:nvPr/>
          </p:nvSpPr>
          <p:spPr>
            <a:xfrm>
              <a:off x="308849" y="2022051"/>
              <a:ext cx="2199540" cy="527375"/>
            </a:xfrm>
            <a:prstGeom prst="rect">
              <a:avLst/>
            </a:prstGeom>
            <a:gradFill rotWithShape="1">
              <a:gsLst>
                <a:gs pos="0">
                  <a:srgbClr val="307D99">
                    <a:tint val="50000"/>
                    <a:satMod val="300000"/>
                  </a:srgbClr>
                </a:gs>
                <a:gs pos="35000">
                  <a:srgbClr val="307D99">
                    <a:tint val="37000"/>
                    <a:satMod val="300000"/>
                  </a:srgbClr>
                </a:gs>
                <a:gs pos="100000">
                  <a:srgbClr val="307D99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307D99">
                  <a:shade val="95000"/>
                  <a:satMod val="10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altLang="ko-KR" sz="2000" kern="0" dirty="0">
                  <a:solidFill>
                    <a:sysClr val="windowText" lastClr="000000"/>
                  </a:solidFill>
                  <a:latin typeface="Calibri"/>
                  <a:ea typeface="나눔고딕"/>
                </a:rPr>
                <a:t>Host Processor</a:t>
              </a:r>
              <a:endParaRPr lang="ko-KR" altLang="en-US" sz="2000" kern="0" dirty="0">
                <a:solidFill>
                  <a:sysClr val="windowText" lastClr="000000"/>
                </a:solidFill>
                <a:latin typeface="Calibri"/>
                <a:ea typeface="나눔고딕"/>
              </a:endParaRPr>
            </a:p>
          </p:txBody>
        </p:sp>
        <p:sp>
          <p:nvSpPr>
            <p:cNvPr id="492" name="위쪽/아래쪽 화살표 592"/>
            <p:cNvSpPr/>
            <p:nvPr/>
          </p:nvSpPr>
          <p:spPr>
            <a:xfrm>
              <a:off x="1232529" y="3442412"/>
              <a:ext cx="352180" cy="627529"/>
            </a:xfrm>
            <a:prstGeom prst="upDownArrow">
              <a:avLst/>
            </a:prstGeom>
            <a:gradFill rotWithShape="1">
              <a:gsLst>
                <a:gs pos="0">
                  <a:srgbClr val="307D99">
                    <a:tint val="50000"/>
                    <a:satMod val="300000"/>
                  </a:srgbClr>
                </a:gs>
                <a:gs pos="35000">
                  <a:srgbClr val="307D99">
                    <a:tint val="37000"/>
                    <a:satMod val="300000"/>
                  </a:srgbClr>
                </a:gs>
                <a:gs pos="100000">
                  <a:srgbClr val="307D99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307D99">
                  <a:shade val="95000"/>
                  <a:satMod val="10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ko-KR" altLang="en-US" kern="0">
                <a:solidFill>
                  <a:sysClr val="windowText" lastClr="000000"/>
                </a:solidFill>
                <a:latin typeface="Calibri"/>
                <a:ea typeface="나눔고딕"/>
              </a:endParaRPr>
            </a:p>
          </p:txBody>
        </p:sp>
        <p:sp>
          <p:nvSpPr>
            <p:cNvPr id="493" name="TextBox 492"/>
            <p:cNvSpPr txBox="1"/>
            <p:nvPr/>
          </p:nvSpPr>
          <p:spPr>
            <a:xfrm>
              <a:off x="26531" y="2546359"/>
              <a:ext cx="2926699" cy="86177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>
                <a:defRPr/>
              </a:pPr>
              <a:r>
                <a:rPr lang="en-US" altLang="ko-KR" kern="0" dirty="0">
                  <a:solidFill>
                    <a:sysClr val="windowText" lastClr="000000"/>
                  </a:solidFill>
                </a:rPr>
                <a:t>Memory-Mapped</a:t>
              </a:r>
            </a:p>
            <a:p>
              <a:pPr algn="ctr">
                <a:defRPr/>
              </a:pPr>
              <a:r>
                <a:rPr lang="en-US" altLang="ko-KR" kern="0" dirty="0">
                  <a:solidFill>
                    <a:sysClr val="windowText" lastClr="000000"/>
                  </a:solidFill>
                </a:rPr>
                <a:t>Accelerator Interface</a:t>
              </a:r>
            </a:p>
            <a:p>
              <a:pPr algn="ctr">
                <a:defRPr/>
              </a:pPr>
              <a:r>
                <a:rPr lang="en-US" altLang="ko-KR" sz="1400" kern="0" dirty="0">
                  <a:solidFill>
                    <a:sysClr val="windowText" lastClr="000000"/>
                  </a:solidFill>
                </a:rPr>
                <a:t>(</a:t>
              </a:r>
              <a:r>
                <a:rPr lang="en-US" altLang="ko-KR" sz="1400" kern="0" dirty="0" err="1">
                  <a:solidFill>
                    <a:sysClr val="windowText" lastClr="000000"/>
                  </a:solidFill>
                </a:rPr>
                <a:t>Noncacheable</a:t>
              </a:r>
              <a:r>
                <a:rPr lang="en-US" altLang="ko-KR" sz="1400" kern="0" dirty="0">
                  <a:solidFill>
                    <a:sysClr val="windowText" lastClr="000000"/>
                  </a:solidFill>
                </a:rPr>
                <a:t>, Physically Addressed)</a:t>
              </a:r>
              <a:endParaRPr lang="ko-KR" altLang="en-US" sz="1400" kern="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494" name="그룹 696"/>
          <p:cNvGrpSpPr/>
          <p:nvPr/>
        </p:nvGrpSpPr>
        <p:grpSpPr>
          <a:xfrm>
            <a:off x="257925" y="3794393"/>
            <a:ext cx="2309790" cy="2319536"/>
            <a:chOff x="257925" y="3794393"/>
            <a:chExt cx="2309790" cy="2319536"/>
          </a:xfrm>
        </p:grpSpPr>
        <p:sp>
          <p:nvSpPr>
            <p:cNvPr id="495" name="직사각형 622"/>
            <p:cNvSpPr/>
            <p:nvPr/>
          </p:nvSpPr>
          <p:spPr>
            <a:xfrm>
              <a:off x="257925" y="3794393"/>
              <a:ext cx="2309790" cy="2319536"/>
            </a:xfrm>
            <a:prstGeom prst="rect">
              <a:avLst/>
            </a:prstGeom>
            <a:solidFill>
              <a:sysClr val="window" lastClr="FFFFFF">
                <a:alpha val="7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ko-KR" altLang="en-US" kern="0">
                <a:solidFill>
                  <a:sysClr val="window" lastClr="FFFFFF"/>
                </a:solidFill>
                <a:latin typeface="Calibri"/>
                <a:ea typeface="나눔고딕"/>
              </a:endParaRPr>
            </a:p>
          </p:txBody>
        </p:sp>
        <p:sp>
          <p:nvSpPr>
            <p:cNvPr id="496" name="타원 623"/>
            <p:cNvSpPr/>
            <p:nvPr/>
          </p:nvSpPr>
          <p:spPr>
            <a:xfrm>
              <a:off x="1024088" y="4551843"/>
              <a:ext cx="206188" cy="206188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tint val="50000"/>
                    <a:satMod val="300000"/>
                  </a:sysClr>
                </a:gs>
                <a:gs pos="35000">
                  <a:sysClr val="windowText" lastClr="000000">
                    <a:tint val="37000"/>
                    <a:satMod val="300000"/>
                  </a:sysClr>
                </a:gs>
                <a:gs pos="100000">
                  <a:sysClr val="windowText" lastClr="000000">
                    <a:tint val="15000"/>
                    <a:satMod val="350000"/>
                  </a:sysClr>
                </a:gs>
              </a:gsLst>
              <a:lin ang="16200000" scaled="1"/>
            </a:gra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ko-KR" altLang="en-US" kern="0">
                <a:solidFill>
                  <a:sysClr val="windowText" lastClr="000000"/>
                </a:solidFill>
                <a:latin typeface="Calibri"/>
                <a:ea typeface="나눔고딕"/>
              </a:endParaRPr>
            </a:p>
          </p:txBody>
        </p:sp>
        <p:sp>
          <p:nvSpPr>
            <p:cNvPr id="497" name="타원 624"/>
            <p:cNvSpPr/>
            <p:nvPr/>
          </p:nvSpPr>
          <p:spPr>
            <a:xfrm>
              <a:off x="1708299" y="4468347"/>
              <a:ext cx="206188" cy="206188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tint val="50000"/>
                    <a:satMod val="300000"/>
                  </a:sysClr>
                </a:gs>
                <a:gs pos="35000">
                  <a:sysClr val="windowText" lastClr="000000">
                    <a:tint val="37000"/>
                    <a:satMod val="300000"/>
                  </a:sysClr>
                </a:gs>
                <a:gs pos="100000">
                  <a:sysClr val="windowText" lastClr="000000">
                    <a:tint val="15000"/>
                    <a:satMod val="350000"/>
                  </a:sysClr>
                </a:gs>
              </a:gsLst>
              <a:lin ang="16200000" scaled="1"/>
            </a:gra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ko-KR" altLang="en-US" kern="0">
                <a:solidFill>
                  <a:sysClr val="windowText" lastClr="000000"/>
                </a:solidFill>
                <a:latin typeface="Calibri"/>
                <a:ea typeface="나눔고딕"/>
              </a:endParaRPr>
            </a:p>
          </p:txBody>
        </p:sp>
        <p:sp>
          <p:nvSpPr>
            <p:cNvPr id="498" name="타원 625"/>
            <p:cNvSpPr/>
            <p:nvPr/>
          </p:nvSpPr>
          <p:spPr>
            <a:xfrm>
              <a:off x="1509490" y="4650960"/>
              <a:ext cx="206188" cy="206188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tint val="50000"/>
                    <a:satMod val="300000"/>
                  </a:sysClr>
                </a:gs>
                <a:gs pos="35000">
                  <a:sysClr val="windowText" lastClr="000000">
                    <a:tint val="37000"/>
                    <a:satMod val="300000"/>
                  </a:sysClr>
                </a:gs>
                <a:gs pos="100000">
                  <a:sysClr val="windowText" lastClr="000000">
                    <a:tint val="15000"/>
                    <a:satMod val="350000"/>
                  </a:sysClr>
                </a:gs>
              </a:gsLst>
              <a:lin ang="16200000" scaled="1"/>
            </a:gra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ko-KR" altLang="en-US" kern="0">
                <a:solidFill>
                  <a:sysClr val="windowText" lastClr="000000"/>
                </a:solidFill>
                <a:latin typeface="Calibri"/>
                <a:ea typeface="나눔고딕"/>
              </a:endParaRPr>
            </a:p>
          </p:txBody>
        </p:sp>
        <p:sp>
          <p:nvSpPr>
            <p:cNvPr id="499" name="타원 626"/>
            <p:cNvSpPr/>
            <p:nvPr/>
          </p:nvSpPr>
          <p:spPr>
            <a:xfrm>
              <a:off x="1609829" y="5135312"/>
              <a:ext cx="206188" cy="206188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tint val="50000"/>
                    <a:satMod val="300000"/>
                  </a:sysClr>
                </a:gs>
                <a:gs pos="35000">
                  <a:sysClr val="windowText" lastClr="000000">
                    <a:tint val="37000"/>
                    <a:satMod val="300000"/>
                  </a:sysClr>
                </a:gs>
                <a:gs pos="100000">
                  <a:sysClr val="windowText" lastClr="000000">
                    <a:tint val="15000"/>
                    <a:satMod val="350000"/>
                  </a:sysClr>
                </a:gs>
              </a:gsLst>
              <a:lin ang="16200000" scaled="1"/>
            </a:gra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ko-KR" altLang="en-US" kern="0">
                <a:solidFill>
                  <a:sysClr val="windowText" lastClr="000000"/>
                </a:solidFill>
                <a:latin typeface="Calibri"/>
                <a:ea typeface="나눔고딕"/>
              </a:endParaRPr>
            </a:p>
          </p:txBody>
        </p:sp>
        <p:sp>
          <p:nvSpPr>
            <p:cNvPr id="500" name="타원 627"/>
            <p:cNvSpPr/>
            <p:nvPr/>
          </p:nvSpPr>
          <p:spPr>
            <a:xfrm>
              <a:off x="1024088" y="5711858"/>
              <a:ext cx="206188" cy="206188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tint val="50000"/>
                    <a:satMod val="300000"/>
                  </a:sysClr>
                </a:gs>
                <a:gs pos="35000">
                  <a:sysClr val="windowText" lastClr="000000">
                    <a:tint val="37000"/>
                    <a:satMod val="300000"/>
                  </a:sysClr>
                </a:gs>
                <a:gs pos="100000">
                  <a:sysClr val="windowText" lastClr="000000">
                    <a:tint val="15000"/>
                    <a:satMod val="350000"/>
                  </a:sysClr>
                </a:gs>
              </a:gsLst>
              <a:lin ang="16200000" scaled="1"/>
            </a:gra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ko-KR" altLang="en-US" kern="0">
                <a:solidFill>
                  <a:sysClr val="windowText" lastClr="000000"/>
                </a:solidFill>
                <a:latin typeface="Calibri"/>
                <a:ea typeface="나눔고딕"/>
              </a:endParaRPr>
            </a:p>
          </p:txBody>
        </p:sp>
        <p:cxnSp>
          <p:nvCxnSpPr>
            <p:cNvPr id="501" name="직선 화살표 연결선 629"/>
            <p:cNvCxnSpPr>
              <a:stCxn id="496" idx="4"/>
              <a:endCxn id="500" idx="0"/>
            </p:cNvCxnSpPr>
            <p:nvPr/>
          </p:nvCxnSpPr>
          <p:spPr>
            <a:xfrm>
              <a:off x="1127182" y="4758031"/>
              <a:ext cx="0" cy="953827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tailEnd type="triangle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502" name="직선 화살표 연결선 632"/>
            <p:cNvCxnSpPr/>
            <p:nvPr/>
          </p:nvCxnSpPr>
          <p:spPr>
            <a:xfrm flipV="1">
              <a:off x="1237451" y="4583746"/>
              <a:ext cx="465414" cy="52548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tailEnd type="triangle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503" name="직선 화살표 연결선 643"/>
            <p:cNvCxnSpPr/>
            <p:nvPr/>
          </p:nvCxnSpPr>
          <p:spPr>
            <a:xfrm>
              <a:off x="1204599" y="4731504"/>
              <a:ext cx="427085" cy="431076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tailEnd type="triangle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504" name="구부러진 연결선 663"/>
            <p:cNvCxnSpPr>
              <a:stCxn id="497" idx="4"/>
              <a:endCxn id="498" idx="6"/>
            </p:cNvCxnSpPr>
            <p:nvPr/>
          </p:nvCxnSpPr>
          <p:spPr>
            <a:xfrm rot="5400000">
              <a:off x="1723777" y="4666437"/>
              <a:ext cx="79519" cy="95715"/>
            </a:xfrm>
            <a:prstGeom prst="curvedConnector2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tailEnd type="triangle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505" name="직선 화살표 연결선 664"/>
            <p:cNvCxnSpPr/>
            <p:nvPr/>
          </p:nvCxnSpPr>
          <p:spPr>
            <a:xfrm flipH="1">
              <a:off x="1170428" y="4845772"/>
              <a:ext cx="399848" cy="876072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tailEnd type="triangle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sp>
          <p:nvSpPr>
            <p:cNvPr id="506" name="타원 673"/>
            <p:cNvSpPr/>
            <p:nvPr/>
          </p:nvSpPr>
          <p:spPr>
            <a:xfrm>
              <a:off x="449241" y="5135312"/>
              <a:ext cx="206188" cy="206188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tint val="50000"/>
                    <a:satMod val="300000"/>
                  </a:sysClr>
                </a:gs>
                <a:gs pos="35000">
                  <a:sysClr val="windowText" lastClr="000000">
                    <a:tint val="37000"/>
                    <a:satMod val="300000"/>
                  </a:sysClr>
                </a:gs>
                <a:gs pos="100000">
                  <a:sysClr val="windowText" lastClr="000000">
                    <a:tint val="15000"/>
                    <a:satMod val="350000"/>
                  </a:sysClr>
                </a:gs>
              </a:gsLst>
              <a:lin ang="16200000" scaled="1"/>
            </a:gra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ko-KR" altLang="en-US" kern="0">
                <a:solidFill>
                  <a:sysClr val="windowText" lastClr="000000"/>
                </a:solidFill>
                <a:latin typeface="Calibri"/>
                <a:ea typeface="나눔고딕"/>
              </a:endParaRPr>
            </a:p>
          </p:txBody>
        </p:sp>
        <p:cxnSp>
          <p:nvCxnSpPr>
            <p:cNvPr id="507" name="직선 화살표 연결선 674"/>
            <p:cNvCxnSpPr>
              <a:stCxn id="499" idx="2"/>
              <a:endCxn id="506" idx="6"/>
            </p:cNvCxnSpPr>
            <p:nvPr/>
          </p:nvCxnSpPr>
          <p:spPr>
            <a:xfrm flipH="1">
              <a:off x="655429" y="5238406"/>
              <a:ext cx="954400" cy="0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tailEnd type="triangle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sp>
          <p:nvSpPr>
            <p:cNvPr id="508" name="타원 678"/>
            <p:cNvSpPr/>
            <p:nvPr/>
          </p:nvSpPr>
          <p:spPr>
            <a:xfrm>
              <a:off x="2189246" y="3977345"/>
              <a:ext cx="206188" cy="206188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tint val="50000"/>
                    <a:satMod val="300000"/>
                  </a:sysClr>
                </a:gs>
                <a:gs pos="35000">
                  <a:sysClr val="windowText" lastClr="000000">
                    <a:tint val="37000"/>
                    <a:satMod val="300000"/>
                  </a:sysClr>
                </a:gs>
                <a:gs pos="100000">
                  <a:sysClr val="windowText" lastClr="000000">
                    <a:tint val="15000"/>
                    <a:satMod val="350000"/>
                  </a:sysClr>
                </a:gs>
              </a:gsLst>
              <a:lin ang="16200000" scaled="1"/>
            </a:gra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ko-KR" altLang="en-US" kern="0">
                <a:solidFill>
                  <a:sysClr val="windowText" lastClr="000000"/>
                </a:solidFill>
                <a:latin typeface="Calibri"/>
                <a:ea typeface="나눔고딕"/>
              </a:endParaRPr>
            </a:p>
          </p:txBody>
        </p:sp>
        <p:cxnSp>
          <p:nvCxnSpPr>
            <p:cNvPr id="509" name="직선 화살표 연결선 679"/>
            <p:cNvCxnSpPr/>
            <p:nvPr/>
          </p:nvCxnSpPr>
          <p:spPr>
            <a:xfrm flipV="1">
              <a:off x="1883554" y="4166817"/>
              <a:ext cx="329400" cy="333185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tailEnd type="triangle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510" name="직선 화살표 연결선 689"/>
            <p:cNvCxnSpPr/>
            <p:nvPr/>
          </p:nvCxnSpPr>
          <p:spPr>
            <a:xfrm flipH="1">
              <a:off x="1763098" y="4177768"/>
              <a:ext cx="479537" cy="968215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tailEnd type="triangle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</p:grpSp>
      <p:sp>
        <p:nvSpPr>
          <p:cNvPr id="3" name="TextBox 2"/>
          <p:cNvSpPr txBox="1"/>
          <p:nvPr/>
        </p:nvSpPr>
        <p:spPr>
          <a:xfrm>
            <a:off x="775334" y="980728"/>
            <a:ext cx="74690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Interconnected set of 3D-stacked </a:t>
            </a:r>
            <a:r>
              <a:rPr lang="en-US" dirty="0" err="1">
                <a:solidFill>
                  <a:srgbClr val="0000FF"/>
                </a:solidFill>
              </a:rPr>
              <a:t>memory+logic</a:t>
            </a:r>
            <a:r>
              <a:rPr lang="en-US" dirty="0">
                <a:solidFill>
                  <a:srgbClr val="0000FF"/>
                </a:solidFill>
              </a:rPr>
              <a:t> chips with simple cores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868144" y="2204864"/>
            <a:ext cx="7958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4D5494"/>
                </a:solidFill>
              </a:rPr>
              <a:t>Logic</a:t>
            </a:r>
          </a:p>
        </p:txBody>
      </p:sp>
      <p:sp>
        <p:nvSpPr>
          <p:cNvPr id="511" name="TextBox 510"/>
          <p:cNvSpPr txBox="1"/>
          <p:nvPr/>
        </p:nvSpPr>
        <p:spPr>
          <a:xfrm>
            <a:off x="5796136" y="1700808"/>
            <a:ext cx="1123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E5B62F"/>
                </a:solidFill>
              </a:rPr>
              <a:t>Memory</a:t>
            </a:r>
          </a:p>
        </p:txBody>
      </p:sp>
      <p:sp>
        <p:nvSpPr>
          <p:cNvPr id="513" name="TextBox 512"/>
          <p:cNvSpPr txBox="1"/>
          <p:nvPr/>
        </p:nvSpPr>
        <p:spPr>
          <a:xfrm>
            <a:off x="701824" y="6453336"/>
            <a:ext cx="77403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0000"/>
                </a:solidFill>
              </a:rPr>
              <a:t>Ahn+, “</a:t>
            </a:r>
            <a:r>
              <a:rPr lang="en-US" sz="1400" dirty="0">
                <a:solidFill>
                  <a:srgbClr val="0000FF"/>
                </a:solidFill>
              </a:rPr>
              <a:t>A Scalable Processing-in-Memory Accelerator for Parallel Graph Processing</a:t>
            </a:r>
            <a:r>
              <a:rPr lang="en-US" sz="1400" dirty="0">
                <a:solidFill>
                  <a:srgbClr val="000000"/>
                </a:solidFill>
              </a:rPr>
              <a:t>” ISCA 2015</a:t>
            </a:r>
          </a:p>
        </p:txBody>
      </p:sp>
    </p:spTree>
    <p:extLst>
      <p:ext uri="{BB962C8B-B14F-4D97-AF65-F5344CB8AC3E}">
        <p14:creationId xmlns:p14="http://schemas.microsoft.com/office/powerpoint/2010/main" val="820890891"/>
      </p:ext>
    </p:extLst>
  </p:cSld>
  <p:clrMapOvr>
    <a:masterClrMapping/>
  </p:clrMapOvr>
  <p:transition/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81880" y="0"/>
            <a:ext cx="8610600" cy="908720"/>
          </a:xfrm>
        </p:spPr>
        <p:txBody>
          <a:bodyPr anchor="ctr" anchorCtr="0"/>
          <a:lstStyle/>
          <a:p>
            <a:r>
              <a:rPr lang="en-US" dirty="0"/>
              <a:t>Tesseract System for Graph Processing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28600" y="923319"/>
            <a:ext cx="8610600" cy="5472608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00FF"/>
                </a:solidFill>
                <a:ea typeface="ヒラギノ角ゴ Pro W3" pitchFamily="-108" charset="-128"/>
                <a:cs typeface="ヒラギノ角ゴ Pro W3" pitchFamily="-108" charset="-128"/>
              </a:rPr>
              <a:t>Evaluation</a:t>
            </a:r>
            <a:r>
              <a:rPr lang="en-US" dirty="0">
                <a:solidFill>
                  <a:schemeClr val="accent4"/>
                </a:solidFill>
                <a:ea typeface="ヒラギノ角ゴ Pro W3" pitchFamily="-108" charset="-128"/>
                <a:cs typeface="ヒラギノ角ゴ Pro W3" pitchFamily="-108" charset="-128"/>
              </a:rPr>
              <a:t> on</a:t>
            </a:r>
          </a:p>
          <a:p>
            <a:pPr lvl="1"/>
            <a:r>
              <a:rPr lang="en-US" dirty="0">
                <a:solidFill>
                  <a:srgbClr val="FF0000"/>
                </a:solidFill>
                <a:ea typeface="ヒラギノ角ゴ Pro W3" pitchFamily="-108" charset="-128"/>
                <a:cs typeface="ヒラギノ角ゴ Pro W3" pitchFamily="-108" charset="-128"/>
              </a:rPr>
              <a:t>DDR3</a:t>
            </a:r>
            <a:r>
              <a:rPr lang="en-US" dirty="0">
                <a:solidFill>
                  <a:schemeClr val="accent4"/>
                </a:solidFill>
                <a:ea typeface="ヒラギノ角ゴ Pro W3" pitchFamily="-108" charset="-128"/>
                <a:cs typeface="ヒラギノ角ゴ Pro W3" pitchFamily="-108" charset="-128"/>
              </a:rPr>
              <a:t> DRAM, computation on </a:t>
            </a:r>
            <a:r>
              <a:rPr lang="en-US" dirty="0">
                <a:solidFill>
                  <a:srgbClr val="FF0000"/>
                </a:solidFill>
                <a:ea typeface="ヒラギノ角ゴ Pro W3" pitchFamily="-108" charset="-128"/>
                <a:cs typeface="ヒラギノ角ゴ Pro W3" pitchFamily="-108" charset="-128"/>
              </a:rPr>
              <a:t>Out-of-Order</a:t>
            </a:r>
            <a:r>
              <a:rPr lang="en-US" dirty="0">
                <a:solidFill>
                  <a:schemeClr val="accent4"/>
                </a:solidFill>
                <a:ea typeface="ヒラギノ角ゴ Pro W3" pitchFamily="-108" charset="-128"/>
                <a:cs typeface="ヒラギノ角ゴ Pro W3" pitchFamily="-108" charset="-128"/>
              </a:rPr>
              <a:t> (</a:t>
            </a:r>
            <a:r>
              <a:rPr lang="en-US" dirty="0" err="1">
                <a:solidFill>
                  <a:schemeClr val="accent4"/>
                </a:solidFill>
                <a:ea typeface="ヒラギノ角ゴ Pro W3" pitchFamily="-108" charset="-128"/>
                <a:cs typeface="ヒラギノ角ゴ Pro W3" pitchFamily="-108" charset="-128"/>
              </a:rPr>
              <a:t>OoO</a:t>
            </a:r>
            <a:r>
              <a:rPr lang="en-US" dirty="0">
                <a:solidFill>
                  <a:schemeClr val="accent4"/>
                </a:solidFill>
                <a:ea typeface="ヒラギノ角ゴ Pro W3" pitchFamily="-108" charset="-128"/>
                <a:cs typeface="ヒラギノ角ゴ Pro W3" pitchFamily="-108" charset="-128"/>
              </a:rPr>
              <a:t>) core</a:t>
            </a:r>
          </a:p>
          <a:p>
            <a:pPr lvl="1"/>
            <a:endParaRPr lang="en-US" dirty="0">
              <a:solidFill>
                <a:schemeClr val="accent4"/>
              </a:solidFill>
              <a:ea typeface="ヒラギノ角ゴ Pro W3" pitchFamily="-108" charset="-128"/>
              <a:cs typeface="ヒラギノ角ゴ Pro W3" pitchFamily="-108" charset="-128"/>
            </a:endParaRPr>
          </a:p>
          <a:p>
            <a:pPr lvl="1"/>
            <a:r>
              <a:rPr lang="en-US" dirty="0">
                <a:solidFill>
                  <a:srgbClr val="FF0000"/>
                </a:solidFill>
                <a:ea typeface="ヒラギノ角ゴ Pro W3" pitchFamily="-108" charset="-128"/>
                <a:cs typeface="ヒラギノ角ゴ Pro W3" pitchFamily="-108" charset="-128"/>
              </a:rPr>
              <a:t>Hybrid Memory Cube</a:t>
            </a:r>
            <a:r>
              <a:rPr lang="en-US" dirty="0">
                <a:solidFill>
                  <a:schemeClr val="accent4"/>
                </a:solidFill>
                <a:ea typeface="ヒラギノ角ゴ Pro W3" pitchFamily="-108" charset="-128"/>
                <a:cs typeface="ヒラギノ角ゴ Pro W3" pitchFamily="-108" charset="-128"/>
              </a:rPr>
              <a:t> (HMC) DRAM, computation on </a:t>
            </a:r>
            <a:r>
              <a:rPr lang="en-US" dirty="0">
                <a:solidFill>
                  <a:srgbClr val="FF0000"/>
                </a:solidFill>
                <a:ea typeface="ヒラギノ角ゴ Pro W3" pitchFamily="-108" charset="-128"/>
                <a:cs typeface="ヒラギノ角ゴ Pro W3" pitchFamily="-108" charset="-128"/>
              </a:rPr>
              <a:t>Out-of-Order</a:t>
            </a:r>
            <a:r>
              <a:rPr lang="en-US" dirty="0">
                <a:solidFill>
                  <a:schemeClr val="accent4"/>
                </a:solidFill>
                <a:ea typeface="ヒラギノ角ゴ Pro W3" pitchFamily="-108" charset="-128"/>
                <a:cs typeface="ヒラギノ角ゴ Pro W3" pitchFamily="-108" charset="-128"/>
              </a:rPr>
              <a:t> (</a:t>
            </a:r>
            <a:r>
              <a:rPr lang="en-US" dirty="0" err="1">
                <a:solidFill>
                  <a:schemeClr val="accent4"/>
                </a:solidFill>
                <a:ea typeface="ヒラギノ角ゴ Pro W3" pitchFamily="-108" charset="-128"/>
                <a:cs typeface="ヒラギノ角ゴ Pro W3" pitchFamily="-108" charset="-128"/>
              </a:rPr>
              <a:t>OoO</a:t>
            </a:r>
            <a:r>
              <a:rPr lang="en-US" dirty="0">
                <a:solidFill>
                  <a:schemeClr val="accent4"/>
                </a:solidFill>
                <a:ea typeface="ヒラギノ角ゴ Pro W3" pitchFamily="-108" charset="-128"/>
                <a:cs typeface="ヒラギノ角ゴ Pro W3" pitchFamily="-108" charset="-128"/>
              </a:rPr>
              <a:t>) core</a:t>
            </a:r>
          </a:p>
          <a:p>
            <a:pPr lvl="1"/>
            <a:endParaRPr lang="en-US" dirty="0">
              <a:solidFill>
                <a:schemeClr val="accent4"/>
              </a:solidFill>
              <a:ea typeface="ヒラギノ角ゴ Pro W3" pitchFamily="-108" charset="-128"/>
              <a:cs typeface="ヒラギノ角ゴ Pro W3" pitchFamily="-108" charset="-128"/>
            </a:endParaRPr>
          </a:p>
          <a:p>
            <a:pPr lvl="1"/>
            <a:r>
              <a:rPr lang="en-US" dirty="0">
                <a:solidFill>
                  <a:schemeClr val="accent4"/>
                </a:solidFill>
                <a:ea typeface="ヒラギノ角ゴ Pro W3" pitchFamily="-108" charset="-128"/>
                <a:cs typeface="ヒラギノ角ゴ Pro W3" pitchFamily="-108" charset="-128"/>
              </a:rPr>
              <a:t>HMC DRAM, computation on the </a:t>
            </a:r>
            <a:r>
              <a:rPr lang="en-US" dirty="0">
                <a:solidFill>
                  <a:srgbClr val="FF0000"/>
                </a:solidFill>
                <a:ea typeface="ヒラギノ角ゴ Pro W3" pitchFamily="-108" charset="-128"/>
                <a:cs typeface="ヒラギノ角ゴ Pro W3" pitchFamily="-108" charset="-128"/>
              </a:rPr>
              <a:t>Memory Controller</a:t>
            </a:r>
            <a:r>
              <a:rPr lang="en-US" dirty="0">
                <a:solidFill>
                  <a:schemeClr val="accent4"/>
                </a:solidFill>
                <a:ea typeface="ヒラギノ角ゴ Pro W3" pitchFamily="-108" charset="-128"/>
                <a:cs typeface="ヒラギノ角ゴ Pro W3" pitchFamily="-108" charset="-128"/>
              </a:rPr>
              <a:t> (MC)</a:t>
            </a:r>
          </a:p>
          <a:p>
            <a:pPr lvl="1"/>
            <a:endParaRPr lang="en-US" dirty="0">
              <a:solidFill>
                <a:srgbClr val="FF0000"/>
              </a:solidFill>
              <a:ea typeface="ヒラギノ角ゴ Pro W3" pitchFamily="-108" charset="-128"/>
              <a:cs typeface="ヒラギノ角ゴ Pro W3" pitchFamily="-108" charset="-128"/>
            </a:endParaRPr>
          </a:p>
          <a:p>
            <a:pPr lvl="1"/>
            <a:r>
              <a:rPr lang="en-US" dirty="0">
                <a:solidFill>
                  <a:srgbClr val="FF0000"/>
                </a:solidFill>
                <a:ea typeface="ヒラギノ角ゴ Pro W3" pitchFamily="-108" charset="-128"/>
                <a:cs typeface="ヒラギノ角ゴ Pro W3" pitchFamily="-108" charset="-128"/>
              </a:rPr>
              <a:t>Tesseract</a:t>
            </a:r>
          </a:p>
          <a:p>
            <a:pPr lvl="2"/>
            <a:r>
              <a:rPr lang="en-US" dirty="0">
                <a:solidFill>
                  <a:schemeClr val="accent4"/>
                </a:solidFill>
                <a:ea typeface="ヒラギノ角ゴ Pro W3" pitchFamily="-108" charset="-128"/>
                <a:cs typeface="ヒラギノ角ゴ Pro W3" pitchFamily="-108" charset="-128"/>
              </a:rPr>
              <a:t>With or without </a:t>
            </a:r>
            <a:r>
              <a:rPr lang="en-US" dirty="0">
                <a:solidFill>
                  <a:srgbClr val="FF0000"/>
                </a:solidFill>
                <a:ea typeface="ヒラギノ角ゴ Pro W3" pitchFamily="-108" charset="-128"/>
                <a:cs typeface="ヒラギノ角ゴ Pro W3" pitchFamily="-108" charset="-128"/>
              </a:rPr>
              <a:t>List Prefetching</a:t>
            </a:r>
            <a:r>
              <a:rPr lang="en-US" dirty="0">
                <a:solidFill>
                  <a:schemeClr val="accent4"/>
                </a:solidFill>
                <a:ea typeface="ヒラギノ角ゴ Pro W3" pitchFamily="-108" charset="-128"/>
                <a:cs typeface="ヒラギノ角ゴ Pro W3" pitchFamily="-108" charset="-128"/>
              </a:rPr>
              <a:t> (LP)</a:t>
            </a:r>
          </a:p>
          <a:p>
            <a:pPr lvl="2"/>
            <a:r>
              <a:rPr lang="en-US" dirty="0">
                <a:solidFill>
                  <a:schemeClr val="accent4"/>
                </a:solidFill>
                <a:ea typeface="ヒラギノ角ゴ Pro W3" pitchFamily="-108" charset="-128"/>
                <a:cs typeface="ヒラギノ角ゴ Pro W3" pitchFamily="-108" charset="-128"/>
              </a:rPr>
              <a:t>With or without </a:t>
            </a:r>
            <a:r>
              <a:rPr lang="en-US" dirty="0">
                <a:solidFill>
                  <a:srgbClr val="FF0000"/>
                </a:solidFill>
                <a:ea typeface="ヒラギノ角ゴ Pro W3" pitchFamily="-108" charset="-128"/>
                <a:cs typeface="ヒラギノ角ゴ Pro W3" pitchFamily="-108" charset="-128"/>
              </a:rPr>
              <a:t>Message Triggered Prefetching </a:t>
            </a:r>
            <a:r>
              <a:rPr lang="en-US" dirty="0">
                <a:solidFill>
                  <a:schemeClr val="accent4"/>
                </a:solidFill>
                <a:ea typeface="ヒラギノ角ゴ Pro W3" pitchFamily="-108" charset="-128"/>
                <a:cs typeface="ヒラギノ角ゴ Pro W3" pitchFamily="-108" charset="-128"/>
              </a:rPr>
              <a:t>(MTP), specified by the programmer</a:t>
            </a:r>
          </a:p>
          <a:p>
            <a:pPr lvl="2"/>
            <a:endParaRPr lang="en-US" dirty="0">
              <a:solidFill>
                <a:schemeClr val="accent4"/>
              </a:solidFill>
              <a:ea typeface="ヒラギノ角ゴ Pro W3" pitchFamily="-108" charset="-128"/>
              <a:cs typeface="ヒラギノ角ゴ Pro W3" pitchFamily="-108" charset="-128"/>
            </a:endParaRPr>
          </a:p>
          <a:p>
            <a:pPr lvl="1"/>
            <a:endParaRPr lang="en-US" dirty="0">
              <a:solidFill>
                <a:schemeClr val="accent4"/>
              </a:solidFill>
              <a:ea typeface="ヒラギノ角ゴ Pro W3" pitchFamily="-108" charset="-128"/>
              <a:cs typeface="ヒラギノ角ゴ Pro W3" pitchFamily="-108" charset="-128"/>
            </a:endParaRPr>
          </a:p>
          <a:p>
            <a:pPr lvl="1"/>
            <a:endParaRPr lang="en-US" dirty="0">
              <a:solidFill>
                <a:schemeClr val="accent4"/>
              </a:solidFill>
              <a:ea typeface="ヒラギノ角ゴ Pro W3" pitchFamily="-108" charset="-128"/>
              <a:cs typeface="ヒラギノ角ゴ Pro W3" pitchFamily="-108" charset="-128"/>
            </a:endParaRPr>
          </a:p>
          <a:p>
            <a:pPr lvl="1"/>
            <a:endParaRPr lang="en-US" dirty="0">
              <a:solidFill>
                <a:schemeClr val="accent4"/>
              </a:solidFill>
              <a:ea typeface="ヒラギノ角ゴ Pro W3" pitchFamily="-108" charset="-128"/>
              <a:cs typeface="ヒラギノ角ゴ Pro W3" pitchFamily="-108" charset="-128"/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>
                <a:solidFill>
                  <a:srgbClr val="000000"/>
                </a:solidFill>
              </a:rPr>
              <a:pPr/>
              <a:t>99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8921189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9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_Edg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just">
          <a:defRPr sz="400" b="1" dirty="0">
            <a:solidFill>
              <a:schemeClr val="bg2"/>
            </a:solidFill>
            <a:latin typeface="europa"/>
          </a:defRPr>
        </a:defPPr>
      </a:lstStyle>
    </a:sp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Metropolitan_bullet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A8ACA0D9-A384-4858-9FCC-2505F264A948}" vid="{6AE8C0EA-499D-4586-A497-DF22E9D58294}"/>
    </a:ext>
  </a:extLst>
</a:theme>
</file>

<file path=ppt/theme/theme4.xml><?xml version="1.0" encoding="utf-8"?>
<a:theme xmlns:a="http://schemas.openxmlformats.org/drawingml/2006/main" name="8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0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4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Blue Warm">
    <a:dk1>
      <a:sysClr val="windowText" lastClr="000000"/>
    </a:dk1>
    <a:lt1>
      <a:sysClr val="window" lastClr="FFFFFF"/>
    </a:lt1>
    <a:dk2>
      <a:srgbClr val="242852"/>
    </a:dk2>
    <a:lt2>
      <a:srgbClr val="ACCBF9"/>
    </a:lt2>
    <a:accent1>
      <a:srgbClr val="4A66AC"/>
    </a:accent1>
    <a:accent2>
      <a:srgbClr val="629DD1"/>
    </a:accent2>
    <a:accent3>
      <a:srgbClr val="297FD5"/>
    </a:accent3>
    <a:accent4>
      <a:srgbClr val="7F8FA9"/>
    </a:accent4>
    <a:accent5>
      <a:srgbClr val="5AA2AE"/>
    </a:accent5>
    <a:accent6>
      <a:srgbClr val="9D90A0"/>
    </a:accent6>
    <a:hlink>
      <a:srgbClr val="9454C3"/>
    </a:hlink>
    <a:folHlink>
      <a:srgbClr val="3EBBF0"/>
    </a:folHlink>
  </a:clrScheme>
</a:themeOverride>
</file>

<file path=ppt/theme/themeOverride2.xml><?xml version="1.0" encoding="utf-8"?>
<a:themeOverride xmlns:a="http://schemas.openxmlformats.org/drawingml/2006/main">
  <a:clrScheme name="기본">
    <a:dk1>
      <a:sysClr val="windowText" lastClr="000000"/>
    </a:dk1>
    <a:lt1>
      <a:sysClr val="window" lastClr="FFFFFF"/>
    </a:lt1>
    <a:dk2>
      <a:srgbClr val="1B6AA3"/>
    </a:dk2>
    <a:lt2>
      <a:srgbClr val="FFFFFF"/>
    </a:lt2>
    <a:accent1>
      <a:srgbClr val="5DA5DA"/>
    </a:accent1>
    <a:accent2>
      <a:srgbClr val="FAA43A"/>
    </a:accent2>
    <a:accent3>
      <a:srgbClr val="60BD68"/>
    </a:accent3>
    <a:accent4>
      <a:srgbClr val="F17CB0"/>
    </a:accent4>
    <a:accent5>
      <a:srgbClr val="B2912F"/>
    </a:accent5>
    <a:accent6>
      <a:srgbClr val="307D99"/>
    </a:accent6>
    <a:hlink>
      <a:srgbClr val="0563C1"/>
    </a:hlink>
    <a:folHlink>
      <a:srgbClr val="954F72"/>
    </a:folHlink>
  </a:clrScheme>
  <a:fontScheme name="Calibri - 나눔고딕">
    <a:majorFont>
      <a:latin typeface="Calibri"/>
      <a:ea typeface="나눔고딕"/>
      <a:cs typeface=""/>
    </a:majorFont>
    <a:minorFont>
      <a:latin typeface="Calibri"/>
      <a:ea typeface="나눔고딕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기본">
    <a:dk1>
      <a:sysClr val="windowText" lastClr="000000"/>
    </a:dk1>
    <a:lt1>
      <a:sysClr val="window" lastClr="FFFFFF"/>
    </a:lt1>
    <a:dk2>
      <a:srgbClr val="1B6AA3"/>
    </a:dk2>
    <a:lt2>
      <a:srgbClr val="FFFFFF"/>
    </a:lt2>
    <a:accent1>
      <a:srgbClr val="5DA5DA"/>
    </a:accent1>
    <a:accent2>
      <a:srgbClr val="FAA43A"/>
    </a:accent2>
    <a:accent3>
      <a:srgbClr val="60BD68"/>
    </a:accent3>
    <a:accent4>
      <a:srgbClr val="F17CB0"/>
    </a:accent4>
    <a:accent5>
      <a:srgbClr val="B2912F"/>
    </a:accent5>
    <a:accent6>
      <a:srgbClr val="307D99"/>
    </a:accent6>
    <a:hlink>
      <a:srgbClr val="0563C1"/>
    </a:hlink>
    <a:folHlink>
      <a:srgbClr val="954F72"/>
    </a:folHlink>
  </a:clrScheme>
  <a:fontScheme name="Calibri - 나눔고딕">
    <a:majorFont>
      <a:latin typeface="Calibri"/>
      <a:ea typeface="나눔고딕"/>
      <a:cs typeface=""/>
    </a:majorFont>
    <a:minorFont>
      <a:latin typeface="Calibri"/>
      <a:ea typeface="나눔고딕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기본">
    <a:dk1>
      <a:sysClr val="windowText" lastClr="000000"/>
    </a:dk1>
    <a:lt1>
      <a:sysClr val="window" lastClr="FFFFFF"/>
    </a:lt1>
    <a:dk2>
      <a:srgbClr val="1B6AA3"/>
    </a:dk2>
    <a:lt2>
      <a:srgbClr val="FFFFFF"/>
    </a:lt2>
    <a:accent1>
      <a:srgbClr val="5DA5DA"/>
    </a:accent1>
    <a:accent2>
      <a:srgbClr val="FAA43A"/>
    </a:accent2>
    <a:accent3>
      <a:srgbClr val="60BD68"/>
    </a:accent3>
    <a:accent4>
      <a:srgbClr val="F17CB0"/>
    </a:accent4>
    <a:accent5>
      <a:srgbClr val="B2912F"/>
    </a:accent5>
    <a:accent6>
      <a:srgbClr val="307D99"/>
    </a:accent6>
    <a:hlink>
      <a:srgbClr val="0563C1"/>
    </a:hlink>
    <a:folHlink>
      <a:srgbClr val="954F72"/>
    </a:folHlink>
  </a:clrScheme>
  <a:fontScheme name="Calibri - 나눔고딕">
    <a:majorFont>
      <a:latin typeface="Calibri"/>
      <a:ea typeface="나눔고딕"/>
      <a:cs typeface=""/>
    </a:majorFont>
    <a:minorFont>
      <a:latin typeface="Calibri"/>
      <a:ea typeface="나눔고딕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기본">
    <a:dk1>
      <a:sysClr val="windowText" lastClr="000000"/>
    </a:dk1>
    <a:lt1>
      <a:sysClr val="window" lastClr="FFFFFF"/>
    </a:lt1>
    <a:dk2>
      <a:srgbClr val="1B6AA3"/>
    </a:dk2>
    <a:lt2>
      <a:srgbClr val="FFFFFF"/>
    </a:lt2>
    <a:accent1>
      <a:srgbClr val="5DA5DA"/>
    </a:accent1>
    <a:accent2>
      <a:srgbClr val="FAA43A"/>
    </a:accent2>
    <a:accent3>
      <a:srgbClr val="60BD68"/>
    </a:accent3>
    <a:accent4>
      <a:srgbClr val="F17CB0"/>
    </a:accent4>
    <a:accent5>
      <a:srgbClr val="B2912F"/>
    </a:accent5>
    <a:accent6>
      <a:srgbClr val="307D99"/>
    </a:accent6>
    <a:hlink>
      <a:srgbClr val="0563C1"/>
    </a:hlink>
    <a:folHlink>
      <a:srgbClr val="954F72"/>
    </a:folHlink>
  </a:clrScheme>
  <a:fontScheme name="Calibri - 나눔고딕">
    <a:majorFont>
      <a:latin typeface="Calibri"/>
      <a:ea typeface="나눔고딕"/>
      <a:cs typeface=""/>
    </a:majorFont>
    <a:minorFont>
      <a:latin typeface="Calibri"/>
      <a:ea typeface="나눔고딕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14718</TotalTime>
  <Words>5759</Words>
  <Application>Microsoft Macintosh PowerPoint</Application>
  <PresentationFormat>On-screen Show (4:3)</PresentationFormat>
  <Paragraphs>1087</Paragraphs>
  <Slides>120</Slides>
  <Notes>21</Notes>
  <HiddenSlides>1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11</vt:i4>
      </vt:variant>
      <vt:variant>
        <vt:lpstr>Slide Titles</vt:lpstr>
      </vt:variant>
      <vt:variant>
        <vt:i4>120</vt:i4>
      </vt:variant>
    </vt:vector>
  </HeadingPairs>
  <TitlesOfParts>
    <vt:vector size="145" baseType="lpstr">
      <vt:lpstr>Myriad Pro Bold Cond</vt:lpstr>
      <vt:lpstr>Arial</vt:lpstr>
      <vt:lpstr>Arial Narrow</vt:lpstr>
      <vt:lpstr>Calibri</vt:lpstr>
      <vt:lpstr>Cambria Math</vt:lpstr>
      <vt:lpstr>Chalkduster</vt:lpstr>
      <vt:lpstr>Corbel</vt:lpstr>
      <vt:lpstr>Futura Medium</vt:lpstr>
      <vt:lpstr>Garamond</vt:lpstr>
      <vt:lpstr>Gill Sans MT</vt:lpstr>
      <vt:lpstr>Lucida Grande</vt:lpstr>
      <vt:lpstr>Tahoma</vt:lpstr>
      <vt:lpstr>Times New Roman</vt:lpstr>
      <vt:lpstr>Wingdings</vt:lpstr>
      <vt:lpstr>2_Edge</vt:lpstr>
      <vt:lpstr>3_Edge</vt:lpstr>
      <vt:lpstr>1_Metropolitan_bullet</vt:lpstr>
      <vt:lpstr>83_Edge</vt:lpstr>
      <vt:lpstr>10_Edge</vt:lpstr>
      <vt:lpstr>1_Edge</vt:lpstr>
      <vt:lpstr>4_Edge</vt:lpstr>
      <vt:lpstr>5_Edge</vt:lpstr>
      <vt:lpstr>7_Edge</vt:lpstr>
      <vt:lpstr>99_Edge</vt:lpstr>
      <vt:lpstr>9_Edge</vt:lpstr>
      <vt:lpstr>P&amp;S Processing-in-Memory  Data-Centric Architectures: Fundamentally Improving Performance and Energy</vt:lpstr>
      <vt:lpstr>P&amp;S: Processing-in-Memory (I)</vt:lpstr>
      <vt:lpstr>P&amp;S: Processing-in-Memory (II)</vt:lpstr>
      <vt:lpstr>Data Movement vs. Computation Energy</vt:lpstr>
      <vt:lpstr>Goals of this P&amp;S Course</vt:lpstr>
      <vt:lpstr>P&amp;S Processing-in-Memory: Contents</vt:lpstr>
      <vt:lpstr>A +50-Year-Old Paradigm</vt:lpstr>
      <vt:lpstr>Processing in/near Memory: An Old Idea</vt:lpstr>
      <vt:lpstr>UPMEM Processing-in-DRAM Engine (2019)</vt:lpstr>
      <vt:lpstr>2,560-DPU Processing-in-Memory System</vt:lpstr>
      <vt:lpstr>PowerPoint Presentation</vt:lpstr>
      <vt:lpstr>Experimental Analysis of the UPMEM PIM Engine</vt:lpstr>
      <vt:lpstr>UPMEM PIM System Summary</vt:lpstr>
      <vt:lpstr>Understanding a Modern PIM Architecture</vt:lpstr>
      <vt:lpstr>Samsung Function-in-Memory DRAM (2021)</vt:lpstr>
      <vt:lpstr>Samsung Function-in-Memory DRAM (2021)</vt:lpstr>
      <vt:lpstr>Samsung Function-in-Memory DRAM (2021)</vt:lpstr>
      <vt:lpstr>Samsung AxDIMM (2021)</vt:lpstr>
      <vt:lpstr>SK Hynix Accelerator-in-Memory (2022)</vt:lpstr>
      <vt:lpstr>Key Takeaways</vt:lpstr>
      <vt:lpstr>Key Goal</vt:lpstr>
      <vt:lpstr>Prerequisites of the Course</vt:lpstr>
      <vt:lpstr>Course Info: Who Are We? (I)</vt:lpstr>
      <vt:lpstr>Course Info: Who Are We? (II)</vt:lpstr>
      <vt:lpstr>PowerPoint Presentation</vt:lpstr>
      <vt:lpstr>SAFARI Newsletter December 2021 Edition</vt:lpstr>
      <vt:lpstr>SAFARI Live Seminars (I)</vt:lpstr>
      <vt:lpstr>SAFARI Live Seminars (II)</vt:lpstr>
      <vt:lpstr>Current Research Focus Areas</vt:lpstr>
      <vt:lpstr>Course Info: How About You?</vt:lpstr>
      <vt:lpstr>Course Requirements and Expectations</vt:lpstr>
      <vt:lpstr>Course Website</vt:lpstr>
      <vt:lpstr>PIM Course (Current)</vt:lpstr>
      <vt:lpstr>Meeting 1: Learning Materials</vt:lpstr>
      <vt:lpstr>Meeting 2 (March 15th)</vt:lpstr>
      <vt:lpstr>Next Meetings</vt:lpstr>
      <vt:lpstr>PIM Course (Spring 2022)</vt:lpstr>
      <vt:lpstr>An Introduction to  Processing-in-Memory</vt:lpstr>
      <vt:lpstr>The Main Memory System</vt:lpstr>
      <vt:lpstr>The Main Memory System</vt:lpstr>
      <vt:lpstr>The Main Memory System</vt:lpstr>
      <vt:lpstr>Memory System: A Shared Resource View</vt:lpstr>
      <vt:lpstr>Three Key Systems Trends</vt:lpstr>
      <vt:lpstr>Example: Capacity, Bandwidth &amp; Latency</vt:lpstr>
      <vt:lpstr>The Need for More Memory Performance</vt:lpstr>
      <vt:lpstr>DRAM Latency Is Critical for Performance</vt:lpstr>
      <vt:lpstr>The Energy Perspective</vt:lpstr>
      <vt:lpstr>Data Movement vs. Computation Energy</vt:lpstr>
      <vt:lpstr>The Performance Perspective (1996-2005)</vt:lpstr>
      <vt:lpstr>The Performance Perspective (Today)</vt:lpstr>
      <vt:lpstr>The Problem</vt:lpstr>
      <vt:lpstr>The Problem</vt:lpstr>
      <vt:lpstr>A Computing System</vt:lpstr>
      <vt:lpstr>A Computing System</vt:lpstr>
      <vt:lpstr>Yet …</vt:lpstr>
      <vt:lpstr>Perils of Processor-Centric Design</vt:lpstr>
      <vt:lpstr>Data Movement in Computing Systems</vt:lpstr>
      <vt:lpstr>Energy Waste in Mobile Devices</vt:lpstr>
      <vt:lpstr>We Need A Paradigm Shift To …</vt:lpstr>
      <vt:lpstr>Why In-Memory Computation Today?</vt:lpstr>
      <vt:lpstr>Challenge and Opportunity for Future</vt:lpstr>
      <vt:lpstr>Goal: Processing Inside Memory</vt:lpstr>
      <vt:lpstr>Processing In-Memory (PIM)</vt:lpstr>
      <vt:lpstr>UPMEM Processing-in-DRAM Engine (2019)</vt:lpstr>
      <vt:lpstr>Samsung AxDIMM (2021)</vt:lpstr>
      <vt:lpstr>Possible Designs</vt:lpstr>
      <vt:lpstr>Two PIM Approaches</vt:lpstr>
      <vt:lpstr>Processing in Memory:   Two Approaches</vt:lpstr>
      <vt:lpstr>Agenda</vt:lpstr>
      <vt:lpstr>Approach 1: Minimally Changing DRAM</vt:lpstr>
      <vt:lpstr>RowClone: In-Memory Copy and Initialization</vt:lpstr>
      <vt:lpstr>Starting Simple: Data Copy and Initialization</vt:lpstr>
      <vt:lpstr>Today’s Systems: Bulk Data Copy</vt:lpstr>
      <vt:lpstr>Future Systems: In-Memory Copy</vt:lpstr>
      <vt:lpstr>RowClone: In-DRAM Row Copy</vt:lpstr>
      <vt:lpstr>RowClone: Latency and Energy Savings</vt:lpstr>
      <vt:lpstr>More on RowClone</vt:lpstr>
      <vt:lpstr>RowClone Demonstration in Real DRAM Chips</vt:lpstr>
      <vt:lpstr>Ambit: In-Memory Bulk Bitwise Operations</vt:lpstr>
      <vt:lpstr>In-Memory Bulk Bitwise Operations</vt:lpstr>
      <vt:lpstr>In-DRAM AND/OR: Triple Row Activation</vt:lpstr>
      <vt:lpstr>In-DRAM Bulk Bitwise AND/OR Operation</vt:lpstr>
      <vt:lpstr>More on In-DRAM Bulk AND/OR</vt:lpstr>
      <vt:lpstr>In-DRAM NOT: Dual Contact Cell</vt:lpstr>
      <vt:lpstr>In-DRAM NOT Operation</vt:lpstr>
      <vt:lpstr>Performance: In-DRAM Bitwise Operations</vt:lpstr>
      <vt:lpstr>Energy of In-DRAM Bitwise Operations</vt:lpstr>
      <vt:lpstr>Example Data Structure: Bitmap Index</vt:lpstr>
      <vt:lpstr>Performance: Bitmap Index on Ambit</vt:lpstr>
      <vt:lpstr>More on Ambit</vt:lpstr>
      <vt:lpstr>SIMDRAM Framework</vt:lpstr>
      <vt:lpstr>Agenda</vt:lpstr>
      <vt:lpstr>Approach 2: 3D-Stacked Logic+Memory</vt:lpstr>
      <vt:lpstr>Graph Processing</vt:lpstr>
      <vt:lpstr>Key Bottlenecks in Graph Processing</vt:lpstr>
      <vt:lpstr>Two Key Questions in 3D-Stacked PIM</vt:lpstr>
      <vt:lpstr>Tesseract: An In-Memory Accelerator for Graph Processing</vt:lpstr>
      <vt:lpstr>Tesseract System for Graph Processing</vt:lpstr>
      <vt:lpstr>Tesseract System for Graph Processing</vt:lpstr>
      <vt:lpstr>Tesseract Graph Processing Performance</vt:lpstr>
      <vt:lpstr>Tesseract Graph Processing System Energy</vt:lpstr>
      <vt:lpstr>More on Tesseract</vt:lpstr>
      <vt:lpstr>Two Key Questions in 3D-Stacked PIM</vt:lpstr>
      <vt:lpstr>PIM-Enabled Instructions for Graph Processing</vt:lpstr>
      <vt:lpstr>Simple PIM Operations as ISA Extensions (I)</vt:lpstr>
      <vt:lpstr>Simple PIM Operations as ISA Extensions (II)</vt:lpstr>
      <vt:lpstr>PEI: Benchmarks</vt:lpstr>
      <vt:lpstr>PEI: PIM-Enabled Instructions: Examples</vt:lpstr>
      <vt:lpstr>Example PEI Microarchitecture</vt:lpstr>
      <vt:lpstr>PEI Performance Delta: Large Data Sets</vt:lpstr>
      <vt:lpstr>PEI Energy Consumption</vt:lpstr>
      <vt:lpstr>More on PIM-Enabled Instructions</vt:lpstr>
      <vt:lpstr>Agenda</vt:lpstr>
      <vt:lpstr>Eliminating the Adoption Barriers</vt:lpstr>
      <vt:lpstr>Barriers to Adoption of PIM</vt:lpstr>
      <vt:lpstr>We Need to Revisit the Entire Stack</vt:lpstr>
      <vt:lpstr>PIM Review and Open Problems</vt:lpstr>
      <vt:lpstr>PowerPoint Presentation</vt:lpstr>
      <vt:lpstr>PowerPoint Presentation</vt:lpstr>
      <vt:lpstr>P&amp;S Processing-in-Memory  Data-Centric Architectures: Fundamentally Improving Performance and Energy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18-741  Advanced Computer Architecture Lecture 1: Intro and Basics</dc:title>
  <dc:creator>Onur Mutlu</dc:creator>
  <cp:lastModifiedBy>Gomez Luna  Juan</cp:lastModifiedBy>
  <cp:revision>647</cp:revision>
  <dcterms:created xsi:type="dcterms:W3CDTF">2010-09-08T00:51:32Z</dcterms:created>
  <dcterms:modified xsi:type="dcterms:W3CDTF">2022-10-05T20:14:47Z</dcterms:modified>
</cp:coreProperties>
</file>